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theme/theme3.xml" ContentType="application/vnd.openxmlformats-officedocument.theme+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840" r:id="rId5"/>
    <p:sldMasterId id="2147484872" r:id="rId6"/>
    <p:sldMasterId id="2147484908" r:id="rId7"/>
  </p:sldMasterIdLst>
  <p:notesMasterIdLst>
    <p:notesMasterId r:id="rId61"/>
  </p:notesMasterIdLst>
  <p:handoutMasterIdLst>
    <p:handoutMasterId r:id="rId62"/>
  </p:handoutMasterIdLst>
  <p:sldIdLst>
    <p:sldId id="1720" r:id="rId8"/>
    <p:sldId id="1994" r:id="rId9"/>
    <p:sldId id="11427" r:id="rId10"/>
    <p:sldId id="1670" r:id="rId11"/>
    <p:sldId id="2042" r:id="rId12"/>
    <p:sldId id="11386" r:id="rId13"/>
    <p:sldId id="11385" r:id="rId14"/>
    <p:sldId id="11387" r:id="rId15"/>
    <p:sldId id="11392" r:id="rId16"/>
    <p:sldId id="11391" r:id="rId17"/>
    <p:sldId id="11389" r:id="rId18"/>
    <p:sldId id="11390" r:id="rId19"/>
    <p:sldId id="11393" r:id="rId20"/>
    <p:sldId id="11404" r:id="rId21"/>
    <p:sldId id="11428" r:id="rId22"/>
    <p:sldId id="11405" r:id="rId23"/>
    <p:sldId id="11388" r:id="rId24"/>
    <p:sldId id="11409" r:id="rId25"/>
    <p:sldId id="11407" r:id="rId26"/>
    <p:sldId id="11406" r:id="rId27"/>
    <p:sldId id="11395" r:id="rId28"/>
    <p:sldId id="11411" r:id="rId29"/>
    <p:sldId id="11429" r:id="rId30"/>
    <p:sldId id="11413" r:id="rId31"/>
    <p:sldId id="11371" r:id="rId32"/>
    <p:sldId id="11398" r:id="rId33"/>
    <p:sldId id="11410" r:id="rId34"/>
    <p:sldId id="11397" r:id="rId35"/>
    <p:sldId id="11357" r:id="rId36"/>
    <p:sldId id="11326" r:id="rId37"/>
    <p:sldId id="11401" r:id="rId38"/>
    <p:sldId id="11327" r:id="rId39"/>
    <p:sldId id="11417" r:id="rId40"/>
    <p:sldId id="11377" r:id="rId41"/>
    <p:sldId id="2394" r:id="rId42"/>
    <p:sldId id="11378" r:id="rId43"/>
    <p:sldId id="11379" r:id="rId44"/>
    <p:sldId id="11420" r:id="rId45"/>
    <p:sldId id="11426" r:id="rId46"/>
    <p:sldId id="11419" r:id="rId47"/>
    <p:sldId id="11418" r:id="rId48"/>
    <p:sldId id="11402" r:id="rId49"/>
    <p:sldId id="11422" r:id="rId50"/>
    <p:sldId id="11423" r:id="rId51"/>
    <p:sldId id="11359" r:id="rId52"/>
    <p:sldId id="11425" r:id="rId53"/>
    <p:sldId id="11360" r:id="rId54"/>
    <p:sldId id="2020" r:id="rId55"/>
    <p:sldId id="11382" r:id="rId56"/>
    <p:sldId id="11381" r:id="rId57"/>
    <p:sldId id="11414" r:id="rId58"/>
    <p:sldId id="11415" r:id="rId59"/>
    <p:sldId id="11416" r:id="rId60"/>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38B656EC-D568-4EF7-8842-9FA1AE1192C9}">
          <p14:sldIdLst>
            <p14:sldId id="1720"/>
            <p14:sldId id="1994"/>
            <p14:sldId id="11427"/>
            <p14:sldId id="1670"/>
          </p14:sldIdLst>
        </p14:section>
        <p14:section name="HA" id="{1905799B-8FEF-0448-A5FA-DC4BDD3416A6}">
          <p14:sldIdLst>
            <p14:sldId id="2042"/>
            <p14:sldId id="11386"/>
            <p14:sldId id="11385"/>
            <p14:sldId id="11387"/>
            <p14:sldId id="11392"/>
            <p14:sldId id="11391"/>
            <p14:sldId id="11389"/>
            <p14:sldId id="11390"/>
            <p14:sldId id="11393"/>
            <p14:sldId id="11404"/>
            <p14:sldId id="11428"/>
            <p14:sldId id="11405"/>
            <p14:sldId id="11388"/>
            <p14:sldId id="11409"/>
            <p14:sldId id="11407"/>
            <p14:sldId id="11406"/>
            <p14:sldId id="11395"/>
            <p14:sldId id="11411"/>
            <p14:sldId id="11429"/>
            <p14:sldId id="11413"/>
            <p14:sldId id="11371"/>
            <p14:sldId id="11398"/>
            <p14:sldId id="11410"/>
            <p14:sldId id="11397"/>
          </p14:sldIdLst>
        </p14:section>
        <p14:section name="Cluster Management" id="{EA39ED4A-CE38-AE4A-AE6F-87D117E82F33}">
          <p14:sldIdLst>
            <p14:sldId id="11357"/>
            <p14:sldId id="11326"/>
            <p14:sldId id="11401"/>
            <p14:sldId id="11327"/>
            <p14:sldId id="11417"/>
            <p14:sldId id="11377"/>
            <p14:sldId id="2394"/>
            <p14:sldId id="11378"/>
            <p14:sldId id="11379"/>
            <p14:sldId id="11420"/>
            <p14:sldId id="11426"/>
            <p14:sldId id="11419"/>
            <p14:sldId id="11418"/>
            <p14:sldId id="11402"/>
            <p14:sldId id="11422"/>
            <p14:sldId id="11423"/>
            <p14:sldId id="11359"/>
            <p14:sldId id="11425"/>
            <p14:sldId id="11360"/>
            <p14:sldId id="2020"/>
            <p14:sldId id="11382"/>
            <p14:sldId id="11381"/>
          </p14:sldIdLst>
        </p14:section>
        <p14:section name="Finish" id="{C5FBF610-4688-2649-ABED-24172E69AD52}">
          <p14:sldIdLst>
            <p14:sldId id="11414"/>
            <p14:sldId id="11415"/>
            <p14:sldId id="11416"/>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FFFF"/>
    <a:srgbClr val="D83B01"/>
    <a:srgbClr val="50E6FF"/>
    <a:srgbClr val="FEF000"/>
    <a:srgbClr val="3B2E58"/>
    <a:srgbClr val="243A5E"/>
    <a:srgbClr val="274B47"/>
    <a:srgbClr val="2F2F2F"/>
    <a:srgbClr val="52525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69590CB-4524-0F4C-B150-407ABAA1B58E}" v="19" dt="2019-11-06T15:34:26.23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368" autoAdjust="0"/>
    <p:restoredTop sz="78250" autoAdjust="0"/>
  </p:normalViewPr>
  <p:slideViewPr>
    <p:cSldViewPr snapToGrid="0">
      <p:cViewPr varScale="1">
        <p:scale>
          <a:sx n="108" d="100"/>
          <a:sy n="108" d="100"/>
        </p:scale>
        <p:origin x="1648" y="192"/>
      </p:cViewPr>
      <p:guideLst/>
    </p:cSldViewPr>
  </p:slideViewPr>
  <p:outlineViewPr>
    <p:cViewPr>
      <p:scale>
        <a:sx n="33" d="100"/>
        <a:sy n="33" d="100"/>
      </p:scale>
      <p:origin x="0" y="-6516"/>
    </p:cViewPr>
  </p:outlineViewPr>
  <p:notesTextViewPr>
    <p:cViewPr>
      <p:scale>
        <a:sx n="3" d="2"/>
        <a:sy n="3" d="2"/>
      </p:scale>
      <p:origin x="0" y="0"/>
    </p:cViewPr>
  </p:notesTextViewPr>
  <p:sorterViewPr>
    <p:cViewPr varScale="1">
      <p:scale>
        <a:sx n="1" d="1"/>
        <a:sy n="1" d="1"/>
      </p:scale>
      <p:origin x="0" y="-2790"/>
    </p:cViewPr>
  </p:sorterViewPr>
  <p:notesViewPr>
    <p:cSldViewPr snapToGrid="0" showGuides="1">
      <p:cViewPr varScale="1">
        <p:scale>
          <a:sx n="113" d="100"/>
          <a:sy n="113" d="100"/>
        </p:scale>
        <p:origin x="5310"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9.xml"/><Relationship Id="rId21" Type="http://schemas.openxmlformats.org/officeDocument/2006/relationships/slide" Target="slides/slide14.xml"/><Relationship Id="rId42" Type="http://schemas.openxmlformats.org/officeDocument/2006/relationships/slide" Target="slides/slide35.xml"/><Relationship Id="rId47" Type="http://schemas.openxmlformats.org/officeDocument/2006/relationships/slide" Target="slides/slide40.xml"/><Relationship Id="rId63" Type="http://schemas.openxmlformats.org/officeDocument/2006/relationships/commentAuthors" Target="commentAuthors.xml"/><Relationship Id="rId68" Type="http://schemas.microsoft.com/office/2016/11/relationships/changesInfo" Target="changesInfos/changesInfo1.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slide" Target="slides/slide46.xml"/><Relationship Id="rId58" Type="http://schemas.openxmlformats.org/officeDocument/2006/relationships/slide" Target="slides/slide51.xml"/><Relationship Id="rId66" Type="http://schemas.openxmlformats.org/officeDocument/2006/relationships/theme" Target="theme/theme1.xml"/><Relationship Id="rId5" Type="http://schemas.openxmlformats.org/officeDocument/2006/relationships/slideMaster" Target="slideMasters/slideMaster2.xml"/><Relationship Id="rId61" Type="http://schemas.openxmlformats.org/officeDocument/2006/relationships/notesMaster" Target="notesMasters/notesMaster1.xml"/><Relationship Id="rId19" Type="http://schemas.openxmlformats.org/officeDocument/2006/relationships/slide" Target="slides/slide1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56" Type="http://schemas.openxmlformats.org/officeDocument/2006/relationships/slide" Target="slides/slide49.xml"/><Relationship Id="rId64" Type="http://schemas.openxmlformats.org/officeDocument/2006/relationships/presProps" Target="presProps.xml"/><Relationship Id="rId69" Type="http://schemas.microsoft.com/office/2015/10/relationships/revisionInfo" Target="revisionInfo.xml"/><Relationship Id="rId8" Type="http://schemas.openxmlformats.org/officeDocument/2006/relationships/slide" Target="slides/slide1.xml"/><Relationship Id="rId51" Type="http://schemas.openxmlformats.org/officeDocument/2006/relationships/slide" Target="slides/slide44.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59" Type="http://schemas.openxmlformats.org/officeDocument/2006/relationships/slide" Target="slides/slide52.xml"/><Relationship Id="rId67" Type="http://schemas.openxmlformats.org/officeDocument/2006/relationships/tableStyles" Target="tableStyles.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slide" Target="slides/slide47.xml"/><Relationship Id="rId62"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57" Type="http://schemas.openxmlformats.org/officeDocument/2006/relationships/slide" Target="slides/slide50.xml"/><Relationship Id="rId10" Type="http://schemas.openxmlformats.org/officeDocument/2006/relationships/slide" Target="slides/slide3.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slide" Target="slides/slide45.xml"/><Relationship Id="rId60" Type="http://schemas.openxmlformats.org/officeDocument/2006/relationships/slide" Target="slides/slide53.xml"/><Relationship Id="rId65"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2.xml"/><Relationship Id="rId13" Type="http://schemas.openxmlformats.org/officeDocument/2006/relationships/slide" Target="slides/slide6.xml"/><Relationship Id="rId18" Type="http://schemas.openxmlformats.org/officeDocument/2006/relationships/slide" Target="slides/slide11.xml"/><Relationship Id="rId39" Type="http://schemas.openxmlformats.org/officeDocument/2006/relationships/slide" Target="slides/slide32.xml"/><Relationship Id="rId34" Type="http://schemas.openxmlformats.org/officeDocument/2006/relationships/slide" Target="slides/slide27.xml"/><Relationship Id="rId50" Type="http://schemas.openxmlformats.org/officeDocument/2006/relationships/slide" Target="slides/slide43.xml"/><Relationship Id="rId55" Type="http://schemas.openxmlformats.org/officeDocument/2006/relationships/slide" Target="slides/slide4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ammad Nofal" userId="47b4dbc5-0139-4dae-82aa-90d9d2bfe46d" providerId="ADAL" clId="{F69590CB-4524-0F4C-B150-407ABAA1B58E}"/>
    <pc:docChg chg="custSel addSld modSld">
      <pc:chgData name="Mohammad Nofal" userId="47b4dbc5-0139-4dae-82aa-90d9d2bfe46d" providerId="ADAL" clId="{F69590CB-4524-0F4C-B150-407ABAA1B58E}" dt="2019-11-06T15:40:03.876" v="1150" actId="5793"/>
      <pc:docMkLst>
        <pc:docMk/>
      </pc:docMkLst>
      <pc:sldChg chg="modNotesTx">
        <pc:chgData name="Mohammad Nofal" userId="47b4dbc5-0139-4dae-82aa-90d9d2bfe46d" providerId="ADAL" clId="{F69590CB-4524-0F4C-B150-407ABAA1B58E}" dt="2019-11-06T15:30:49.817" v="135" actId="20577"/>
        <pc:sldMkLst>
          <pc:docMk/>
          <pc:sldMk cId="1793706927" sldId="1670"/>
        </pc:sldMkLst>
      </pc:sldChg>
      <pc:sldChg chg="modNotesTx">
        <pc:chgData name="Mohammad Nofal" userId="47b4dbc5-0139-4dae-82aa-90d9d2bfe46d" providerId="ADAL" clId="{F69590CB-4524-0F4C-B150-407ABAA1B58E}" dt="2019-11-06T15:30:06.516" v="75" actId="20577"/>
        <pc:sldMkLst>
          <pc:docMk/>
          <pc:sldMk cId="3117013438" sldId="1994"/>
        </pc:sldMkLst>
      </pc:sldChg>
      <pc:sldChg chg="add">
        <pc:chgData name="Mohammad Nofal" userId="47b4dbc5-0139-4dae-82aa-90d9d2bfe46d" providerId="ADAL" clId="{F69590CB-4524-0F4C-B150-407ABAA1B58E}" dt="2019-11-06T15:23:40.348" v="1"/>
        <pc:sldMkLst>
          <pc:docMk/>
          <pc:sldMk cId="3603007876" sldId="2394"/>
        </pc:sldMkLst>
      </pc:sldChg>
      <pc:sldChg chg="modNotesTx">
        <pc:chgData name="Mohammad Nofal" userId="47b4dbc5-0139-4dae-82aa-90d9d2bfe46d" providerId="ADAL" clId="{F69590CB-4524-0F4C-B150-407ABAA1B58E}" dt="2019-11-06T15:38:25.224" v="922" actId="313"/>
        <pc:sldMkLst>
          <pc:docMk/>
          <pc:sldMk cId="4051714154" sldId="11326"/>
        </pc:sldMkLst>
      </pc:sldChg>
      <pc:sldChg chg="mod modShow">
        <pc:chgData name="Mohammad Nofal" userId="47b4dbc5-0139-4dae-82aa-90d9d2bfe46d" providerId="ADAL" clId="{F69590CB-4524-0F4C-B150-407ABAA1B58E}" dt="2019-11-06T15:22:44.386" v="0" actId="729"/>
        <pc:sldMkLst>
          <pc:docMk/>
          <pc:sldMk cId="3134666928" sldId="11327"/>
        </pc:sldMkLst>
      </pc:sldChg>
      <pc:sldChg chg="modNotesTx">
        <pc:chgData name="Mohammad Nofal" userId="47b4dbc5-0139-4dae-82aa-90d9d2bfe46d" providerId="ADAL" clId="{F69590CB-4524-0F4C-B150-407ABAA1B58E}" dt="2019-11-06T15:38:52.209" v="989" actId="20577"/>
        <pc:sldMkLst>
          <pc:docMk/>
          <pc:sldMk cId="1294058491" sldId="11377"/>
        </pc:sldMkLst>
      </pc:sldChg>
      <pc:sldChg chg="modNotesTx">
        <pc:chgData name="Mohammad Nofal" userId="47b4dbc5-0139-4dae-82aa-90d9d2bfe46d" providerId="ADAL" clId="{F69590CB-4524-0F4C-B150-407ABAA1B58E}" dt="2019-11-06T15:39:07.260" v="1021" actId="20577"/>
        <pc:sldMkLst>
          <pc:docMk/>
          <pc:sldMk cId="2396714522" sldId="11379"/>
        </pc:sldMkLst>
      </pc:sldChg>
      <pc:sldChg chg="modNotesTx">
        <pc:chgData name="Mohammad Nofal" userId="47b4dbc5-0139-4dae-82aa-90d9d2bfe46d" providerId="ADAL" clId="{F69590CB-4524-0F4C-B150-407ABAA1B58E}" dt="2019-11-06T15:31:32.170" v="205" actId="313"/>
        <pc:sldMkLst>
          <pc:docMk/>
          <pc:sldMk cId="2359879934" sldId="11385"/>
        </pc:sldMkLst>
      </pc:sldChg>
      <pc:sldChg chg="modNotesTx">
        <pc:chgData name="Mohammad Nofal" userId="47b4dbc5-0139-4dae-82aa-90d9d2bfe46d" providerId="ADAL" clId="{F69590CB-4524-0F4C-B150-407ABAA1B58E}" dt="2019-11-06T15:32:09.439" v="236" actId="20577"/>
        <pc:sldMkLst>
          <pc:docMk/>
          <pc:sldMk cId="2719262611" sldId="11387"/>
        </pc:sldMkLst>
      </pc:sldChg>
      <pc:sldChg chg="modNotesTx">
        <pc:chgData name="Mohammad Nofal" userId="47b4dbc5-0139-4dae-82aa-90d9d2bfe46d" providerId="ADAL" clId="{F69590CB-4524-0F4C-B150-407ABAA1B58E}" dt="2019-11-06T15:35:17.917" v="577" actId="313"/>
        <pc:sldMkLst>
          <pc:docMk/>
          <pc:sldMk cId="3266681499" sldId="11388"/>
        </pc:sldMkLst>
      </pc:sldChg>
      <pc:sldChg chg="modNotesTx">
        <pc:chgData name="Mohammad Nofal" userId="47b4dbc5-0139-4dae-82aa-90d9d2bfe46d" providerId="ADAL" clId="{F69590CB-4524-0F4C-B150-407ABAA1B58E}" dt="2019-11-06T15:32:54.623" v="353" actId="5793"/>
        <pc:sldMkLst>
          <pc:docMk/>
          <pc:sldMk cId="3595281397" sldId="11389"/>
        </pc:sldMkLst>
      </pc:sldChg>
      <pc:sldChg chg="modNotesTx">
        <pc:chgData name="Mohammad Nofal" userId="47b4dbc5-0139-4dae-82aa-90d9d2bfe46d" providerId="ADAL" clId="{F69590CB-4524-0F4C-B150-407ABAA1B58E}" dt="2019-11-06T15:35:36.358" v="629" actId="5793"/>
        <pc:sldMkLst>
          <pc:docMk/>
          <pc:sldMk cId="2876258060" sldId="11390"/>
        </pc:sldMkLst>
      </pc:sldChg>
      <pc:sldChg chg="modNotesTx">
        <pc:chgData name="Mohammad Nofal" userId="47b4dbc5-0139-4dae-82aa-90d9d2bfe46d" providerId="ADAL" clId="{F69590CB-4524-0F4C-B150-407ABAA1B58E}" dt="2019-11-06T15:32:32.319" v="288" actId="313"/>
        <pc:sldMkLst>
          <pc:docMk/>
          <pc:sldMk cId="1366937139" sldId="11391"/>
        </pc:sldMkLst>
      </pc:sldChg>
      <pc:sldChg chg="modNotesTx">
        <pc:chgData name="Mohammad Nofal" userId="47b4dbc5-0139-4dae-82aa-90d9d2bfe46d" providerId="ADAL" clId="{F69590CB-4524-0F4C-B150-407ABAA1B58E}" dt="2019-11-06T15:32:18.390" v="269" actId="20577"/>
        <pc:sldMkLst>
          <pc:docMk/>
          <pc:sldMk cId="2163431987" sldId="11392"/>
        </pc:sldMkLst>
      </pc:sldChg>
      <pc:sldChg chg="modSp modNotesTx">
        <pc:chgData name="Mohammad Nofal" userId="47b4dbc5-0139-4dae-82aa-90d9d2bfe46d" providerId="ADAL" clId="{F69590CB-4524-0F4C-B150-407ABAA1B58E}" dt="2019-11-06T15:35:49.680" v="662" actId="20577"/>
        <pc:sldMkLst>
          <pc:docMk/>
          <pc:sldMk cId="3982810798" sldId="11393"/>
        </pc:sldMkLst>
        <pc:spChg chg="mod">
          <ac:chgData name="Mohammad Nofal" userId="47b4dbc5-0139-4dae-82aa-90d9d2bfe46d" providerId="ADAL" clId="{F69590CB-4524-0F4C-B150-407ABAA1B58E}" dt="2019-11-06T15:33:52.926" v="479" actId="20577"/>
          <ac:spMkLst>
            <pc:docMk/>
            <pc:sldMk cId="3982810798" sldId="11393"/>
            <ac:spMk id="3" creationId="{03BDBDD1-AC48-704E-ACA7-916014E0247E}"/>
          </ac:spMkLst>
        </pc:spChg>
      </pc:sldChg>
      <pc:sldChg chg="modNotesTx">
        <pc:chgData name="Mohammad Nofal" userId="47b4dbc5-0139-4dae-82aa-90d9d2bfe46d" providerId="ADAL" clId="{F69590CB-4524-0F4C-B150-407ABAA1B58E}" dt="2019-11-06T15:36:58.330" v="697" actId="20577"/>
        <pc:sldMkLst>
          <pc:docMk/>
          <pc:sldMk cId="794158599" sldId="11395"/>
        </pc:sldMkLst>
      </pc:sldChg>
      <pc:sldChg chg="modNotesTx">
        <pc:chgData name="Mohammad Nofal" userId="47b4dbc5-0139-4dae-82aa-90d9d2bfe46d" providerId="ADAL" clId="{F69590CB-4524-0F4C-B150-407ABAA1B58E}" dt="2019-11-06T15:38:10.562" v="903" actId="313"/>
        <pc:sldMkLst>
          <pc:docMk/>
          <pc:sldMk cId="495932989" sldId="11398"/>
        </pc:sldMkLst>
      </pc:sldChg>
      <pc:sldChg chg="modNotesTx">
        <pc:chgData name="Mohammad Nofal" userId="47b4dbc5-0139-4dae-82aa-90d9d2bfe46d" providerId="ADAL" clId="{F69590CB-4524-0F4C-B150-407ABAA1B58E}" dt="2019-11-06T15:38:36.134" v="962" actId="20577"/>
        <pc:sldMkLst>
          <pc:docMk/>
          <pc:sldMk cId="2530876251" sldId="11401"/>
        </pc:sldMkLst>
      </pc:sldChg>
      <pc:sldChg chg="modNotesTx">
        <pc:chgData name="Mohammad Nofal" userId="47b4dbc5-0139-4dae-82aa-90d9d2bfe46d" providerId="ADAL" clId="{F69590CB-4524-0F4C-B150-407ABAA1B58E}" dt="2019-11-06T15:39:45.272" v="1115" actId="20577"/>
        <pc:sldMkLst>
          <pc:docMk/>
          <pc:sldMk cId="1076863377" sldId="11402"/>
        </pc:sldMkLst>
      </pc:sldChg>
      <pc:sldChg chg="modNotesTx">
        <pc:chgData name="Mohammad Nofal" userId="47b4dbc5-0139-4dae-82aa-90d9d2bfe46d" providerId="ADAL" clId="{F69590CB-4524-0F4C-B150-407ABAA1B58E}" dt="2019-11-06T15:35:57.422" v="672" actId="20577"/>
        <pc:sldMkLst>
          <pc:docMk/>
          <pc:sldMk cId="3618706659" sldId="11407"/>
        </pc:sldMkLst>
      </pc:sldChg>
      <pc:sldChg chg="modNotesTx">
        <pc:chgData name="Mohammad Nofal" userId="47b4dbc5-0139-4dae-82aa-90d9d2bfe46d" providerId="ADAL" clId="{F69590CB-4524-0F4C-B150-407ABAA1B58E}" dt="2019-11-06T15:35:31.299" v="627" actId="20577"/>
        <pc:sldMkLst>
          <pc:docMk/>
          <pc:sldMk cId="3580089298" sldId="11409"/>
        </pc:sldMkLst>
      </pc:sldChg>
      <pc:sldChg chg="modNotesTx">
        <pc:chgData name="Mohammad Nofal" userId="47b4dbc5-0139-4dae-82aa-90d9d2bfe46d" providerId="ADAL" clId="{F69590CB-4524-0F4C-B150-407ABAA1B58E}" dt="2019-11-06T15:37:23.507" v="780" actId="20577"/>
        <pc:sldMkLst>
          <pc:docMk/>
          <pc:sldMk cId="3927525917" sldId="11411"/>
        </pc:sldMkLst>
      </pc:sldChg>
      <pc:sldChg chg="modNotesTx">
        <pc:chgData name="Mohammad Nofal" userId="47b4dbc5-0139-4dae-82aa-90d9d2bfe46d" providerId="ADAL" clId="{F69590CB-4524-0F4C-B150-407ABAA1B58E}" dt="2019-11-06T15:37:49.836" v="840" actId="20577"/>
        <pc:sldMkLst>
          <pc:docMk/>
          <pc:sldMk cId="3584990007" sldId="11413"/>
        </pc:sldMkLst>
      </pc:sldChg>
      <pc:sldChg chg="modNotesTx">
        <pc:chgData name="Mohammad Nofal" userId="47b4dbc5-0139-4dae-82aa-90d9d2bfe46d" providerId="ADAL" clId="{F69590CB-4524-0F4C-B150-407ABAA1B58E}" dt="2019-11-06T15:40:00.564" v="1142" actId="20577"/>
        <pc:sldMkLst>
          <pc:docMk/>
          <pc:sldMk cId="4135398901" sldId="11414"/>
        </pc:sldMkLst>
      </pc:sldChg>
      <pc:sldChg chg="modNotesTx">
        <pc:chgData name="Mohammad Nofal" userId="47b4dbc5-0139-4dae-82aa-90d9d2bfe46d" providerId="ADAL" clId="{F69590CB-4524-0F4C-B150-407ABAA1B58E}" dt="2019-11-06T15:40:03.876" v="1150" actId="5793"/>
        <pc:sldMkLst>
          <pc:docMk/>
          <pc:sldMk cId="3003785469" sldId="11415"/>
        </pc:sldMkLst>
      </pc:sldChg>
      <pc:sldChg chg="modNotesTx">
        <pc:chgData name="Mohammad Nofal" userId="47b4dbc5-0139-4dae-82aa-90d9d2bfe46d" providerId="ADAL" clId="{F69590CB-4524-0F4C-B150-407ABAA1B58E}" dt="2019-11-06T15:39:31.594" v="1088" actId="20577"/>
        <pc:sldMkLst>
          <pc:docMk/>
          <pc:sldMk cId="385555660" sldId="11419"/>
        </pc:sldMkLst>
      </pc:sldChg>
      <pc:sldChg chg="modNotesTx">
        <pc:chgData name="Mohammad Nofal" userId="47b4dbc5-0139-4dae-82aa-90d9d2bfe46d" providerId="ADAL" clId="{F69590CB-4524-0F4C-B150-407ABAA1B58E}" dt="2019-11-06T15:39:13.914" v="1035" actId="20577"/>
        <pc:sldMkLst>
          <pc:docMk/>
          <pc:sldMk cId="3772074773" sldId="11420"/>
        </pc:sldMkLst>
      </pc:sldChg>
      <pc:sldChg chg="modNotesTx">
        <pc:chgData name="Mohammad Nofal" userId="47b4dbc5-0139-4dae-82aa-90d9d2bfe46d" providerId="ADAL" clId="{F69590CB-4524-0F4C-B150-407ABAA1B58E}" dt="2019-11-06T15:39:26.355" v="1066" actId="20577"/>
        <pc:sldMkLst>
          <pc:docMk/>
          <pc:sldMk cId="2087771066" sldId="11426"/>
        </pc:sldMkLst>
      </pc:sldChg>
      <pc:sldChg chg="modNotesTx">
        <pc:chgData name="Mohammad Nofal" userId="47b4dbc5-0139-4dae-82aa-90d9d2bfe46d" providerId="ADAL" clId="{F69590CB-4524-0F4C-B150-407ABAA1B58E}" dt="2019-11-06T15:30:34.515" v="101" actId="20577"/>
        <pc:sldMkLst>
          <pc:docMk/>
          <pc:sldMk cId="469898204" sldId="11427"/>
        </pc:sldMkLst>
      </pc:sldChg>
      <pc:sldChg chg="modSp">
        <pc:chgData name="Mohammad Nofal" userId="47b4dbc5-0139-4dae-82aa-90d9d2bfe46d" providerId="ADAL" clId="{F69590CB-4524-0F4C-B150-407ABAA1B58E}" dt="2019-11-06T15:34:45.051" v="537" actId="20577"/>
        <pc:sldMkLst>
          <pc:docMk/>
          <pc:sldMk cId="3876179281" sldId="11428"/>
        </pc:sldMkLst>
        <pc:spChg chg="mod">
          <ac:chgData name="Mohammad Nofal" userId="47b4dbc5-0139-4dae-82aa-90d9d2bfe46d" providerId="ADAL" clId="{F69590CB-4524-0F4C-B150-407ABAA1B58E}" dt="2019-11-06T15:34:45.051" v="537" actId="20577"/>
          <ac:spMkLst>
            <pc:docMk/>
            <pc:sldMk cId="3876179281" sldId="11428"/>
            <ac:spMk id="4" creationId="{BA6F19F5-277A-754A-AB58-779F9C0D69A2}"/>
          </ac:spMkLst>
        </pc:spChg>
      </pc:sldChg>
      <pc:sldChg chg="modNotesTx">
        <pc:chgData name="Mohammad Nofal" userId="47b4dbc5-0139-4dae-82aa-90d9d2bfe46d" providerId="ADAL" clId="{F69590CB-4524-0F4C-B150-407ABAA1B58E}" dt="2019-11-06T15:37:38.516" v="813" actId="20577"/>
        <pc:sldMkLst>
          <pc:docMk/>
          <pc:sldMk cId="2063931890" sldId="11429"/>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11/6/19 10:29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png>
</file>

<file path=ppt/media/image15.png>
</file>

<file path=ppt/media/image16.png>
</file>

<file path=ppt/media/image17.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jpg>
</file>

<file path=ppt/media/image27.jpg>
</file>

<file path=ppt/media/image28.jpg>
</file>

<file path=ppt/media/image29.png>
</file>

<file path=ppt/media/image30.png>
</file>

<file path=ppt/media/image31.svg>
</file>

<file path=ppt/media/image32.png>
</file>

<file path=ppt/media/image33.png>
</file>

<file path=ppt/media/image34.svg>
</file>

<file path=ppt/media/image35.png>
</file>

<file path=ppt/media/image36.svg>
</file>

<file path=ppt/media/image37.png>
</file>

<file path=ppt/media/image38.png>
</file>

<file path=ppt/media/image39.svg>
</file>

<file path=ppt/media/image4.png>
</file>

<file path=ppt/media/image40.sv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png>
</file>

<file path=ppt/media/image5.png>
</file>

<file path=ppt/media/image50.png>
</file>

<file path=ppt/media/image51.png>
</file>

<file path=ppt/media/image52.png>
</file>

<file path=ppt/media/image53.png>
</file>

<file path=ppt/media/image54.svg>
</file>

<file path=ppt/media/image55.png>
</file>

<file path=ppt/media/image56.png>
</file>

<file path=ppt/media/image57.svg>
</file>

<file path=ppt/media/image58.png>
</file>

<file path=ppt/media/image59.pn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11/6/19 10:29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github.com/kubernetes/community/blob/master/contributors/design-proposals/release/versioning.md#kubernetes-release-versioning" TargetMode="External"/><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11/6/19 10:29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19460096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considerations </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11/6/19 10:32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5540017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higher the availability the higher the cost and complexity </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11/6/19 10:32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3229201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GB" dirty="0"/>
              <a:t>Everything as code is a must</a:t>
            </a:r>
          </a:p>
          <a:p>
            <a:pPr marL="171450" indent="-171450">
              <a:buFontTx/>
              <a:buChar char="-"/>
            </a:pPr>
            <a:endParaRPr lang="en-GB"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11/6/19 10:32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4997234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- 2 states (App Files and Data)</a:t>
            </a:r>
          </a:p>
          <a:p>
            <a:pPr marL="171450" indent="-171450">
              <a:buFontTx/>
              <a:buChar char="-"/>
            </a:pPr>
            <a:r>
              <a:rPr lang="en-US" dirty="0"/>
              <a:t>Now we have improved RTO and RPO, but we need higher availability! </a:t>
            </a:r>
          </a:p>
          <a:p>
            <a:pPr marL="171450" indent="-171450">
              <a:buFontTx/>
              <a:buChar char="-"/>
            </a:pPr>
            <a:r>
              <a:rPr lang="en-US" dirty="0"/>
              <a:t>No Azure files</a:t>
            </a:r>
          </a:p>
          <a:p>
            <a:pPr marL="171450" indent="-171450">
              <a:buFontTx/>
              <a:buChar char="-"/>
            </a:pPr>
            <a:r>
              <a:rPr lang="en-US" dirty="0"/>
              <a:t>Cross region snapshot isn’t available </a:t>
            </a:r>
          </a:p>
          <a:p>
            <a:pPr marL="171450" indent="-171450">
              <a:buFontTx/>
              <a:buChar char="-"/>
            </a:pPr>
            <a:r>
              <a:rPr lang="en-US" dirty="0"/>
              <a:t>Demo: no fan of video but time!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7414E9-528B-4F66-B5E0-C354E138694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313062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11/6/19 10:29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065614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11/6/19 10:29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298779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Better availability </a:t>
            </a:r>
          </a:p>
          <a:p>
            <a:pPr marL="171450" indent="-171450">
              <a:buFontTx/>
              <a:buChar char="-"/>
            </a:pPr>
            <a:r>
              <a:rPr lang="en-US" dirty="0"/>
              <a:t>Disks </a:t>
            </a:r>
          </a:p>
          <a:p>
            <a:pPr marL="171450" indent="-171450">
              <a:buFontTx/>
              <a:buChar char="-"/>
            </a:pPr>
            <a:r>
              <a:rPr lang="en-US" dirty="0"/>
              <a:t>SLB</a:t>
            </a:r>
          </a:p>
          <a:p>
            <a:pPr marL="171450" indent="-171450">
              <a:buFontTx/>
              <a:buChar char="-"/>
            </a:pPr>
            <a:r>
              <a:rPr lang="en-US" dirty="0"/>
              <a:t>GA</a:t>
            </a:r>
          </a:p>
        </p:txBody>
      </p:sp>
      <p:sp>
        <p:nvSpPr>
          <p:cNvPr id="4" name="Slide Number Placeholder 3"/>
          <p:cNvSpPr>
            <a:spLocks noGrp="1"/>
          </p:cNvSpPr>
          <p:nvPr>
            <p:ph type="sldNum" sz="quarter" idx="10"/>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3829E9FC-B671-424D-AD31-3E8C5FC948F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569409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 How the application will look like </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11/6/19 10:35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15624873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Live demo</a:t>
            </a: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11/6/19 10:29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775181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11/6/19 10:29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152287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Name</a:t>
            </a:r>
          </a:p>
          <a:p>
            <a:r>
              <a:rPr lang="en-GB" dirty="0"/>
              <a:t>Role</a:t>
            </a:r>
          </a:p>
          <a:p>
            <a:r>
              <a:rPr lang="en-GB" dirty="0"/>
              <a:t>Intro</a:t>
            </a:r>
          </a:p>
          <a:p>
            <a:r>
              <a:rPr lang="en-GB" dirty="0"/>
              <a:t>Session Level</a:t>
            </a:r>
          </a:p>
          <a:p>
            <a:r>
              <a:rPr lang="en-GB" dirty="0"/>
              <a:t>Understand the audience</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11/6/19 10:29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42382417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GB" dirty="0"/>
              <a:t>Protection from human errors only</a:t>
            </a:r>
          </a:p>
          <a:p>
            <a:pPr marL="171450" indent="-171450">
              <a:buFontTx/>
              <a:buChar char="-"/>
            </a:pPr>
            <a:r>
              <a:rPr lang="en-GB" dirty="0"/>
              <a:t>State externalized </a:t>
            </a:r>
          </a:p>
          <a:p>
            <a:pPr marL="171450" indent="-171450">
              <a:buFontTx/>
              <a:buChar char="-"/>
            </a:pPr>
            <a:endParaRPr lang="en-GB"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11/6/19 10:29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31396948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GB" dirty="0"/>
              <a:t>ACID, relational data bases, only reads</a:t>
            </a:r>
          </a:p>
          <a:p>
            <a:pPr marL="171450" indent="-171450">
              <a:buFontTx/>
              <a:buChar char="-"/>
            </a:pPr>
            <a:r>
              <a:rPr lang="en-GB" dirty="0"/>
              <a:t>ACR, geo-replication or deploy twice</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11/6/19 10:37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8870507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 Less cost, lower RTO</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11/6/19 10:37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7119755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 Active active, demo!</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11/6/19 10:37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35308975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11/6/19 10:29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456538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Explain the significance of the 9s </a:t>
            </a:r>
          </a:p>
          <a:p>
            <a:pPr marL="171450" indent="-171450">
              <a:buFontTx/>
              <a:buChar char="-"/>
            </a:pPr>
            <a:r>
              <a:rPr lang="en-US" dirty="0"/>
              <a:t>Be conscious of the effort vs the benefit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7414E9-528B-4F66-B5E0-C354E138694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6418455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Replaced in summary</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11/6/19 10:29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319797864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11/6/19 10:29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774357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Different SKUs</a:t>
            </a:r>
          </a:p>
        </p:txBody>
      </p:sp>
      <p:sp>
        <p:nvSpPr>
          <p:cNvPr id="4" name="Slide Number Placeholder 3"/>
          <p:cNvSpPr>
            <a:spLocks noGrp="1"/>
          </p:cNvSpPr>
          <p:nvPr>
            <p:ph type="sldNum" sz="quarter" idx="10"/>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3829E9FC-B671-424D-AD31-3E8C5FC948F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390348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 Excited about the decoupling </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11/6/19 10:38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4873206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What was covered before</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11/6/19 10:30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98658856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Budgeting 15 min. total</a:t>
            </a:r>
          </a:p>
        </p:txBody>
      </p:sp>
      <p:sp>
        <p:nvSpPr>
          <p:cNvPr id="4" name="Slide Number Placeholder 3"/>
          <p:cNvSpPr>
            <a:spLocks noGrp="1"/>
          </p:cNvSpPr>
          <p:nvPr>
            <p:ph type="sldNum" sz="quarter" idx="10"/>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3829E9FC-B671-424D-AD31-3E8C5FC948F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2643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11/6/19 10:29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6954425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 Reboot and upgrades </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11/6/19 10:38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265963203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5201E4-568A-4841-83CD-2A6851ECAC1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18832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https://github.com/kubernetes/community/blob/master/contributors/design-proposals/release/versioning.md#kubernetes-release-versioning</a:t>
            </a: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7414E9-528B-4F66-B5E0-C354E138694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6855538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 Originally </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11/6/19 10:38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37</a:t>
            </a:fld>
            <a:endParaRPr lang="en-US" dirty="0"/>
          </a:p>
        </p:txBody>
      </p:sp>
    </p:spTree>
    <p:extLst>
      <p:ext uri="{BB962C8B-B14F-4D97-AF65-F5344CB8AC3E}">
        <p14:creationId xmlns:p14="http://schemas.microsoft.com/office/powerpoint/2010/main" val="18173977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Demo here! </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11/6/19 10:39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38</a:t>
            </a:fld>
            <a:endParaRPr lang="en-US" dirty="0"/>
          </a:p>
        </p:txBody>
      </p:sp>
    </p:spTree>
    <p:extLst>
      <p:ext uri="{BB962C8B-B14F-4D97-AF65-F5344CB8AC3E}">
        <p14:creationId xmlns:p14="http://schemas.microsoft.com/office/powerpoint/2010/main" val="310791126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High level</a:t>
            </a:r>
          </a:p>
          <a:p>
            <a:r>
              <a:rPr lang="en-GB" dirty="0"/>
              <a:t>Mention the repo</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11/6/19 10:39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39</a:t>
            </a:fld>
            <a:endParaRPr lang="en-US" dirty="0"/>
          </a:p>
        </p:txBody>
      </p:sp>
    </p:spTree>
    <p:extLst>
      <p:ext uri="{BB962C8B-B14F-4D97-AF65-F5344CB8AC3E}">
        <p14:creationId xmlns:p14="http://schemas.microsoft.com/office/powerpoint/2010/main" val="428015899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Differeneces</a:t>
            </a:r>
            <a:r>
              <a:rPr lang="en-GB" dirty="0"/>
              <a:t> </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11/6/19 10:39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40</a:t>
            </a:fld>
            <a:endParaRPr lang="en-US" dirty="0"/>
          </a:p>
        </p:txBody>
      </p:sp>
    </p:spTree>
    <p:extLst>
      <p:ext uri="{BB962C8B-B14F-4D97-AF65-F5344CB8AC3E}">
        <p14:creationId xmlns:p14="http://schemas.microsoft.com/office/powerpoint/2010/main" val="257945690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11/6/19 10:29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59014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 topics</a:t>
            </a:r>
          </a:p>
          <a:p>
            <a:r>
              <a:rPr lang="en-US" dirty="0"/>
              <a:t>The public repo</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11/6/19 10:29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95851969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 </a:t>
            </a:r>
            <a:r>
              <a:rPr lang="en-US" dirty="0" err="1"/>
              <a:t>mnts</a:t>
            </a:r>
            <a:r>
              <a:rPr lang="en-US" dirty="0"/>
              <a:t> for the whole thing </a:t>
            </a:r>
          </a:p>
        </p:txBody>
      </p:sp>
      <p:sp>
        <p:nvSpPr>
          <p:cNvPr id="4" name="Slide Number Placeholder 3"/>
          <p:cNvSpPr>
            <a:spLocks noGrp="1"/>
          </p:cNvSpPr>
          <p:nvPr>
            <p:ph type="sldNum" sz="quarter" idx="10"/>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3829E9FC-B671-424D-AD31-3E8C5FC948F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2463497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5201E4-568A-4841-83CD-2A6851ECAC1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2141985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5201E4-568A-4841-83CD-2A6851ECAC1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Notes Placeholder 2">
            <a:extLst>
              <a:ext uri="{FF2B5EF4-FFF2-40B4-BE49-F238E27FC236}">
                <a16:creationId xmlns:a16="http://schemas.microsoft.com/office/drawing/2014/main" id="{631D1FFF-3FFC-43D2-9459-0F485477404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57005229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5201E4-568A-4841-83CD-2A6851ECAC1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Notes Placeholder 2">
            <a:extLst>
              <a:ext uri="{FF2B5EF4-FFF2-40B4-BE49-F238E27FC236}">
                <a16:creationId xmlns:a16="http://schemas.microsoft.com/office/drawing/2014/main" id="{2490D788-0210-0F4F-8367-00138E5C1B03}"/>
              </a:ext>
            </a:extLst>
          </p:cNvPr>
          <p:cNvSpPr>
            <a:spLocks noGrp="1"/>
          </p:cNvSpPr>
          <p:nvPr>
            <p:ph type="body" idx="1"/>
          </p:nvPr>
        </p:nvSpPr>
        <p:spPr/>
        <p:txBody>
          <a:bodyPr/>
          <a:lstStyle/>
          <a:p>
            <a:r>
              <a:rPr lang="en-US"/>
              <a:t>- Best practice is never to login to the machines and have proper monitoring and logging in place, the bastion is there for extreme cases </a:t>
            </a:r>
          </a:p>
        </p:txBody>
      </p:sp>
    </p:spTree>
    <p:extLst>
      <p:ext uri="{BB962C8B-B14F-4D97-AF65-F5344CB8AC3E}">
        <p14:creationId xmlns:p14="http://schemas.microsoft.com/office/powerpoint/2010/main" val="74795093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Mention the repo</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11/6/19 10:39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51</a:t>
            </a:fld>
            <a:endParaRPr lang="en-US" dirty="0"/>
          </a:p>
        </p:txBody>
      </p:sp>
    </p:spTree>
    <p:extLst>
      <p:ext uri="{BB962C8B-B14F-4D97-AF65-F5344CB8AC3E}">
        <p14:creationId xmlns:p14="http://schemas.microsoft.com/office/powerpoint/2010/main" val="200126389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Finish!</a:t>
            </a: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11/6/19 10:29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229816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11/6/19 10:29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53</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44276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11/6/19 10:29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3685137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nSpc>
                <a:spcPct val="90000"/>
              </a:lnSpc>
              <a:spcAft>
                <a:spcPts val="600"/>
              </a:spcAft>
              <a:buFontTx/>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901C979-EBB0-4A48-8369-32531B28B7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411975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Think of each component separately </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11/6/19 10:31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6802114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There is room for improvement </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11/6/19 10:32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2823753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Intro to the </a:t>
            </a:r>
            <a:r>
              <a:rPr lang="en-GB" dirty="0" err="1"/>
              <a:t>applicatoin</a:t>
            </a:r>
            <a:endParaRPr lang="en-GB"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11/6/19 10:29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17881861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emf"/><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1.png"/><Relationship Id="rId1" Type="http://schemas.openxmlformats.org/officeDocument/2006/relationships/slideMaster" Target="../slideMasters/slideMaster4.xml"/><Relationship Id="rId5" Type="http://schemas.openxmlformats.org/officeDocument/2006/relationships/image" Target="../media/image23.png"/><Relationship Id="rId4" Type="http://schemas.openxmlformats.org/officeDocument/2006/relationships/image" Target="../media/image22.png"/></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5" name="Freeform 5" descr="Microsoft Ignite logo">
            <a:extLst>
              <a:ext uri="{FF2B5EF4-FFF2-40B4-BE49-F238E27FC236}">
                <a16:creationId xmlns:a16="http://schemas.microsoft.com/office/drawing/2014/main" id="{6DBD6B5B-68FC-44F2-A470-9C584137632D}"/>
              </a:ext>
            </a:extLst>
          </p:cNvPr>
          <p:cNvSpPr>
            <a:spLocks noEditPoints="1"/>
          </p:cNvSpPr>
          <p:nvPr userDrawn="1"/>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7207643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7942023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7004468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90649464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gradFill>
                  <a:gsLst>
                    <a:gs pos="1250">
                      <a:schemeClr val="tx1"/>
                    </a:gs>
                    <a:gs pos="100000">
                      <a:schemeClr val="tx1"/>
                    </a:gs>
                  </a:gsLst>
                  <a:lin ang="5400000" scaled="0"/>
                </a:gradFill>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1746945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5788"/>
            <a:ext cx="4158362" cy="2538411"/>
          </a:xfrm>
        </p:spPr>
        <p:txBody>
          <a:bodyPr anchor="b"/>
          <a:lstStyle>
            <a:lvl1pPr>
              <a:defRPr>
                <a:gradFill>
                  <a:gsLst>
                    <a:gs pos="1250">
                      <a:schemeClr val="tx1"/>
                    </a:gs>
                    <a:gs pos="100000">
                      <a:schemeClr val="tx1"/>
                    </a:gs>
                  </a:gsLst>
                  <a:lin ang="5400000" scaled="0"/>
                </a:gradFill>
              </a:defRPr>
            </a:lvl1pPr>
          </a:lstStyle>
          <a:p>
            <a:r>
              <a:rPr lang="en-US"/>
              <a:t>Title square photo layout </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8CE15EBF-5737-483E-9D18-6313289480DF}"/>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98596647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50"/>
          </a:xfrm>
        </p:spPr>
        <p:txBody>
          <a:bodyPr anchor="ct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D1E7E43-E034-4449-B6D2-04DAB4D86A0A}"/>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89182422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gradFill>
                  <a:gsLst>
                    <a:gs pos="1250">
                      <a:schemeClr val="tx1"/>
                    </a:gs>
                    <a:gs pos="100000">
                      <a:schemeClr val="tx1"/>
                    </a:gs>
                  </a:gsLst>
                  <a:lin ang="5400000" scaled="0"/>
                </a:gradFill>
              </a:defRPr>
            </a:lvl1pPr>
          </a:lstStyle>
          <a:p>
            <a:r>
              <a:rPr lang="en-US"/>
              <a:t>Square photo layout with smaller text</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71BB0AFE-5DC7-4E94-A131-9873A161B428}"/>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74188494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2776"/>
            <a:ext cx="11018520" cy="1120702"/>
          </a:xfrm>
        </p:spPr>
        <p:txBody>
          <a:bodyPr anchor="ctr"/>
          <a:lstStyle>
            <a:lvl1pPr algn="ctr">
              <a:defRPr>
                <a:gradFill>
                  <a:gsLst>
                    <a:gs pos="1250">
                      <a:schemeClr val="tx1"/>
                    </a:gs>
                    <a:gs pos="100000">
                      <a:schemeClr val="tx1"/>
                    </a:gs>
                  </a:gsLst>
                  <a:lin ang="5400000" scaled="0"/>
                </a:gradFill>
              </a:defRPr>
            </a:lvl1pP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BE6435F1-D7F1-4077-924D-A31A71362D74}"/>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05117823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094"/>
            <a:ext cx="11018520" cy="1116384"/>
          </a:xfrm>
        </p:spPr>
        <p:txBody>
          <a:bodyPr anchor="ctr"/>
          <a:lstStyle>
            <a:lvl1pPr algn="ctr">
              <a:defRPr>
                <a:gradFill>
                  <a:gsLst>
                    <a:gs pos="1250">
                      <a:schemeClr val="tx1"/>
                    </a:gs>
                    <a:gs pos="100000">
                      <a:schemeClr val="tx1"/>
                    </a:gs>
                  </a:gsLst>
                  <a:lin ang="5400000" scaled="0"/>
                </a:gradFil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8B7CDBB8-C08E-4346-B958-2AAC5C81AAC5}"/>
              </a:ext>
            </a:extLst>
          </p:cNvPr>
          <p:cNvSpPr>
            <a:spLocks noGrp="1"/>
          </p:cNvSpPr>
          <p:nvPr>
            <p:ph type="pic" sz="quarter" idx="11" hasCustomPrompt="1"/>
          </p:nvPr>
        </p:nvSpPr>
        <p:spPr bwMode="gray">
          <a:xfrm>
            <a:off x="0"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602208143"/>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lvl1pPr>
              <a:defRPr>
                <a:gradFill>
                  <a:gsLst>
                    <a:gs pos="26923">
                      <a:schemeClr val="tx1"/>
                    </a:gs>
                    <a:gs pos="65000">
                      <a:schemeClr val="tx1"/>
                    </a:gs>
                  </a:gsLst>
                  <a:lin ang="5400000" scaled="0"/>
                </a:gradFill>
              </a:defRPr>
            </a:lvl1pPr>
          </a:lstStyle>
          <a:p>
            <a:r>
              <a:rPr lang="en-US"/>
              <a:t>Click to edit Master title style</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F6645F76-33FA-4C4C-B179-E7B460149744}"/>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E0A14B4D-FCF1-42C4-A20D-2D2DF33EE048}"/>
              </a:ext>
            </a:extLst>
          </p:cNvPr>
          <p:cNvSpPr>
            <a:spLocks noGrp="1"/>
          </p:cNvSpPr>
          <p:nvPr>
            <p:ph type="pic" sz="quarter" idx="19" hasCustomPrompt="1"/>
          </p:nvPr>
        </p:nvSpPr>
        <p:spPr bwMode="gray">
          <a:xfrm>
            <a:off x="6241860"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75111712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lvl1pPr>
              <a:defRPr>
                <a:gradFill>
                  <a:gsLst>
                    <a:gs pos="36538">
                      <a:schemeClr val="tx1"/>
                    </a:gs>
                    <a:gs pos="61000">
                      <a:schemeClr val="tx1"/>
                    </a:gs>
                  </a:gsLst>
                  <a:lin ang="5400000" scaled="0"/>
                </a:gradFill>
              </a:defRPr>
            </a:lvl1pPr>
          </a:lstStyle>
          <a:p>
            <a:r>
              <a:rPr lang="en-US"/>
              <a:t>Click to edit Master title style</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D6804FCD-FDB3-4DB4-BDFC-7033A726108D}"/>
              </a:ext>
            </a:extLst>
          </p:cNvPr>
          <p:cNvSpPr>
            <a:spLocks noGrp="1"/>
          </p:cNvSpPr>
          <p:nvPr>
            <p:ph type="pic" sz="quarter" idx="19"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D1952726-EE06-4B14-8C08-AF36F8EE46DF}"/>
              </a:ext>
            </a:extLst>
          </p:cNvPr>
          <p:cNvSpPr>
            <a:spLocks noGrp="1"/>
          </p:cNvSpPr>
          <p:nvPr>
            <p:ph type="pic" sz="quarter" idx="20" hasCustomPrompt="1"/>
          </p:nvPr>
        </p:nvSpPr>
        <p:spPr bwMode="gray">
          <a:xfrm>
            <a:off x="4358957"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3AA9C9EC-EA14-45A3-8B02-CD120ECA7883}"/>
              </a:ext>
            </a:extLst>
          </p:cNvPr>
          <p:cNvSpPr>
            <a:spLocks noGrp="1"/>
          </p:cNvSpPr>
          <p:nvPr>
            <p:ph type="pic" sz="quarter" idx="21" hasCustomPrompt="1"/>
          </p:nvPr>
        </p:nvSpPr>
        <p:spPr bwMode="gray">
          <a:xfrm>
            <a:off x="8134509"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12518141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lvl1pPr>
              <a:defRPr>
                <a:gradFill>
                  <a:gsLst>
                    <a:gs pos="9615">
                      <a:schemeClr val="tx1"/>
                    </a:gs>
                    <a:gs pos="26000">
                      <a:schemeClr val="tx1"/>
                    </a:gs>
                  </a:gsLst>
                  <a:lin ang="5400000" scaled="0"/>
                </a:gradFill>
              </a:defRPr>
            </a:lvl1pPr>
          </a:lstStyle>
          <a:p>
            <a:r>
              <a:rPr lang="en-US"/>
              <a:t>Click to edit Master title style</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C1B74210-448F-47BC-B1F1-B9CBC10BFFB5}"/>
              </a:ext>
            </a:extLst>
          </p:cNvPr>
          <p:cNvSpPr>
            <a:spLocks noGrp="1"/>
          </p:cNvSpPr>
          <p:nvPr>
            <p:ph type="pic" sz="quarter" idx="21"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8F9C3BDD-2DC3-4D67-8CD3-020399AB7097}"/>
              </a:ext>
            </a:extLst>
          </p:cNvPr>
          <p:cNvSpPr>
            <a:spLocks noGrp="1"/>
          </p:cNvSpPr>
          <p:nvPr>
            <p:ph type="pic" sz="quarter" idx="22"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D54FD642-CAC2-4C9A-B794-7EBB3F3C42C5}"/>
              </a:ext>
            </a:extLst>
          </p:cNvPr>
          <p:cNvSpPr>
            <a:spLocks noGrp="1"/>
          </p:cNvSpPr>
          <p:nvPr>
            <p:ph type="pic" sz="quarter" idx="23"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1" name="Picture Placeholder" descr="This photo is a 'placeholder' only. Drag or drop your photo here, or click and tap the center to insert a photo.">
            <a:extLst>
              <a:ext uri="{FF2B5EF4-FFF2-40B4-BE49-F238E27FC236}">
                <a16:creationId xmlns:a16="http://schemas.microsoft.com/office/drawing/2014/main" id="{2EB3829F-413F-45B9-813C-F48499623135}"/>
              </a:ext>
            </a:extLst>
          </p:cNvPr>
          <p:cNvSpPr>
            <a:spLocks noGrp="1"/>
          </p:cNvSpPr>
          <p:nvPr>
            <p:ph type="pic" sz="quarter" idx="24" hasCustomPrompt="1"/>
          </p:nvPr>
        </p:nvSpPr>
        <p:spPr bwMode="gray">
          <a:xfrm>
            <a:off x="9073895"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727306163"/>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lvl1pPr>
              <a:defRPr>
                <a:gradFill>
                  <a:gsLst>
                    <a:gs pos="23077">
                      <a:schemeClr val="tx1"/>
                    </a:gs>
                    <a:gs pos="41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2465044465"/>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8"/>
          </a:xfrm>
        </p:spPr>
        <p:txBody>
          <a:bodyPr/>
          <a:lstStyle>
            <a:lvl1pPr>
              <a:defRPr sz="3600">
                <a:gradFill>
                  <a:gsLst>
                    <a:gs pos="15385">
                      <a:schemeClr val="tx1"/>
                    </a:gs>
                    <a:gs pos="36000">
                      <a:schemeClr val="tx1"/>
                    </a:gs>
                  </a:gsLst>
                  <a:lin ang="5400000" scaled="0"/>
                </a:gra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3537375"/>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itle and text side by side">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172653799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le and text side by side 3">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Tree>
    <p:extLst>
      <p:ext uri="{BB962C8B-B14F-4D97-AF65-F5344CB8AC3E}">
        <p14:creationId xmlns:p14="http://schemas.microsoft.com/office/powerpoint/2010/main" val="32391514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itle and text side by side 2">
    <p:bg>
      <p:bgRef idx="1001">
        <a:schemeClr val="bg1"/>
      </p:bgRef>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309983232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79646">
                      <a:srgbClr val="30E5D0"/>
                    </a:gs>
                    <a:gs pos="53846">
                      <a:srgbClr val="30E5D0"/>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3971565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167732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53846">
                      <a:schemeClr val="tx1"/>
                    </a:gs>
                    <a:gs pos="36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3111684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Tree>
    <p:extLst>
      <p:ext uri="{BB962C8B-B14F-4D97-AF65-F5344CB8AC3E}">
        <p14:creationId xmlns:p14="http://schemas.microsoft.com/office/powerpoint/2010/main" val="130885658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383782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316377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308831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Blank 3">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195631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gradFill>
                  <a:gsLst>
                    <a:gs pos="96795">
                      <a:schemeClr val="tx1"/>
                    </a:gs>
                    <a:gs pos="82051">
                      <a:schemeClr val="tx1"/>
                    </a:gs>
                  </a:gsLst>
                  <a:lin ang="5400000" scaled="0"/>
                </a:gradFill>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548341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97963580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showMasterSp="0"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80289890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5" y="620428"/>
            <a:ext cx="11306469" cy="403137"/>
          </a:xfrm>
        </p:spPr>
        <p:txBody>
          <a:bodyPr wrap="square" lIns="0" tIns="0" rIns="0" bIns="0">
            <a:spAutoFit/>
          </a:bodyPr>
          <a:lstStyle>
            <a:lvl1pPr>
              <a:lnSpc>
                <a:spcPts val="3137"/>
              </a:lnSpc>
              <a:defRPr sz="2745">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55995" y="1922802"/>
            <a:ext cx="11306469" cy="677108"/>
          </a:xfrm>
        </p:spPr>
        <p:txBody>
          <a:bodyPr wrap="square" lIns="0" tIns="0" rIns="0" bIns="0">
            <a:spAutoFit/>
          </a:bodyPr>
          <a:lstStyle>
            <a:lvl1pPr marL="0" indent="0">
              <a:lnSpc>
                <a:spcPts val="2353"/>
              </a:lnSpc>
              <a:buNone/>
              <a:defRPr sz="1961" b="0" i="0" spc="0">
                <a:solidFill>
                  <a:schemeClr val="tx1"/>
                </a:solidFill>
                <a:latin typeface="+mj-lt"/>
              </a:defRPr>
            </a:lvl1pPr>
            <a:lvl2pPr marL="0" indent="0">
              <a:lnSpc>
                <a:spcPts val="2353"/>
              </a:lnSpc>
              <a:buNone/>
              <a:defRPr spc="0"/>
            </a:lvl2pPr>
            <a:lvl3pPr marL="448193" indent="0">
              <a:buNone/>
              <a:defRPr/>
            </a:lvl3pPr>
            <a:lvl4pPr marL="672290" indent="0">
              <a:buNone/>
              <a:defRPr/>
            </a:lvl4pPr>
            <a:lvl5pPr marL="896386" indent="0">
              <a:buNone/>
              <a:defRPr/>
            </a:lvl5pPr>
          </a:lstStyle>
          <a:p>
            <a:pPr lvl="0"/>
            <a:r>
              <a:rPr lang="en-US"/>
              <a:t>Large: subhead Segoe UI </a:t>
            </a:r>
            <a:r>
              <a:rPr lang="en-US" err="1"/>
              <a:t>Semibold</a:t>
            </a:r>
            <a:r>
              <a:rPr lang="en-US"/>
              <a:t> 20/24</a:t>
            </a:r>
          </a:p>
          <a:p>
            <a:pPr lvl="1"/>
            <a:r>
              <a:rPr lang="en-US"/>
              <a:t>Large: subhead Segoe UI Regular 20/24</a:t>
            </a:r>
          </a:p>
        </p:txBody>
      </p:sp>
      <p:sp>
        <p:nvSpPr>
          <p:cNvPr id="5" name="Text Placeholder 4"/>
          <p:cNvSpPr>
            <a:spLocks noGrp="1"/>
          </p:cNvSpPr>
          <p:nvPr>
            <p:ph type="body" sz="quarter" idx="11" hasCustomPrompt="1"/>
          </p:nvPr>
        </p:nvSpPr>
        <p:spPr>
          <a:xfrm>
            <a:off x="455995" y="3151388"/>
            <a:ext cx="11306469" cy="450380"/>
          </a:xfrm>
        </p:spPr>
        <p:txBody>
          <a:bodyPr lIns="0" tIns="0" rIns="0" bIns="0"/>
          <a:lstStyle>
            <a:lvl1pPr marL="0" indent="0">
              <a:lnSpc>
                <a:spcPts val="1765"/>
              </a:lnSpc>
              <a:spcBef>
                <a:spcPts val="0"/>
              </a:spcBef>
              <a:buNone/>
              <a:defRPr sz="1372" b="0" spc="0">
                <a:solidFill>
                  <a:schemeClr val="tx2"/>
                </a:solidFill>
                <a:latin typeface="+mj-lt"/>
              </a:defRPr>
            </a:lvl1pPr>
            <a:lvl2pPr marL="0" indent="0">
              <a:lnSpc>
                <a:spcPts val="1765"/>
              </a:lnSpc>
              <a:spcBef>
                <a:spcPts val="0"/>
              </a:spcBef>
              <a:buNone/>
              <a:defRPr sz="1372" spc="0">
                <a:solidFill>
                  <a:schemeClr val="tx1"/>
                </a:solidFill>
              </a:defRPr>
            </a:lvl2pPr>
            <a:lvl3pPr marL="448193" indent="0">
              <a:buNone/>
              <a:defRPr/>
            </a:lvl3pPr>
            <a:lvl4pPr marL="672290" indent="0">
              <a:buNone/>
              <a:defRPr/>
            </a:lvl4pPr>
            <a:lvl5pPr marL="896386" indent="0">
              <a:buNone/>
              <a:defRPr/>
            </a:lvl5pPr>
          </a:lstStyle>
          <a:p>
            <a:pPr lvl="0"/>
            <a:r>
              <a:rPr lang="en-US"/>
              <a:t>Medium: paragraph title Segoe UI </a:t>
            </a:r>
            <a:r>
              <a:rPr lang="en-US" err="1"/>
              <a:t>Semibold</a:t>
            </a:r>
            <a:r>
              <a:rPr lang="en-US"/>
              <a:t> 14/18</a:t>
            </a:r>
          </a:p>
          <a:p>
            <a:pPr lvl="1"/>
            <a:r>
              <a:rPr lang="en-US"/>
              <a:t>Body copy Segoe UI Regular 14/18</a:t>
            </a:r>
          </a:p>
        </p:txBody>
      </p:sp>
      <p:sp>
        <p:nvSpPr>
          <p:cNvPr id="7" name="Text Placeholder 6"/>
          <p:cNvSpPr>
            <a:spLocks noGrp="1"/>
          </p:cNvSpPr>
          <p:nvPr>
            <p:ph type="body" sz="quarter" idx="12" hasCustomPrompt="1"/>
          </p:nvPr>
        </p:nvSpPr>
        <p:spPr>
          <a:xfrm>
            <a:off x="455995" y="4352947"/>
            <a:ext cx="11306469" cy="366254"/>
          </a:xfrm>
        </p:spPr>
        <p:txBody>
          <a:bodyPr lIns="0" tIns="0" rIns="0" bIns="0"/>
          <a:lstStyle>
            <a:lvl1pPr marL="0" indent="0">
              <a:lnSpc>
                <a:spcPts val="1176"/>
              </a:lnSpc>
              <a:spcBef>
                <a:spcPts val="0"/>
              </a:spcBef>
              <a:buNone/>
              <a:defRPr sz="980" spc="0">
                <a:solidFill>
                  <a:schemeClr val="tx1"/>
                </a:solidFill>
              </a:defRPr>
            </a:lvl1pPr>
            <a:lvl2pPr marL="0" indent="0">
              <a:lnSpc>
                <a:spcPct val="100000"/>
              </a:lnSpc>
              <a:spcBef>
                <a:spcPts val="0"/>
              </a:spcBef>
              <a:buNone/>
              <a:defRPr sz="980" spc="0">
                <a:solidFill>
                  <a:schemeClr val="tx1"/>
                </a:solidFill>
              </a:defRPr>
            </a:lvl2pPr>
            <a:lvl3pPr marL="448193" indent="0">
              <a:buNone/>
              <a:defRPr/>
            </a:lvl3pPr>
            <a:lvl4pPr marL="672290" indent="0">
              <a:buNone/>
              <a:defRPr/>
            </a:lvl4pPr>
            <a:lvl5pPr marL="0" indent="0">
              <a:lnSpc>
                <a:spcPct val="100000"/>
              </a:lnSpc>
              <a:buNone/>
              <a:defRPr/>
            </a:lvl5pPr>
          </a:lstStyle>
          <a:p>
            <a:pPr lvl="4"/>
            <a:r>
              <a:rPr lang="en-US"/>
              <a:t>Small caption: Segoe UI Bold 10/12</a:t>
            </a:r>
          </a:p>
          <a:p>
            <a:pPr lvl="1"/>
            <a:r>
              <a:rPr lang="en-US"/>
              <a:t>Small caption Segoe Regular 10/12</a:t>
            </a:r>
          </a:p>
        </p:txBody>
      </p:sp>
      <p:sp>
        <p:nvSpPr>
          <p:cNvPr id="9" name="Footer Placeholder 14">
            <a:extLst>
              <a:ext uri="{FF2B5EF4-FFF2-40B4-BE49-F238E27FC236}">
                <a16:creationId xmlns:a16="http://schemas.microsoft.com/office/drawing/2014/main" id="{792CEBAD-C5CC-0544-9FE5-B0B00445BA49}"/>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297492687"/>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1B9A5-873A-4FEE-91D4-52405CBC0A5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3CF367-9433-44D5-88DC-C8110A1047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0C5728-C376-41EC-92B7-8F13270F583D}"/>
              </a:ext>
            </a:extLst>
          </p:cNvPr>
          <p:cNvSpPr>
            <a:spLocks noGrp="1"/>
          </p:cNvSpPr>
          <p:nvPr>
            <p:ph type="dt" sz="half" idx="10"/>
          </p:nvPr>
        </p:nvSpPr>
        <p:spPr/>
        <p:txBody>
          <a:bodyPr/>
          <a:lstStyle/>
          <a:p>
            <a:fld id="{B5AAC19C-80CD-4354-A796-18EC048EFE7F}" type="datetimeFigureOut">
              <a:rPr lang="en-US" smtClean="0"/>
              <a:t>11/6/19</a:t>
            </a:fld>
            <a:endParaRPr lang="en-US"/>
          </a:p>
        </p:txBody>
      </p:sp>
      <p:sp>
        <p:nvSpPr>
          <p:cNvPr id="5" name="Footer Placeholder 4">
            <a:extLst>
              <a:ext uri="{FF2B5EF4-FFF2-40B4-BE49-F238E27FC236}">
                <a16:creationId xmlns:a16="http://schemas.microsoft.com/office/drawing/2014/main" id="{61F292D2-6CDE-410D-908C-419C6E931A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803296-59DB-41A3-8735-0A71BA0E9B25}"/>
              </a:ext>
            </a:extLst>
          </p:cNvPr>
          <p:cNvSpPr>
            <a:spLocks noGrp="1"/>
          </p:cNvSpPr>
          <p:nvPr>
            <p:ph type="sldNum" sz="quarter" idx="12"/>
          </p:nvPr>
        </p:nvSpPr>
        <p:spPr/>
        <p:txBody>
          <a:bodyPr/>
          <a:lstStyle/>
          <a:p>
            <a:fld id="{5A204572-9126-45C8-B661-DDD89BB12B15}" type="slidenum">
              <a:rPr lang="en-US" smtClean="0"/>
              <a:t>‹#›</a:t>
            </a:fld>
            <a:endParaRPr lang="en-US"/>
          </a:p>
        </p:txBody>
      </p:sp>
    </p:spTree>
    <p:extLst>
      <p:ext uri="{BB962C8B-B14F-4D97-AF65-F5344CB8AC3E}">
        <p14:creationId xmlns:p14="http://schemas.microsoft.com/office/powerpoint/2010/main" val="7954956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2335955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dirty="0"/>
              <a:t>Square photo layout with smaller text</a:t>
            </a:r>
          </a:p>
        </p:txBody>
      </p:sp>
    </p:spTree>
    <p:extLst>
      <p:ext uri="{BB962C8B-B14F-4D97-AF65-F5344CB8AC3E}">
        <p14:creationId xmlns:p14="http://schemas.microsoft.com/office/powerpoint/2010/main" val="215170057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700493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295567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8397602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61312278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02735740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9385043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363317621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7935070"/>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9089327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02846397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E924359-C8C2-4219-A048-2F828396910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417017" y="-10886"/>
            <a:ext cx="7787832" cy="6881400"/>
          </a:xfrm>
          <a:prstGeom prst="rect">
            <a:avLst/>
          </a:prstGeom>
        </p:spPr>
      </p:pic>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3" orient="horz" pos="1910" userDrawn="1">
          <p15:clr>
            <a:srgbClr val="5ACBF0"/>
          </p15:clr>
        </p15:guide>
        <p15:guide id="4" orient="horz" pos="2505" userDrawn="1">
          <p15:clr>
            <a:srgbClr val="5ACBF0"/>
          </p15:clr>
        </p15:guide>
        <p15:guide id="5" pos="3840"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pic>
        <p:nvPicPr>
          <p:cNvPr id="4" name="Picture 3" descr="Microsoft Ignite cube graphic">
            <a:extLst>
              <a:ext uri="{FF2B5EF4-FFF2-40B4-BE49-F238E27FC236}">
                <a16:creationId xmlns:a16="http://schemas.microsoft.com/office/drawing/2014/main" id="{30EEB0D1-1E0C-44AC-A84C-4B781152A448}"/>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spTree>
    <p:extLst>
      <p:ext uri="{BB962C8B-B14F-4D97-AF65-F5344CB8AC3E}">
        <p14:creationId xmlns:p14="http://schemas.microsoft.com/office/powerpoint/2010/main" val="36503582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5ACBF0"/>
          </p15:clr>
        </p15:guide>
        <p15:guide id="3" orient="horz" pos="1911"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7" name="Picture 6" descr="Microsoft Ignite cube graphic">
            <a:extLst>
              <a:ext uri="{FF2B5EF4-FFF2-40B4-BE49-F238E27FC236}">
                <a16:creationId xmlns:a16="http://schemas.microsoft.com/office/drawing/2014/main" id="{401D67D2-C1F9-48BE-931F-741D00A15B06}"/>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091552" y="0"/>
            <a:ext cx="8100447"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userDrawn="1">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FAD45-5510-40D6-8DF5-B6EF739BC1A0}"/>
              </a:ext>
            </a:extLst>
          </p:cNvPr>
          <p:cNvSpPr>
            <a:spLocks noGrp="1"/>
          </p:cNvSpPr>
          <p:nvPr>
            <p:ph type="title"/>
          </p:nvPr>
        </p:nvSpPr>
        <p:spPr>
          <a:xfrm>
            <a:off x="505378" y="457200"/>
            <a:ext cx="10848422" cy="553998"/>
          </a:xfrm>
        </p:spPr>
        <p:txBody>
          <a:bodyPr>
            <a:noAutofit/>
          </a:bodyPr>
          <a:lstStyle>
            <a:lvl1pPr>
              <a:defRPr sz="3600">
                <a:latin typeface="Segoe UI Semibold" panose="020B0702040204020203" pitchFamily="34" charset="0"/>
                <a:cs typeface="Segoe UI Semibold" panose="020B0702040204020203"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CFA53BA0-146D-42C7-9D35-B6D84A0FF3A4}"/>
              </a:ext>
            </a:extLst>
          </p:cNvPr>
          <p:cNvSpPr>
            <a:spLocks noGrp="1"/>
          </p:cNvSpPr>
          <p:nvPr>
            <p:ph idx="1"/>
          </p:nvPr>
        </p:nvSpPr>
        <p:spPr>
          <a:xfrm>
            <a:off x="548640" y="1386348"/>
            <a:ext cx="10805160" cy="4790615"/>
          </a:xfrm>
        </p:spPr>
        <p:txBody>
          <a:bodyPr>
            <a:normAutofit/>
          </a:bodyPr>
          <a:lstStyle>
            <a:lvl1pPr>
              <a:lnSpc>
                <a:spcPct val="100000"/>
              </a:lnSpc>
              <a:spcBef>
                <a:spcPts val="1200"/>
              </a:spcBef>
              <a:defRPr sz="2000">
                <a:latin typeface="Segoe UI" panose="020B0502040204020203" pitchFamily="34" charset="0"/>
                <a:cs typeface="Segoe UI" panose="020B0502040204020203" pitchFamily="34" charset="0"/>
              </a:defRPr>
            </a:lvl1pPr>
            <a:lvl2pPr>
              <a:defRPr sz="2000">
                <a:latin typeface="Segoe UI" panose="020B0502040204020203" pitchFamily="34" charset="0"/>
                <a:cs typeface="Segoe UI" panose="020B0502040204020203" pitchFamily="34" charset="0"/>
              </a:defRPr>
            </a:lvl2pPr>
            <a:lvl3pPr>
              <a:defRPr sz="2000">
                <a:latin typeface="Segoe UI" panose="020B0502040204020203" pitchFamily="34" charset="0"/>
                <a:cs typeface="Segoe UI" panose="020B0502040204020203" pitchFamily="34" charset="0"/>
              </a:defRPr>
            </a:lvl3pPr>
            <a:lvl4pPr>
              <a:defRPr sz="2000">
                <a:latin typeface="Segoe UI" panose="020B0502040204020203" pitchFamily="34" charset="0"/>
                <a:cs typeface="Segoe UI" panose="020B0502040204020203" pitchFamily="34" charset="0"/>
              </a:defRPr>
            </a:lvl4pPr>
            <a:lvl5pPr>
              <a:defRPr sz="2000">
                <a:latin typeface="Segoe UI" panose="020B0502040204020203" pitchFamily="34" charset="0"/>
                <a:cs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921705-4EFA-4602-97D3-8AE4DE31AFFA}"/>
              </a:ext>
            </a:extLst>
          </p:cNvPr>
          <p:cNvSpPr>
            <a:spLocks noGrp="1"/>
          </p:cNvSpPr>
          <p:nvPr>
            <p:ph type="dt" sz="half" idx="10"/>
          </p:nvPr>
        </p:nvSpPr>
        <p:spPr/>
        <p:txBody>
          <a:bodyPr/>
          <a:lstStyle/>
          <a:p>
            <a:fld id="{715EA647-47D7-472B-B8BD-F0368A4CFF40}" type="datetimeFigureOut">
              <a:rPr lang="en-US" smtClean="0"/>
              <a:t>11/6/19</a:t>
            </a:fld>
            <a:endParaRPr lang="en-US"/>
          </a:p>
        </p:txBody>
      </p:sp>
      <p:sp>
        <p:nvSpPr>
          <p:cNvPr id="5" name="Footer Placeholder 4">
            <a:extLst>
              <a:ext uri="{FF2B5EF4-FFF2-40B4-BE49-F238E27FC236}">
                <a16:creationId xmlns:a16="http://schemas.microsoft.com/office/drawing/2014/main" id="{143C4E58-0220-4F1E-A132-5E2C22B542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AE606F-4BC2-49E9-8F29-73B5EC992688}"/>
              </a:ext>
            </a:extLst>
          </p:cNvPr>
          <p:cNvSpPr>
            <a:spLocks noGrp="1"/>
          </p:cNvSpPr>
          <p:nvPr>
            <p:ph type="sldNum" sz="quarter" idx="12"/>
          </p:nvPr>
        </p:nvSpPr>
        <p:spPr/>
        <p:txBody>
          <a:bodyPr/>
          <a:lstStyle/>
          <a:p>
            <a:fld id="{363CD3F6-D7EE-487D-95C9-C85653023146}" type="slidenum">
              <a:rPr lang="en-US" smtClean="0"/>
              <a:t>‹#›</a:t>
            </a:fld>
            <a:endParaRPr lang="en-US"/>
          </a:p>
        </p:txBody>
      </p:sp>
    </p:spTree>
    <p:extLst>
      <p:ext uri="{BB962C8B-B14F-4D97-AF65-F5344CB8AC3E}">
        <p14:creationId xmlns:p14="http://schemas.microsoft.com/office/powerpoint/2010/main" val="19471600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5" y="620428"/>
            <a:ext cx="11306469" cy="403137"/>
          </a:xfrm>
        </p:spPr>
        <p:txBody>
          <a:bodyPr wrap="square" lIns="0" tIns="0" rIns="0" bIns="0">
            <a:spAutoFit/>
          </a:bodyPr>
          <a:lstStyle>
            <a:lvl1pPr>
              <a:lnSpc>
                <a:spcPts val="3137"/>
              </a:lnSpc>
              <a:defRPr sz="2745">
                <a:solidFill>
                  <a:schemeClr val="tx1"/>
                </a:solidFill>
              </a:defRPr>
            </a:lvl1pPr>
          </a:lstStyle>
          <a:p>
            <a:r>
              <a:rPr lang="en-US"/>
              <a:t>Table styling</a:t>
            </a:r>
          </a:p>
        </p:txBody>
      </p:sp>
      <p:sp>
        <p:nvSpPr>
          <p:cNvPr id="4" name="Table Placeholder 3"/>
          <p:cNvSpPr>
            <a:spLocks noGrp="1"/>
          </p:cNvSpPr>
          <p:nvPr>
            <p:ph type="tbl" sz="quarter" idx="10"/>
          </p:nvPr>
        </p:nvSpPr>
        <p:spPr>
          <a:xfrm>
            <a:off x="455995" y="3924852"/>
            <a:ext cx="11306469" cy="546753"/>
          </a:xfrm>
        </p:spPr>
        <p:txBody>
          <a:bodyPr anchor="ctr" anchorCtr="0"/>
          <a:lstStyle>
            <a:lvl1pPr algn="ctr">
              <a:defRPr/>
            </a:lvl1pPr>
          </a:lstStyle>
          <a:p>
            <a:r>
              <a:rPr lang="en-US"/>
              <a:t>Click icon to add table</a:t>
            </a:r>
          </a:p>
        </p:txBody>
      </p:sp>
      <p:sp>
        <p:nvSpPr>
          <p:cNvPr id="6" name="Footer Placeholder 14">
            <a:extLst>
              <a:ext uri="{FF2B5EF4-FFF2-40B4-BE49-F238E27FC236}">
                <a16:creationId xmlns:a16="http://schemas.microsoft.com/office/drawing/2014/main" id="{8FFE576D-7F23-5D49-98BE-F31E6740176A}"/>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729755861"/>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1"/>
      </p:bgRef>
    </p:bg>
    <p:spTree>
      <p:nvGrpSpPr>
        <p:cNvPr id="1" name=""/>
        <p:cNvGrpSpPr/>
        <p:nvPr/>
      </p:nvGrpSpPr>
      <p:grpSpPr>
        <a:xfrm>
          <a:off x="0" y="0"/>
          <a:ext cx="0" cy="0"/>
          <a:chOff x="0" y="0"/>
          <a:chExt cx="0" cy="0"/>
        </a:xfrm>
      </p:grpSpPr>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5" name="Freeform 5" descr="Microsoft Ignite logo">
            <a:extLst>
              <a:ext uri="{FF2B5EF4-FFF2-40B4-BE49-F238E27FC236}">
                <a16:creationId xmlns:a16="http://schemas.microsoft.com/office/drawing/2014/main" id="{D47C6F66-CC29-4F66-9643-C652E6794768}"/>
              </a:ext>
            </a:extLst>
          </p:cNvPr>
          <p:cNvSpPr>
            <a:spLocks noEditPoints="1"/>
          </p:cNvSpPr>
          <p:nvPr userDrawn="1"/>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3046979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932852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8" name="Picture 7" descr="Microsoft Ignite cube graphic">
            <a:extLst>
              <a:ext uri="{FF2B5EF4-FFF2-40B4-BE49-F238E27FC236}">
                <a16:creationId xmlns:a16="http://schemas.microsoft.com/office/drawing/2014/main" id="{5FE3E21F-3B29-45AF-A62E-40AAF2B12C2E}"/>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076054" y="0"/>
            <a:ext cx="8115946" cy="6858000"/>
          </a:xfrm>
          <a:prstGeom prst="rect">
            <a:avLst/>
          </a:prstGeom>
        </p:spPr>
      </p:pic>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755325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7" name="Picture 6" descr="Microsoft Ignite cube graphic">
            <a:extLst>
              <a:ext uri="{FF2B5EF4-FFF2-40B4-BE49-F238E27FC236}">
                <a16:creationId xmlns:a16="http://schemas.microsoft.com/office/drawing/2014/main" id="{87E693D7-9346-4760-B3C6-BF5E7E964569}"/>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7873139" y="-1"/>
            <a:ext cx="4318861" cy="6858001"/>
          </a:xfrm>
          <a:prstGeom prst="rect">
            <a:avLst/>
          </a:prstGeom>
        </p:spPr>
      </p:pic>
    </p:spTree>
    <p:extLst>
      <p:ext uri="{BB962C8B-B14F-4D97-AF65-F5344CB8AC3E}">
        <p14:creationId xmlns:p14="http://schemas.microsoft.com/office/powerpoint/2010/main" val="3533852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9262045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579048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Picture 7" descr="Microsoft Ignite cube graphic">
            <a:extLst>
              <a:ext uri="{FF2B5EF4-FFF2-40B4-BE49-F238E27FC236}">
                <a16:creationId xmlns:a16="http://schemas.microsoft.com/office/drawing/2014/main" id="{1F0180E0-8AEF-4805-B05D-B6A240DA0D30}"/>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2370142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742296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080306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4028942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9234951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01003079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Tree>
    <p:extLst>
      <p:ext uri="{BB962C8B-B14F-4D97-AF65-F5344CB8AC3E}">
        <p14:creationId xmlns:p14="http://schemas.microsoft.com/office/powerpoint/2010/main" val="51242035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6214854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dirty="0"/>
              <a:t>Square photo layout with smaller text</a:t>
            </a:r>
          </a:p>
        </p:txBody>
      </p:sp>
    </p:spTree>
    <p:extLst>
      <p:ext uri="{BB962C8B-B14F-4D97-AF65-F5344CB8AC3E}">
        <p14:creationId xmlns:p14="http://schemas.microsoft.com/office/powerpoint/2010/main" val="342046980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63038451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442159951"/>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285817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dirty="0"/>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55379591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73241998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dirty="0"/>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01424824"/>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1203115726"/>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433154"/>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90431292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35469069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483566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3163E2A-0F0F-4D30-BA3B-64D7F94B8B5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525505" y="-10888"/>
            <a:ext cx="7666496" cy="6881401"/>
          </a:xfrm>
          <a:prstGeom prst="rect">
            <a:avLst/>
          </a:prstGeom>
        </p:spPr>
      </p:pic>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752161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pic>
        <p:nvPicPr>
          <p:cNvPr id="4" name="Picture 3" descr="Microsoft Ignite cube graphic">
            <a:extLst>
              <a:ext uri="{FF2B5EF4-FFF2-40B4-BE49-F238E27FC236}">
                <a16:creationId xmlns:a16="http://schemas.microsoft.com/office/drawing/2014/main" id="{8B979EA3-9237-4885-9E01-A134FAE63FEE}"/>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7873139" y="-1"/>
            <a:ext cx="4318861" cy="6858001"/>
          </a:xfrm>
          <a:prstGeom prst="rect">
            <a:avLst/>
          </a:prstGeom>
        </p:spPr>
      </p:pic>
    </p:spTree>
    <p:extLst>
      <p:ext uri="{BB962C8B-B14F-4D97-AF65-F5344CB8AC3E}">
        <p14:creationId xmlns:p14="http://schemas.microsoft.com/office/powerpoint/2010/main" val="3207827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030982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394331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604576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612919120"/>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40554128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1"/>
      </p:bgRef>
    </p:bg>
    <p:spTree>
      <p:nvGrpSpPr>
        <p:cNvPr id="1" name=""/>
        <p:cNvGrpSpPr/>
        <p:nvPr/>
      </p:nvGrpSpPr>
      <p:grpSpPr>
        <a:xfrm>
          <a:off x="0" y="0"/>
          <a:ext cx="0" cy="0"/>
          <a:chOff x="0" y="0"/>
          <a:chExt cx="0" cy="0"/>
        </a:xfrm>
      </p:grpSpPr>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5" name="Freeform 5" descr="Microsoft Ignite logo">
            <a:extLst>
              <a:ext uri="{FF2B5EF4-FFF2-40B4-BE49-F238E27FC236}">
                <a16:creationId xmlns:a16="http://schemas.microsoft.com/office/drawing/2014/main" id="{6457201E-9DAE-41FA-A3D5-E845A60E44BE}"/>
              </a:ext>
            </a:extLst>
          </p:cNvPr>
          <p:cNvSpPr>
            <a:spLocks noEditPoints="1"/>
          </p:cNvSpPr>
          <p:nvPr userDrawn="1"/>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2652360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44E1717B-1127-422B-83A0-6DB1F04DE49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878314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1402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1402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Picture 5" descr="Microsoft Ignite cube graphic">
            <a:extLst>
              <a:ext uri="{FF2B5EF4-FFF2-40B4-BE49-F238E27FC236}">
                <a16:creationId xmlns:a16="http://schemas.microsoft.com/office/drawing/2014/main" id="{C89205E0-1FE0-2147-A567-C941C5AA176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white - EMF" descr="Microsoft logo white text version">
            <a:extLst>
              <a:ext uri="{FF2B5EF4-FFF2-40B4-BE49-F238E27FC236}">
                <a16:creationId xmlns:a16="http://schemas.microsoft.com/office/drawing/2014/main" id="{923145A3-A9AB-4B3E-A898-5EC4C9328403}"/>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297554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2976">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pic>
        <p:nvPicPr>
          <p:cNvPr id="14" name="MS logo white - EMF" descr="Microsoft logo white text version">
            <a:extLst>
              <a:ext uri="{FF2B5EF4-FFF2-40B4-BE49-F238E27FC236}">
                <a16:creationId xmlns:a16="http://schemas.microsoft.com/office/drawing/2014/main" id="{63E1BA19-1D9F-FC44-8A38-8C233C9CC485}"/>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15" name="Title 1">
            <a:extLst>
              <a:ext uri="{FF2B5EF4-FFF2-40B4-BE49-F238E27FC236}">
                <a16:creationId xmlns:a16="http://schemas.microsoft.com/office/drawing/2014/main" id="{9A95C66C-5C96-2344-B6A3-F56B3F7963BA}"/>
              </a:ext>
            </a:extLst>
          </p:cNvPr>
          <p:cNvSpPr>
            <a:spLocks noGrp="1"/>
          </p:cNvSpPr>
          <p:nvPr userDrawn="1">
            <p:ph type="title" hasCustomPrompt="1"/>
          </p:nvPr>
        </p:nvSpPr>
        <p:spPr>
          <a:xfrm>
            <a:off x="584200" y="2425780"/>
            <a:ext cx="41402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16" name="Text Placeholder 4">
            <a:extLst>
              <a:ext uri="{FF2B5EF4-FFF2-40B4-BE49-F238E27FC236}">
                <a16:creationId xmlns:a16="http://schemas.microsoft.com/office/drawing/2014/main" id="{CEB75608-737B-0C4E-85B1-321723083970}"/>
              </a:ext>
            </a:extLst>
          </p:cNvPr>
          <p:cNvSpPr>
            <a:spLocks noGrp="1"/>
          </p:cNvSpPr>
          <p:nvPr userDrawn="1">
            <p:ph type="body" sz="quarter" idx="12" hasCustomPrompt="1"/>
          </p:nvPr>
        </p:nvSpPr>
        <p:spPr>
          <a:xfrm>
            <a:off x="584200" y="3962400"/>
            <a:ext cx="41402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Picture 5" descr="Microsoft Ignite cube graphic">
            <a:extLst>
              <a:ext uri="{FF2B5EF4-FFF2-40B4-BE49-F238E27FC236}">
                <a16:creationId xmlns:a16="http://schemas.microsoft.com/office/drawing/2014/main" id="{80D4BB00-622A-BD4E-A722-AD10CF5FFE41}"/>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5334000" y="1"/>
            <a:ext cx="6857999" cy="6858000"/>
          </a:xfrm>
          <a:prstGeom prst="rect">
            <a:avLst/>
          </a:prstGeom>
        </p:spPr>
      </p:pic>
    </p:spTree>
    <p:extLst>
      <p:ext uri="{BB962C8B-B14F-4D97-AF65-F5344CB8AC3E}">
        <p14:creationId xmlns:p14="http://schemas.microsoft.com/office/powerpoint/2010/main" val="2379680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8" name="MS logo white - EMF" descr="Microsoft logo white text version">
            <a:extLst>
              <a:ext uri="{FF2B5EF4-FFF2-40B4-BE49-F238E27FC236}">
                <a16:creationId xmlns:a16="http://schemas.microsoft.com/office/drawing/2014/main" id="{CEC508C3-17C5-4527-A00C-7B974C95D117}"/>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893290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15818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4873754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636707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4488576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4281832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7154797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18666714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dirty="0"/>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435856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dirty="0"/>
              <a:t>Square photo layout with smaller text</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0604124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80439675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124536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698744971"/>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dirty="0"/>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02683535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22010416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dirty="0"/>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778541594"/>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1633274561"/>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4151144"/>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dirty="0"/>
              <a:t>Edit Master text styles</a:t>
            </a:r>
          </a:p>
        </p:txBody>
      </p:sp>
    </p:spTree>
    <p:extLst>
      <p:ext uri="{BB962C8B-B14F-4D97-AF65-F5344CB8AC3E}">
        <p14:creationId xmlns:p14="http://schemas.microsoft.com/office/powerpoint/2010/main" val="252237956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dirty="0"/>
              <a:t>Edit Master text styles</a:t>
            </a:r>
          </a:p>
        </p:txBody>
      </p:sp>
    </p:spTree>
    <p:extLst>
      <p:ext uri="{BB962C8B-B14F-4D97-AF65-F5344CB8AC3E}">
        <p14:creationId xmlns:p14="http://schemas.microsoft.com/office/powerpoint/2010/main" val="332627317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479078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4160520" cy="498598"/>
          </a:xfrm>
          <a:noFill/>
        </p:spPr>
        <p:txBody>
          <a:bodyPr wrap="square" lIns="0" tIns="0" rIns="0" bIns="0" anchor="b"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4160520" cy="338554"/>
          </a:xfrm>
          <a:noFill/>
        </p:spPr>
        <p:txBody>
          <a:bodyPr wrap="square" lIns="0" tIns="0" rIns="0" bIns="0">
            <a:no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pic>
        <p:nvPicPr>
          <p:cNvPr id="6" name="Picture 5" descr="Microsoft Ignite cube graphic">
            <a:extLst>
              <a:ext uri="{FF2B5EF4-FFF2-40B4-BE49-F238E27FC236}">
                <a16:creationId xmlns:a16="http://schemas.microsoft.com/office/drawing/2014/main" id="{3AD0DC0A-7B9F-4357-8D47-F407E99ED68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3109805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4160520" cy="498598"/>
          </a:xfrm>
          <a:noFill/>
        </p:spPr>
        <p:txBody>
          <a:bodyPr wrap="square" lIns="0" tIns="0" rIns="0" bIns="0" anchor="b"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pic>
        <p:nvPicPr>
          <p:cNvPr id="5" name="Picture 4" descr="Microsoft Ignite cube graphic">
            <a:extLst>
              <a:ext uri="{FF2B5EF4-FFF2-40B4-BE49-F238E27FC236}">
                <a16:creationId xmlns:a16="http://schemas.microsoft.com/office/drawing/2014/main" id="{DDF24A8E-E5A8-4838-91D5-F11134AF6A81}"/>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1"/>
            <a:ext cx="6857999" cy="6858000"/>
          </a:xfrm>
          <a:prstGeom prst="rect">
            <a:avLst/>
          </a:prstGeom>
        </p:spPr>
      </p:pic>
    </p:spTree>
    <p:extLst>
      <p:ext uri="{BB962C8B-B14F-4D97-AF65-F5344CB8AC3E}">
        <p14:creationId xmlns:p14="http://schemas.microsoft.com/office/powerpoint/2010/main" val="1692755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864656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34788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3984297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265F69A1-0401-4DF8-B507-FBC3C227055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041649924"/>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81768625"/>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E6EAEB"/>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11A79512-5207-4C2D-93CE-D43C0082D2A3}"/>
              </a:ext>
            </a:extLst>
          </p:cNvPr>
          <p:cNvPicPr>
            <a:picLocks noChangeAspect="1"/>
          </p:cNvPicPr>
          <p:nvPr userDrawn="1"/>
        </p:nvPicPr>
        <p:blipFill rotWithShape="1">
          <a:blip r:embed="rId2"/>
          <a:srcRect l="32564"/>
          <a:stretch/>
        </p:blipFill>
        <p:spPr>
          <a:xfrm>
            <a:off x="3970116" y="0"/>
            <a:ext cx="8221884" cy="6857999"/>
          </a:xfrm>
          <a:prstGeom prst="rect">
            <a:avLst/>
          </a:prstGeom>
        </p:spPr>
      </p:pic>
      <p:pic>
        <p:nvPicPr>
          <p:cNvPr id="4" name="MS logo gray - EMF" descr="Microsoft logo, gray text version">
            <a:extLst>
              <a:ext uri="{FF2B5EF4-FFF2-40B4-BE49-F238E27FC236}">
                <a16:creationId xmlns:a16="http://schemas.microsoft.com/office/drawing/2014/main" id="{F0E3C08C-B20E-414D-AD23-CC662C2C5841}"/>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grpSp>
        <p:nvGrpSpPr>
          <p:cNvPr id="12" name="Group 11">
            <a:extLst>
              <a:ext uri="{FF2B5EF4-FFF2-40B4-BE49-F238E27FC236}">
                <a16:creationId xmlns:a16="http://schemas.microsoft.com/office/drawing/2014/main" id="{0AA4886A-CD55-4F6D-9D29-E9122B020C8B}"/>
              </a:ext>
            </a:extLst>
          </p:cNvPr>
          <p:cNvGrpSpPr/>
          <p:nvPr userDrawn="1"/>
        </p:nvGrpSpPr>
        <p:grpSpPr>
          <a:xfrm>
            <a:off x="576600" y="2002419"/>
            <a:ext cx="4170025" cy="2301387"/>
            <a:chOff x="576600" y="2002419"/>
            <a:chExt cx="4170025" cy="2301387"/>
          </a:xfrm>
        </p:grpSpPr>
        <p:pic>
          <p:nvPicPr>
            <p:cNvPr id="3" name="Picture 2" descr="A close up of a logo&#10;&#10;Description automatically generated">
              <a:extLst>
                <a:ext uri="{FF2B5EF4-FFF2-40B4-BE49-F238E27FC236}">
                  <a16:creationId xmlns:a16="http://schemas.microsoft.com/office/drawing/2014/main" id="{88B1501B-B3B4-4848-B7C2-263C99292DD2}"/>
                </a:ext>
              </a:extLst>
            </p:cNvPr>
            <p:cNvPicPr>
              <a:picLocks noChangeAspect="1"/>
            </p:cNvPicPr>
            <p:nvPr userDrawn="1"/>
          </p:nvPicPr>
          <p:blipFill>
            <a:blip r:embed="rId4"/>
            <a:stretch>
              <a:fillRect/>
            </a:stretch>
          </p:blipFill>
          <p:spPr>
            <a:xfrm>
              <a:off x="584201" y="2002419"/>
              <a:ext cx="3172944" cy="1426579"/>
            </a:xfrm>
            <a:prstGeom prst="rect">
              <a:avLst/>
            </a:prstGeom>
          </p:spPr>
        </p:pic>
        <p:pic>
          <p:nvPicPr>
            <p:cNvPr id="7" name="Picture 6">
              <a:extLst>
                <a:ext uri="{FF2B5EF4-FFF2-40B4-BE49-F238E27FC236}">
                  <a16:creationId xmlns:a16="http://schemas.microsoft.com/office/drawing/2014/main" id="{7A0C8DF6-81D8-4842-A0DF-8FE8AA8464E1}"/>
                </a:ext>
              </a:extLst>
            </p:cNvPr>
            <p:cNvPicPr>
              <a:picLocks noChangeAspect="1"/>
            </p:cNvPicPr>
            <p:nvPr userDrawn="1"/>
          </p:nvPicPr>
          <p:blipFill>
            <a:blip r:embed="rId5"/>
            <a:stretch>
              <a:fillRect/>
            </a:stretch>
          </p:blipFill>
          <p:spPr>
            <a:xfrm>
              <a:off x="576600" y="3962400"/>
              <a:ext cx="4170025" cy="341406"/>
            </a:xfrm>
            <a:prstGeom prst="rect">
              <a:avLst/>
            </a:prstGeom>
          </p:spPr>
        </p:pic>
      </p:grpSp>
    </p:spTree>
    <p:extLst>
      <p:ext uri="{BB962C8B-B14F-4D97-AF65-F5344CB8AC3E}">
        <p14:creationId xmlns:p14="http://schemas.microsoft.com/office/powerpoint/2010/main" val="386406559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rgbClr val="E6EBED"/>
        </a:solidFill>
        <a:effectLst/>
      </p:bgPr>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B9532AFA-78E5-4324-9D56-4D4CE7440E2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7" name="Text Placeholder 4">
            <a:extLst>
              <a:ext uri="{FF2B5EF4-FFF2-40B4-BE49-F238E27FC236}">
                <a16:creationId xmlns:a16="http://schemas.microsoft.com/office/drawing/2014/main" id="{812B2AD1-076F-40BF-98F1-311E3BBCE5BE}"/>
              </a:ext>
            </a:extLst>
          </p:cNvPr>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8333">
                      <a:schemeClr val="tx1"/>
                    </a:gs>
                    <a:gs pos="26000">
                      <a:schemeClr val="tx1"/>
                    </a:gs>
                  </a:gsLst>
                  <a:lin ang="5400000" scaled="1"/>
                </a:gradFill>
                <a:latin typeface="+mn-lt"/>
                <a:cs typeface="Segoe UI" panose="020B0502040204020203" pitchFamily="34" charset="0"/>
              </a:defRPr>
            </a:lvl1pPr>
          </a:lstStyle>
          <a:p>
            <a:pPr lvl="0"/>
            <a:r>
              <a:rPr lang="en-US"/>
              <a:t>Speaker name or subtitle</a:t>
            </a:r>
          </a:p>
        </p:txBody>
      </p:sp>
      <p:sp>
        <p:nvSpPr>
          <p:cNvPr id="8" name="Title 1">
            <a:extLst>
              <a:ext uri="{FF2B5EF4-FFF2-40B4-BE49-F238E27FC236}">
                <a16:creationId xmlns:a16="http://schemas.microsoft.com/office/drawing/2014/main" id="{EE7D0842-89C9-4B62-8E7E-CD55867316F2}"/>
              </a:ext>
            </a:extLst>
          </p:cNvPr>
          <p:cNvSpPr>
            <a:spLocks noGrp="1"/>
          </p:cNvSpPr>
          <p:nvPr>
            <p:ph type="title" hasCustomPrompt="1"/>
          </p:nvPr>
        </p:nvSpPr>
        <p:spPr>
          <a:xfrm>
            <a:off x="588263" y="2425541"/>
            <a:ext cx="4167887" cy="1107996"/>
          </a:xfrm>
        </p:spPr>
        <p:txBody>
          <a:bodyPr anchor="b" anchorCtr="0">
            <a:spAutoFit/>
          </a:bodyPr>
          <a:lstStyle>
            <a:lvl1pPr>
              <a:defRPr>
                <a:gradFill>
                  <a:gsLst>
                    <a:gs pos="8333">
                      <a:schemeClr val="tx1"/>
                    </a:gs>
                    <a:gs pos="26000">
                      <a:schemeClr val="tx1"/>
                    </a:gs>
                  </a:gsLst>
                  <a:lin ang="5400000" scaled="1"/>
                </a:gradFill>
              </a:defRPr>
            </a:lvl1pPr>
          </a:lstStyle>
          <a:p>
            <a:r>
              <a:rPr lang="en-US"/>
              <a:t>Event name or presentation title </a:t>
            </a:r>
          </a:p>
        </p:txBody>
      </p:sp>
      <p:grpSp>
        <p:nvGrpSpPr>
          <p:cNvPr id="13" name="Group 12">
            <a:extLst>
              <a:ext uri="{FF2B5EF4-FFF2-40B4-BE49-F238E27FC236}">
                <a16:creationId xmlns:a16="http://schemas.microsoft.com/office/drawing/2014/main" id="{5C67BE41-7986-462F-AC1B-939AF1CF94E7}"/>
              </a:ext>
            </a:extLst>
          </p:cNvPr>
          <p:cNvGrpSpPr/>
          <p:nvPr userDrawn="1"/>
        </p:nvGrpSpPr>
        <p:grpSpPr bwMode="gray">
          <a:xfrm>
            <a:off x="5227320" y="0"/>
            <a:ext cx="6964680" cy="6858000"/>
            <a:chOff x="5227320" y="0"/>
            <a:chExt cx="6964680" cy="6858000"/>
          </a:xfrm>
        </p:grpSpPr>
        <p:pic>
          <p:nvPicPr>
            <p:cNvPr id="10" name="Picture 9">
              <a:extLst>
                <a:ext uri="{FF2B5EF4-FFF2-40B4-BE49-F238E27FC236}">
                  <a16:creationId xmlns:a16="http://schemas.microsoft.com/office/drawing/2014/main" id="{EEB323DA-E527-48B8-B69F-D0670E17AB0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 r="449"/>
            <a:stretch/>
          </p:blipFill>
          <p:spPr bwMode="gray">
            <a:xfrm>
              <a:off x="5440680" y="0"/>
              <a:ext cx="6751320" cy="6858000"/>
            </a:xfrm>
            <a:prstGeom prst="rect">
              <a:avLst/>
            </a:prstGeom>
          </p:spPr>
        </p:pic>
        <p:sp>
          <p:nvSpPr>
            <p:cNvPr id="11" name="Rectangle 10">
              <a:extLst>
                <a:ext uri="{FF2B5EF4-FFF2-40B4-BE49-F238E27FC236}">
                  <a16:creationId xmlns:a16="http://schemas.microsoft.com/office/drawing/2014/main" id="{13096CD5-C9AD-44A0-AA99-044AA84D82E4}"/>
                </a:ext>
              </a:extLst>
            </p:cNvPr>
            <p:cNvSpPr/>
            <p:nvPr userDrawn="1"/>
          </p:nvSpPr>
          <p:spPr bwMode="gray">
            <a:xfrm>
              <a:off x="10149840" y="3139440"/>
              <a:ext cx="2042160" cy="2438400"/>
            </a:xfrm>
            <a:prstGeom prst="rect">
              <a:avLst/>
            </a:prstGeom>
            <a:solidFill>
              <a:srgbClr val="E7EBE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1AEB9608-944D-482E-9956-098EFE96D035}"/>
                </a:ext>
              </a:extLst>
            </p:cNvPr>
            <p:cNvSpPr/>
            <p:nvPr userDrawn="1"/>
          </p:nvSpPr>
          <p:spPr bwMode="gray">
            <a:xfrm>
              <a:off x="5227320" y="0"/>
              <a:ext cx="2042160" cy="1584960"/>
            </a:xfrm>
            <a:prstGeom prst="rect">
              <a:avLst/>
            </a:prstGeom>
            <a:solidFill>
              <a:srgbClr val="E7EBE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05649141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gradFill>
                  <a:gsLst>
                    <a:gs pos="8333">
                      <a:schemeClr val="tx1"/>
                    </a:gs>
                    <a:gs pos="26000">
                      <a:schemeClr val="tx1"/>
                    </a:gs>
                  </a:gsLst>
                  <a:lin ang="5400000" scaled="1"/>
                </a:gra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19252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gradFill>
                  <a:gsLst>
                    <a:gs pos="8333">
                      <a:schemeClr val="tx1"/>
                    </a:gs>
                    <a:gs pos="26000">
                      <a:schemeClr val="tx1"/>
                    </a:gs>
                  </a:gsLst>
                  <a:lin ang="5400000" scaled="1"/>
                </a:gradFill>
              </a:defRPr>
            </a:lvl1p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3560580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1.emf"/><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33" Type="http://schemas.openxmlformats.org/officeDocument/2006/relationships/image" Target="../media/image1.emf"/><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32" Type="http://schemas.openxmlformats.org/officeDocument/2006/relationships/theme" Target="../theme/theme2.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slideLayout" Target="../slideLayouts/slideLayout64.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slideLayout" Target="../slideLayouts/slideLayout63.xml"/><Relationship Id="rId8" Type="http://schemas.openxmlformats.org/officeDocument/2006/relationships/slideLayout" Target="../slideLayouts/slideLayout41.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77.xml"/><Relationship Id="rId18" Type="http://schemas.openxmlformats.org/officeDocument/2006/relationships/slideLayout" Target="../slideLayouts/slideLayout82.xml"/><Relationship Id="rId26" Type="http://schemas.openxmlformats.org/officeDocument/2006/relationships/slideLayout" Target="../slideLayouts/slideLayout90.xml"/><Relationship Id="rId3" Type="http://schemas.openxmlformats.org/officeDocument/2006/relationships/slideLayout" Target="../slideLayouts/slideLayout67.xml"/><Relationship Id="rId21" Type="http://schemas.openxmlformats.org/officeDocument/2006/relationships/slideLayout" Target="../slideLayouts/slideLayout85.xml"/><Relationship Id="rId7" Type="http://schemas.openxmlformats.org/officeDocument/2006/relationships/slideLayout" Target="../slideLayouts/slideLayout71.xml"/><Relationship Id="rId12" Type="http://schemas.openxmlformats.org/officeDocument/2006/relationships/slideLayout" Target="../slideLayouts/slideLayout76.xml"/><Relationship Id="rId17" Type="http://schemas.openxmlformats.org/officeDocument/2006/relationships/slideLayout" Target="../slideLayouts/slideLayout81.xml"/><Relationship Id="rId25" Type="http://schemas.openxmlformats.org/officeDocument/2006/relationships/slideLayout" Target="../slideLayouts/slideLayout89.xml"/><Relationship Id="rId33" Type="http://schemas.openxmlformats.org/officeDocument/2006/relationships/image" Target="../media/image1.emf"/><Relationship Id="rId2" Type="http://schemas.openxmlformats.org/officeDocument/2006/relationships/slideLayout" Target="../slideLayouts/slideLayout66.xml"/><Relationship Id="rId16" Type="http://schemas.openxmlformats.org/officeDocument/2006/relationships/slideLayout" Target="../slideLayouts/slideLayout80.xml"/><Relationship Id="rId20" Type="http://schemas.openxmlformats.org/officeDocument/2006/relationships/slideLayout" Target="../slideLayouts/slideLayout84.xml"/><Relationship Id="rId29" Type="http://schemas.openxmlformats.org/officeDocument/2006/relationships/slideLayout" Target="../slideLayouts/slideLayout93.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slideLayout" Target="../slideLayouts/slideLayout75.xml"/><Relationship Id="rId24" Type="http://schemas.openxmlformats.org/officeDocument/2006/relationships/slideLayout" Target="../slideLayouts/slideLayout88.xml"/><Relationship Id="rId32" Type="http://schemas.openxmlformats.org/officeDocument/2006/relationships/theme" Target="../theme/theme3.xml"/><Relationship Id="rId5" Type="http://schemas.openxmlformats.org/officeDocument/2006/relationships/slideLayout" Target="../slideLayouts/slideLayout69.xml"/><Relationship Id="rId15" Type="http://schemas.openxmlformats.org/officeDocument/2006/relationships/slideLayout" Target="../slideLayouts/slideLayout79.xml"/><Relationship Id="rId23" Type="http://schemas.openxmlformats.org/officeDocument/2006/relationships/slideLayout" Target="../slideLayouts/slideLayout87.xml"/><Relationship Id="rId28" Type="http://schemas.openxmlformats.org/officeDocument/2006/relationships/slideLayout" Target="../slideLayouts/slideLayout92.xml"/><Relationship Id="rId10" Type="http://schemas.openxmlformats.org/officeDocument/2006/relationships/slideLayout" Target="../slideLayouts/slideLayout74.xml"/><Relationship Id="rId19" Type="http://schemas.openxmlformats.org/officeDocument/2006/relationships/slideLayout" Target="../slideLayouts/slideLayout83.xml"/><Relationship Id="rId31" Type="http://schemas.openxmlformats.org/officeDocument/2006/relationships/slideLayout" Target="../slideLayouts/slideLayout95.xml"/><Relationship Id="rId4" Type="http://schemas.openxmlformats.org/officeDocument/2006/relationships/slideLayout" Target="../slideLayouts/slideLayout68.xml"/><Relationship Id="rId9" Type="http://schemas.openxmlformats.org/officeDocument/2006/relationships/slideLayout" Target="../slideLayouts/slideLayout73.xml"/><Relationship Id="rId14" Type="http://schemas.openxmlformats.org/officeDocument/2006/relationships/slideLayout" Target="../slideLayouts/slideLayout78.xml"/><Relationship Id="rId22" Type="http://schemas.openxmlformats.org/officeDocument/2006/relationships/slideLayout" Target="../slideLayouts/slideLayout86.xml"/><Relationship Id="rId27" Type="http://schemas.openxmlformats.org/officeDocument/2006/relationships/slideLayout" Target="../slideLayouts/slideLayout91.xml"/><Relationship Id="rId30" Type="http://schemas.openxmlformats.org/officeDocument/2006/relationships/slideLayout" Target="../slideLayouts/slideLayout94.xml"/><Relationship Id="rId8" Type="http://schemas.openxmlformats.org/officeDocument/2006/relationships/slideLayout" Target="../slideLayouts/slideLayout72.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08.xml"/><Relationship Id="rId18" Type="http://schemas.openxmlformats.org/officeDocument/2006/relationships/slideLayout" Target="../slideLayouts/slideLayout113.xml"/><Relationship Id="rId26" Type="http://schemas.openxmlformats.org/officeDocument/2006/relationships/slideLayout" Target="../slideLayouts/slideLayout121.xml"/><Relationship Id="rId3" Type="http://schemas.openxmlformats.org/officeDocument/2006/relationships/slideLayout" Target="../slideLayouts/slideLayout98.xml"/><Relationship Id="rId21" Type="http://schemas.openxmlformats.org/officeDocument/2006/relationships/slideLayout" Target="../slideLayouts/slideLayout116.xml"/><Relationship Id="rId34" Type="http://schemas.openxmlformats.org/officeDocument/2006/relationships/theme" Target="../theme/theme4.xml"/><Relationship Id="rId7" Type="http://schemas.openxmlformats.org/officeDocument/2006/relationships/slideLayout" Target="../slideLayouts/slideLayout102.xml"/><Relationship Id="rId12" Type="http://schemas.openxmlformats.org/officeDocument/2006/relationships/slideLayout" Target="../slideLayouts/slideLayout107.xml"/><Relationship Id="rId17" Type="http://schemas.openxmlformats.org/officeDocument/2006/relationships/slideLayout" Target="../slideLayouts/slideLayout112.xml"/><Relationship Id="rId25" Type="http://schemas.openxmlformats.org/officeDocument/2006/relationships/slideLayout" Target="../slideLayouts/slideLayout120.xml"/><Relationship Id="rId33" Type="http://schemas.openxmlformats.org/officeDocument/2006/relationships/slideLayout" Target="../slideLayouts/slideLayout128.xml"/><Relationship Id="rId2" Type="http://schemas.openxmlformats.org/officeDocument/2006/relationships/slideLayout" Target="../slideLayouts/slideLayout97.xml"/><Relationship Id="rId16" Type="http://schemas.openxmlformats.org/officeDocument/2006/relationships/slideLayout" Target="../slideLayouts/slideLayout111.xml"/><Relationship Id="rId20" Type="http://schemas.openxmlformats.org/officeDocument/2006/relationships/slideLayout" Target="../slideLayouts/slideLayout115.xml"/><Relationship Id="rId29" Type="http://schemas.openxmlformats.org/officeDocument/2006/relationships/slideLayout" Target="../slideLayouts/slideLayout124.xml"/><Relationship Id="rId1" Type="http://schemas.openxmlformats.org/officeDocument/2006/relationships/slideLayout" Target="../slideLayouts/slideLayout96.xml"/><Relationship Id="rId6" Type="http://schemas.openxmlformats.org/officeDocument/2006/relationships/slideLayout" Target="../slideLayouts/slideLayout101.xml"/><Relationship Id="rId11" Type="http://schemas.openxmlformats.org/officeDocument/2006/relationships/slideLayout" Target="../slideLayouts/slideLayout106.xml"/><Relationship Id="rId24" Type="http://schemas.openxmlformats.org/officeDocument/2006/relationships/slideLayout" Target="../slideLayouts/slideLayout119.xml"/><Relationship Id="rId32" Type="http://schemas.openxmlformats.org/officeDocument/2006/relationships/slideLayout" Target="../slideLayouts/slideLayout127.xml"/><Relationship Id="rId5" Type="http://schemas.openxmlformats.org/officeDocument/2006/relationships/slideLayout" Target="../slideLayouts/slideLayout100.xml"/><Relationship Id="rId15" Type="http://schemas.openxmlformats.org/officeDocument/2006/relationships/slideLayout" Target="../slideLayouts/slideLayout110.xml"/><Relationship Id="rId23" Type="http://schemas.openxmlformats.org/officeDocument/2006/relationships/slideLayout" Target="../slideLayouts/slideLayout118.xml"/><Relationship Id="rId28" Type="http://schemas.openxmlformats.org/officeDocument/2006/relationships/slideLayout" Target="../slideLayouts/slideLayout123.xml"/><Relationship Id="rId10" Type="http://schemas.openxmlformats.org/officeDocument/2006/relationships/slideLayout" Target="../slideLayouts/slideLayout105.xml"/><Relationship Id="rId19" Type="http://schemas.openxmlformats.org/officeDocument/2006/relationships/slideLayout" Target="../slideLayouts/slideLayout114.xml"/><Relationship Id="rId31" Type="http://schemas.openxmlformats.org/officeDocument/2006/relationships/slideLayout" Target="../slideLayouts/slideLayout126.xml"/><Relationship Id="rId4" Type="http://schemas.openxmlformats.org/officeDocument/2006/relationships/slideLayout" Target="../slideLayouts/slideLayout99.xml"/><Relationship Id="rId9" Type="http://schemas.openxmlformats.org/officeDocument/2006/relationships/slideLayout" Target="../slideLayouts/slideLayout104.xml"/><Relationship Id="rId14" Type="http://schemas.openxmlformats.org/officeDocument/2006/relationships/slideLayout" Target="../slideLayouts/slideLayout109.xml"/><Relationship Id="rId22" Type="http://schemas.openxmlformats.org/officeDocument/2006/relationships/slideLayout" Target="../slideLayouts/slideLayout117.xml"/><Relationship Id="rId27" Type="http://schemas.openxmlformats.org/officeDocument/2006/relationships/slideLayout" Target="../slideLayouts/slideLayout122.xml"/><Relationship Id="rId30" Type="http://schemas.openxmlformats.org/officeDocument/2006/relationships/slideLayout" Target="../slideLayouts/slideLayout125.xml"/><Relationship Id="rId35" Type="http://schemas.openxmlformats.org/officeDocument/2006/relationships/image" Target="../media/image1.emf"/><Relationship Id="rId8" Type="http://schemas.openxmlformats.org/officeDocument/2006/relationships/slideLayout" Target="../slideLayouts/slideLayout10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5"/>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832" r:id="rId1"/>
    <p:sldLayoutId id="2147484577" r:id="rId2"/>
    <p:sldLayoutId id="2147484610" r:id="rId3"/>
    <p:sldLayoutId id="2147484833" r:id="rId4"/>
    <p:sldLayoutId id="2147484834" r:id="rId5"/>
    <p:sldLayoutId id="2147484710" r:id="rId6"/>
    <p:sldLayoutId id="2147484240" r:id="rId7"/>
    <p:sldLayoutId id="2147484736" r:id="rId8"/>
    <p:sldLayoutId id="2147484474" r:id="rId9"/>
    <p:sldLayoutId id="2147484639" r:id="rId10"/>
    <p:sldLayoutId id="2147484603" r:id="rId11"/>
    <p:sldLayoutId id="2147484751" r:id="rId12"/>
    <p:sldLayoutId id="2147484752" r:id="rId13"/>
    <p:sldLayoutId id="2147484777" r:id="rId14"/>
    <p:sldLayoutId id="2147484835" r:id="rId15"/>
    <p:sldLayoutId id="2147484836" r:id="rId16"/>
    <p:sldLayoutId id="2147484837" r:id="rId17"/>
    <p:sldLayoutId id="2147484838" r:id="rId18"/>
    <p:sldLayoutId id="2147484839" r:id="rId19"/>
    <p:sldLayoutId id="2147484783" r:id="rId20"/>
    <p:sldLayoutId id="2147484784" r:id="rId21"/>
    <p:sldLayoutId id="2147484785" r:id="rId22"/>
    <p:sldLayoutId id="2147484786" r:id="rId23"/>
    <p:sldLayoutId id="2147484787" r:id="rId24"/>
    <p:sldLayoutId id="2147484249" r:id="rId25"/>
    <p:sldLayoutId id="2147484584" r:id="rId26"/>
    <p:sldLayoutId id="2147484671" r:id="rId27"/>
    <p:sldLayoutId id="2147484673" r:id="rId28"/>
    <p:sldLayoutId id="2147484585" r:id="rId29"/>
    <p:sldLayoutId id="2147484299" r:id="rId30"/>
    <p:sldLayoutId id="2147484263" r:id="rId31"/>
    <p:sldLayoutId id="2147484941" r:id="rId32"/>
    <p:sldLayoutId id="2147484942" r:id="rId3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3"/>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237335655"/>
      </p:ext>
    </p:extLst>
  </p:cSld>
  <p:clrMap bg1="lt1" tx1="dk1" bg2="lt2" tx2="dk2" accent1="accent1" accent2="accent2" accent3="accent3" accent4="accent4" accent5="accent5" accent6="accent6" hlink="hlink" folHlink="folHlink"/>
  <p:sldLayoutIdLst>
    <p:sldLayoutId id="2147484841" r:id="rId1"/>
    <p:sldLayoutId id="2147484842" r:id="rId2"/>
    <p:sldLayoutId id="2147484843" r:id="rId3"/>
    <p:sldLayoutId id="2147484844" r:id="rId4"/>
    <p:sldLayoutId id="2147484845" r:id="rId5"/>
    <p:sldLayoutId id="2147484846" r:id="rId6"/>
    <p:sldLayoutId id="2147484847" r:id="rId7"/>
    <p:sldLayoutId id="2147484848" r:id="rId8"/>
    <p:sldLayoutId id="2147484849" r:id="rId9"/>
    <p:sldLayoutId id="2147484850" r:id="rId10"/>
    <p:sldLayoutId id="2147484851" r:id="rId11"/>
    <p:sldLayoutId id="2147484852" r:id="rId12"/>
    <p:sldLayoutId id="2147484853" r:id="rId13"/>
    <p:sldLayoutId id="2147484854" r:id="rId14"/>
    <p:sldLayoutId id="2147484855" r:id="rId15"/>
    <p:sldLayoutId id="2147484856" r:id="rId16"/>
    <p:sldLayoutId id="2147484857" r:id="rId17"/>
    <p:sldLayoutId id="2147484858" r:id="rId18"/>
    <p:sldLayoutId id="2147484859" r:id="rId19"/>
    <p:sldLayoutId id="2147484860" r:id="rId20"/>
    <p:sldLayoutId id="2147484861" r:id="rId21"/>
    <p:sldLayoutId id="2147484862" r:id="rId22"/>
    <p:sldLayoutId id="2147484863" r:id="rId23"/>
    <p:sldLayoutId id="2147484864" r:id="rId24"/>
    <p:sldLayoutId id="2147484865" r:id="rId25"/>
    <p:sldLayoutId id="2147484866" r:id="rId26"/>
    <p:sldLayoutId id="2147484867" r:id="rId27"/>
    <p:sldLayoutId id="2147484868" r:id="rId28"/>
    <p:sldLayoutId id="2147484869" r:id="rId29"/>
    <p:sldLayoutId id="2147484870" r:id="rId30"/>
    <p:sldLayoutId id="2147484871"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3"/>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79163514"/>
      </p:ext>
    </p:extLst>
  </p:cSld>
  <p:clrMap bg1="dk1" tx1="lt1" bg2="dk2" tx2="lt2" accent1="accent1" accent2="accent2" accent3="accent3" accent4="accent4" accent5="accent5" accent6="accent6" hlink="hlink" folHlink="folHlink"/>
  <p:sldLayoutIdLst>
    <p:sldLayoutId id="2147484873" r:id="rId1"/>
    <p:sldLayoutId id="2147484874" r:id="rId2"/>
    <p:sldLayoutId id="2147484904" r:id="rId3"/>
    <p:sldLayoutId id="2147484905" r:id="rId4"/>
    <p:sldLayoutId id="2147484877" r:id="rId5"/>
    <p:sldLayoutId id="2147484878" r:id="rId6"/>
    <p:sldLayoutId id="2147484879" r:id="rId7"/>
    <p:sldLayoutId id="2147484880" r:id="rId8"/>
    <p:sldLayoutId id="2147484881" r:id="rId9"/>
    <p:sldLayoutId id="2147484882" r:id="rId10"/>
    <p:sldLayoutId id="2147484883" r:id="rId11"/>
    <p:sldLayoutId id="2147484884" r:id="rId12"/>
    <p:sldLayoutId id="2147484885" r:id="rId13"/>
    <p:sldLayoutId id="2147484886" r:id="rId14"/>
    <p:sldLayoutId id="2147484887" r:id="rId15"/>
    <p:sldLayoutId id="2147484888" r:id="rId16"/>
    <p:sldLayoutId id="2147484889" r:id="rId17"/>
    <p:sldLayoutId id="2147484890" r:id="rId18"/>
    <p:sldLayoutId id="2147484891" r:id="rId19"/>
    <p:sldLayoutId id="2147484892" r:id="rId20"/>
    <p:sldLayoutId id="2147484893" r:id="rId21"/>
    <p:sldLayoutId id="2147484906" r:id="rId22"/>
    <p:sldLayoutId id="2147484907" r:id="rId23"/>
    <p:sldLayoutId id="2147484896" r:id="rId24"/>
    <p:sldLayoutId id="2147484897" r:id="rId25"/>
    <p:sldLayoutId id="2147484898" r:id="rId26"/>
    <p:sldLayoutId id="2147484899" r:id="rId27"/>
    <p:sldLayoutId id="2147484900" r:id="rId28"/>
    <p:sldLayoutId id="2147484901" r:id="rId29"/>
    <p:sldLayoutId id="2147484902" r:id="rId30"/>
    <p:sldLayoutId id="2147484903"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5"/>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2639958582"/>
      </p:ext>
    </p:extLst>
  </p:cSld>
  <p:clrMap bg1="lt1" tx1="dk1" bg2="lt2" tx2="dk2" accent1="accent1" accent2="accent2" accent3="accent3" accent4="accent4" accent5="accent5" accent6="accent6" hlink="hlink" folHlink="folHlink"/>
  <p:sldLayoutIdLst>
    <p:sldLayoutId id="2147484909" r:id="rId1"/>
    <p:sldLayoutId id="2147484910" r:id="rId2"/>
    <p:sldLayoutId id="2147484911" r:id="rId3"/>
    <p:sldLayoutId id="2147484912" r:id="rId4"/>
    <p:sldLayoutId id="2147484913" r:id="rId5"/>
    <p:sldLayoutId id="2147484914" r:id="rId6"/>
    <p:sldLayoutId id="2147484915" r:id="rId7"/>
    <p:sldLayoutId id="2147484916" r:id="rId8"/>
    <p:sldLayoutId id="2147484917" r:id="rId9"/>
    <p:sldLayoutId id="2147484918" r:id="rId10"/>
    <p:sldLayoutId id="2147484919" r:id="rId11"/>
    <p:sldLayoutId id="2147484920" r:id="rId12"/>
    <p:sldLayoutId id="2147484921" r:id="rId13"/>
    <p:sldLayoutId id="2147484922" r:id="rId14"/>
    <p:sldLayoutId id="2147484923" r:id="rId15"/>
    <p:sldLayoutId id="2147484924" r:id="rId16"/>
    <p:sldLayoutId id="2147484925" r:id="rId17"/>
    <p:sldLayoutId id="2147484926" r:id="rId18"/>
    <p:sldLayoutId id="2147484927" r:id="rId19"/>
    <p:sldLayoutId id="2147484928" r:id="rId20"/>
    <p:sldLayoutId id="2147484929" r:id="rId21"/>
    <p:sldLayoutId id="2147484930" r:id="rId22"/>
    <p:sldLayoutId id="2147484931" r:id="rId23"/>
    <p:sldLayoutId id="2147484932" r:id="rId24"/>
    <p:sldLayoutId id="2147484933" r:id="rId25"/>
    <p:sldLayoutId id="2147484934" r:id="rId26"/>
    <p:sldLayoutId id="2147484935" r:id="rId27"/>
    <p:sldLayoutId id="2147484936" r:id="rId28"/>
    <p:sldLayoutId id="2147484937" r:id="rId29"/>
    <p:sldLayoutId id="2147484938" r:id="rId30"/>
    <p:sldLayoutId id="2147484939" r:id="rId31"/>
    <p:sldLayoutId id="2147484940" r:id="rId32"/>
    <p:sldLayoutId id="2147484943" r:id="rId3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hyperlink" Target="https://docs.microsoft.com/en-us/azure/virtual-machines/scripts/virtual-machines-windows-powershell-sample-copy-snapshot-to-storage-account"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6.xml"/><Relationship Id="rId1" Type="http://schemas.openxmlformats.org/officeDocument/2006/relationships/slideLayout" Target="../slideLayouts/slideLayout122.xml"/><Relationship Id="rId4" Type="http://schemas.openxmlformats.org/officeDocument/2006/relationships/image" Target="../media/image39.svg"/></Relationships>
</file>

<file path=ppt/slides/_rels/slide18.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29.png"/><Relationship Id="rId7" Type="http://schemas.openxmlformats.org/officeDocument/2006/relationships/image" Target="../media/image34.svg"/><Relationship Id="rId2" Type="http://schemas.openxmlformats.org/officeDocument/2006/relationships/notesSlide" Target="../notesSlides/notesSlide17.xml"/><Relationship Id="rId1" Type="http://schemas.openxmlformats.org/officeDocument/2006/relationships/slideLayout" Target="../slideLayouts/slideLayout10.xml"/><Relationship Id="rId6" Type="http://schemas.openxmlformats.org/officeDocument/2006/relationships/image" Target="../media/image33.png"/><Relationship Id="rId5" Type="http://schemas.openxmlformats.org/officeDocument/2006/relationships/image" Target="../media/image40.svg"/><Relationship Id="rId10" Type="http://schemas.openxmlformats.org/officeDocument/2006/relationships/image" Target="../media/image32.png"/><Relationship Id="rId4" Type="http://schemas.openxmlformats.org/officeDocument/2006/relationships/image" Target="../media/image30.png"/><Relationship Id="rId9" Type="http://schemas.openxmlformats.org/officeDocument/2006/relationships/image" Target="../media/image41.sv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8" Type="http://schemas.openxmlformats.org/officeDocument/2006/relationships/image" Target="../media/image32.png"/><Relationship Id="rId13" Type="http://schemas.openxmlformats.org/officeDocument/2006/relationships/image" Target="../media/image35.png"/><Relationship Id="rId3" Type="http://schemas.openxmlformats.org/officeDocument/2006/relationships/image" Target="../media/image29.png"/><Relationship Id="rId7" Type="http://schemas.openxmlformats.org/officeDocument/2006/relationships/image" Target="../media/image34.svg"/><Relationship Id="rId12" Type="http://schemas.openxmlformats.org/officeDocument/2006/relationships/image" Target="../media/image45.svg"/><Relationship Id="rId2" Type="http://schemas.openxmlformats.org/officeDocument/2006/relationships/notesSlide" Target="../notesSlides/notesSlide20.xml"/><Relationship Id="rId1" Type="http://schemas.openxmlformats.org/officeDocument/2006/relationships/slideLayout" Target="../slideLayouts/slideLayout10.xml"/><Relationship Id="rId6" Type="http://schemas.openxmlformats.org/officeDocument/2006/relationships/image" Target="../media/image33.png"/><Relationship Id="rId11" Type="http://schemas.openxmlformats.org/officeDocument/2006/relationships/image" Target="../media/image44.png"/><Relationship Id="rId5" Type="http://schemas.openxmlformats.org/officeDocument/2006/relationships/image" Target="../media/image31.svg"/><Relationship Id="rId10" Type="http://schemas.openxmlformats.org/officeDocument/2006/relationships/image" Target="../media/image43.svg"/><Relationship Id="rId4" Type="http://schemas.openxmlformats.org/officeDocument/2006/relationships/image" Target="../media/image30.png"/><Relationship Id="rId9" Type="http://schemas.openxmlformats.org/officeDocument/2006/relationships/image" Target="../media/image42.png"/><Relationship Id="rId14" Type="http://schemas.openxmlformats.org/officeDocument/2006/relationships/image" Target="../media/image36.svg"/></Relationships>
</file>

<file path=ppt/slides/_rels/slide22.xml.rels><?xml version="1.0" encoding="UTF-8" standalone="yes"?>
<Relationships xmlns="http://schemas.openxmlformats.org/package/2006/relationships"><Relationship Id="rId8" Type="http://schemas.openxmlformats.org/officeDocument/2006/relationships/image" Target="../media/image30.png"/><Relationship Id="rId13" Type="http://schemas.openxmlformats.org/officeDocument/2006/relationships/image" Target="../media/image35.png"/><Relationship Id="rId3" Type="http://schemas.openxmlformats.org/officeDocument/2006/relationships/image" Target="../media/image33.png"/><Relationship Id="rId7" Type="http://schemas.openxmlformats.org/officeDocument/2006/relationships/image" Target="../media/image29.png"/><Relationship Id="rId12" Type="http://schemas.openxmlformats.org/officeDocument/2006/relationships/image" Target="../media/image43.svg"/><Relationship Id="rId2" Type="http://schemas.openxmlformats.org/officeDocument/2006/relationships/notesSlide" Target="../notesSlides/notesSlide21.xml"/><Relationship Id="rId1" Type="http://schemas.openxmlformats.org/officeDocument/2006/relationships/slideLayout" Target="../slideLayouts/slideLayout10.xml"/><Relationship Id="rId6" Type="http://schemas.openxmlformats.org/officeDocument/2006/relationships/image" Target="../media/image45.svg"/><Relationship Id="rId11" Type="http://schemas.openxmlformats.org/officeDocument/2006/relationships/image" Target="../media/image42.png"/><Relationship Id="rId5" Type="http://schemas.openxmlformats.org/officeDocument/2006/relationships/image" Target="../media/image44.png"/><Relationship Id="rId10" Type="http://schemas.openxmlformats.org/officeDocument/2006/relationships/image" Target="../media/image32.png"/><Relationship Id="rId4" Type="http://schemas.openxmlformats.org/officeDocument/2006/relationships/image" Target="../media/image34.svg"/><Relationship Id="rId9" Type="http://schemas.openxmlformats.org/officeDocument/2006/relationships/image" Target="../media/image40.svg"/><Relationship Id="rId14" Type="http://schemas.openxmlformats.org/officeDocument/2006/relationships/image" Target="../media/image41.svg"/></Relationships>
</file>

<file path=ppt/slides/_rels/slide23.xml.rels><?xml version="1.0" encoding="UTF-8" standalone="yes"?>
<Relationships xmlns="http://schemas.openxmlformats.org/package/2006/relationships"><Relationship Id="rId8" Type="http://schemas.openxmlformats.org/officeDocument/2006/relationships/image" Target="../media/image30.png"/><Relationship Id="rId13" Type="http://schemas.openxmlformats.org/officeDocument/2006/relationships/image" Target="../media/image35.png"/><Relationship Id="rId3" Type="http://schemas.openxmlformats.org/officeDocument/2006/relationships/image" Target="../media/image33.png"/><Relationship Id="rId7" Type="http://schemas.openxmlformats.org/officeDocument/2006/relationships/image" Target="../media/image29.png"/><Relationship Id="rId12" Type="http://schemas.openxmlformats.org/officeDocument/2006/relationships/image" Target="../media/image43.svg"/><Relationship Id="rId2" Type="http://schemas.openxmlformats.org/officeDocument/2006/relationships/notesSlide" Target="../notesSlides/notesSlide22.xml"/><Relationship Id="rId1" Type="http://schemas.openxmlformats.org/officeDocument/2006/relationships/slideLayout" Target="../slideLayouts/slideLayout10.xml"/><Relationship Id="rId6" Type="http://schemas.openxmlformats.org/officeDocument/2006/relationships/image" Target="../media/image45.svg"/><Relationship Id="rId11" Type="http://schemas.openxmlformats.org/officeDocument/2006/relationships/image" Target="../media/image42.png"/><Relationship Id="rId5" Type="http://schemas.openxmlformats.org/officeDocument/2006/relationships/image" Target="../media/image44.png"/><Relationship Id="rId10" Type="http://schemas.openxmlformats.org/officeDocument/2006/relationships/image" Target="../media/image32.png"/><Relationship Id="rId4" Type="http://schemas.openxmlformats.org/officeDocument/2006/relationships/image" Target="../media/image34.svg"/><Relationship Id="rId9" Type="http://schemas.openxmlformats.org/officeDocument/2006/relationships/image" Target="../media/image40.svg"/><Relationship Id="rId14" Type="http://schemas.openxmlformats.org/officeDocument/2006/relationships/image" Target="../media/image41.svg"/></Relationships>
</file>

<file path=ppt/slides/_rels/slide24.xml.rels><?xml version="1.0" encoding="UTF-8" standalone="yes"?>
<Relationships xmlns="http://schemas.openxmlformats.org/package/2006/relationships"><Relationship Id="rId8" Type="http://schemas.openxmlformats.org/officeDocument/2006/relationships/image" Target="../media/image30.png"/><Relationship Id="rId13" Type="http://schemas.openxmlformats.org/officeDocument/2006/relationships/image" Target="../media/image46.png"/><Relationship Id="rId3" Type="http://schemas.openxmlformats.org/officeDocument/2006/relationships/image" Target="../media/image33.png"/><Relationship Id="rId7" Type="http://schemas.openxmlformats.org/officeDocument/2006/relationships/image" Target="../media/image29.png"/><Relationship Id="rId12" Type="http://schemas.openxmlformats.org/officeDocument/2006/relationships/image" Target="../media/image41.svg"/><Relationship Id="rId2" Type="http://schemas.openxmlformats.org/officeDocument/2006/relationships/notesSlide" Target="../notesSlides/notesSlide23.xml"/><Relationship Id="rId1" Type="http://schemas.openxmlformats.org/officeDocument/2006/relationships/slideLayout" Target="../slideLayouts/slideLayout10.xml"/><Relationship Id="rId6" Type="http://schemas.openxmlformats.org/officeDocument/2006/relationships/image" Target="../media/image45.svg"/><Relationship Id="rId11" Type="http://schemas.openxmlformats.org/officeDocument/2006/relationships/image" Target="../media/image35.png"/><Relationship Id="rId5" Type="http://schemas.openxmlformats.org/officeDocument/2006/relationships/image" Target="../media/image44.png"/><Relationship Id="rId10" Type="http://schemas.openxmlformats.org/officeDocument/2006/relationships/image" Target="../media/image32.png"/><Relationship Id="rId4" Type="http://schemas.openxmlformats.org/officeDocument/2006/relationships/image" Target="../media/image34.svg"/><Relationship Id="rId9" Type="http://schemas.openxmlformats.org/officeDocument/2006/relationships/image" Target="../media/image40.svg"/><Relationship Id="rId14" Type="http://schemas.openxmlformats.org/officeDocument/2006/relationships/image" Target="../media/image47.sv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3" Type="http://schemas.openxmlformats.org/officeDocument/2006/relationships/hyperlink" Target="https://aka.ms/aks-operational-best-practices" TargetMode="External"/><Relationship Id="rId2" Type="http://schemas.openxmlformats.org/officeDocument/2006/relationships/notesSlide" Target="../notesSlides/notesSlide3.xml"/><Relationship Id="rId1" Type="http://schemas.openxmlformats.org/officeDocument/2006/relationships/slideLayout" Target="../slideLayouts/slideLayout2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8.xml"/></Relationships>
</file>

<file path=ppt/slides/_rels/slide3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0.xml"/><Relationship Id="rId1" Type="http://schemas.openxmlformats.org/officeDocument/2006/relationships/slideLayout" Target="../slideLayouts/slideLayout122.xml"/><Relationship Id="rId4" Type="http://schemas.openxmlformats.org/officeDocument/2006/relationships/image" Target="../media/image39.sv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8.xml"/></Relationships>
</file>

<file path=ppt/slides/_rels/slide35.xml.rels><?xml version="1.0" encoding="UTF-8" standalone="yes"?>
<Relationships xmlns="http://schemas.openxmlformats.org/package/2006/relationships"><Relationship Id="rId3" Type="http://schemas.openxmlformats.org/officeDocument/2006/relationships/hyperlink" Target="https://docs.microsoft.com/en-us/azure/aks/node-updates-kured" TargetMode="External"/><Relationship Id="rId2" Type="http://schemas.openxmlformats.org/officeDocument/2006/relationships/notesSlide" Target="../notesSlides/notesSlide33.xml"/><Relationship Id="rId1" Type="http://schemas.openxmlformats.org/officeDocument/2006/relationships/slideLayout" Target="../slideLayouts/slideLayout128.xml"/><Relationship Id="rId5" Type="http://schemas.openxmlformats.org/officeDocument/2006/relationships/image" Target="../media/image48.png"/><Relationship Id="rId4" Type="http://schemas.openxmlformats.org/officeDocument/2006/relationships/hyperlink" Target="https://github.com/weaveworks/kured"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2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9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9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8.xml"/></Relationships>
</file>

<file path=ppt/slides/_rels/slide4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41.xml"/><Relationship Id="rId1" Type="http://schemas.openxmlformats.org/officeDocument/2006/relationships/slideLayout" Target="../slideLayouts/slideLayout12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4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2.xml"/><Relationship Id="rId1" Type="http://schemas.openxmlformats.org/officeDocument/2006/relationships/slideLayout" Target="../slideLayouts/slideLayout128.xml"/><Relationship Id="rId4" Type="http://schemas.openxmlformats.org/officeDocument/2006/relationships/image" Target="../media/image51.png"/></Relationships>
</file>

<file path=ppt/slides/_rels/slide48.xml.rels><?xml version="1.0" encoding="UTF-8" standalone="yes"?>
<Relationships xmlns="http://schemas.openxmlformats.org/package/2006/relationships"><Relationship Id="rId8" Type="http://schemas.openxmlformats.org/officeDocument/2006/relationships/image" Target="../media/image56.png"/><Relationship Id="rId3" Type="http://schemas.openxmlformats.org/officeDocument/2006/relationships/image" Target="../media/image52.png"/><Relationship Id="rId7" Type="http://schemas.openxmlformats.org/officeDocument/2006/relationships/image" Target="../media/image55.png"/><Relationship Id="rId2" Type="http://schemas.openxmlformats.org/officeDocument/2006/relationships/notesSlide" Target="../notesSlides/notesSlide43.xml"/><Relationship Id="rId1" Type="http://schemas.openxmlformats.org/officeDocument/2006/relationships/slideLayout" Target="../slideLayouts/slideLayout32.xml"/><Relationship Id="rId6" Type="http://schemas.openxmlformats.org/officeDocument/2006/relationships/image" Target="../media/image54.svg"/><Relationship Id="rId5" Type="http://schemas.openxmlformats.org/officeDocument/2006/relationships/image" Target="../media/image38.png"/><Relationship Id="rId10" Type="http://schemas.openxmlformats.org/officeDocument/2006/relationships/image" Target="../media/image58.png"/><Relationship Id="rId4" Type="http://schemas.openxmlformats.org/officeDocument/2006/relationships/image" Target="../media/image53.png"/><Relationship Id="rId9" Type="http://schemas.openxmlformats.org/officeDocument/2006/relationships/image" Target="../media/image57.svg"/></Relationships>
</file>

<file path=ppt/slides/_rels/slide49.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51.xml.rels><?xml version="1.0" encoding="UTF-8" standalone="yes"?>
<Relationships xmlns="http://schemas.openxmlformats.org/package/2006/relationships"><Relationship Id="rId3" Type="http://schemas.openxmlformats.org/officeDocument/2006/relationships/hyperlink" Target="https://aka.ms/aks-ignite-demos" TargetMode="External"/><Relationship Id="rId2" Type="http://schemas.openxmlformats.org/officeDocument/2006/relationships/notesSlide" Target="../notesSlides/notesSlide44.xml"/><Relationship Id="rId1" Type="http://schemas.openxmlformats.org/officeDocument/2006/relationships/slideLayout" Target="../slideLayouts/slideLayout6.xml"/><Relationship Id="rId6" Type="http://schemas.openxmlformats.org/officeDocument/2006/relationships/hyperlink" Target="https://kubernetes.io/" TargetMode="External"/><Relationship Id="rId5" Type="http://schemas.openxmlformats.org/officeDocument/2006/relationships/hyperlink" Target="https://docs.microsoft.com/en-us/azure/aks/" TargetMode="External"/><Relationship Id="rId4" Type="http://schemas.openxmlformats.org/officeDocument/2006/relationships/hyperlink" Target="https://docs.microsoft.com/en-us/azure/aks/best-practices" TargetMode="Externa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8" Type="http://schemas.openxmlformats.org/officeDocument/2006/relationships/image" Target="../media/image34.sv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32.png"/><Relationship Id="rId5" Type="http://schemas.openxmlformats.org/officeDocument/2006/relationships/image" Target="../media/image31.svg"/><Relationship Id="rId10" Type="http://schemas.openxmlformats.org/officeDocument/2006/relationships/image" Target="../media/image36.svg"/><Relationship Id="rId4" Type="http://schemas.openxmlformats.org/officeDocument/2006/relationships/image" Target="../media/image30.png"/><Relationship Id="rId9" Type="http://schemas.openxmlformats.org/officeDocument/2006/relationships/image" Target="../media/image3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9379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E92470-BF28-5A4A-8B32-5F0F20597309}"/>
              </a:ext>
            </a:extLst>
          </p:cNvPr>
          <p:cNvSpPr>
            <a:spLocks noGrp="1"/>
          </p:cNvSpPr>
          <p:nvPr>
            <p:ph type="title"/>
          </p:nvPr>
        </p:nvSpPr>
        <p:spPr/>
        <p:txBody>
          <a:bodyPr/>
          <a:lstStyle/>
          <a:p>
            <a:r>
              <a:rPr lang="en-US"/>
              <a:t>Availability Considerations</a:t>
            </a:r>
          </a:p>
        </p:txBody>
      </p:sp>
      <p:sp>
        <p:nvSpPr>
          <p:cNvPr id="3" name="Content Placeholder 2">
            <a:extLst>
              <a:ext uri="{FF2B5EF4-FFF2-40B4-BE49-F238E27FC236}">
                <a16:creationId xmlns:a16="http://schemas.microsoft.com/office/drawing/2014/main" id="{3771C24A-AEA7-A748-BEA7-CDCCF2C0917E}"/>
              </a:ext>
            </a:extLst>
          </p:cNvPr>
          <p:cNvSpPr>
            <a:spLocks noGrp="1"/>
          </p:cNvSpPr>
          <p:nvPr>
            <p:ph sz="quarter" idx="10"/>
          </p:nvPr>
        </p:nvSpPr>
        <p:spPr>
          <a:xfrm>
            <a:off x="584200" y="1435100"/>
            <a:ext cx="11018838" cy="5601533"/>
          </a:xfrm>
        </p:spPr>
        <p:txBody>
          <a:bodyPr vert="horz" wrap="square" lIns="0" tIns="0" rIns="0" bIns="0" rtlCol="0" anchor="t">
            <a:spAutoFit/>
          </a:bodyPr>
          <a:lstStyle/>
          <a:p>
            <a:r>
              <a:rPr lang="en-US" dirty="0"/>
              <a:t>The cluster</a:t>
            </a:r>
          </a:p>
          <a:p>
            <a:r>
              <a:rPr lang="en-US" dirty="0"/>
              <a:t>The state</a:t>
            </a:r>
          </a:p>
          <a:p>
            <a:r>
              <a:rPr lang="en-US" dirty="0"/>
              <a:t>The surrounding services (SLB or ALB, </a:t>
            </a:r>
            <a:r>
              <a:rPr lang="en-US" dirty="0" err="1"/>
              <a:t>etc</a:t>
            </a:r>
            <a:r>
              <a:rPr lang="en-US" dirty="0"/>
              <a:t>…)</a:t>
            </a:r>
            <a:r>
              <a:rPr lang="en-US" dirty="0">
                <a:sym typeface="Wingdings" pitchFamily="2" charset="2"/>
              </a:rPr>
              <a:t> </a:t>
            </a:r>
          </a:p>
          <a:p>
            <a:r>
              <a:rPr lang="en-US" dirty="0">
                <a:cs typeface="Segoe UI"/>
              </a:rPr>
              <a:t>The registry</a:t>
            </a:r>
            <a:endParaRPr lang="en-US" dirty="0">
              <a:cs typeface="Segoe UI"/>
              <a:sym typeface="Wingdings" pitchFamily="2" charset="2"/>
            </a:endParaRPr>
          </a:p>
          <a:p>
            <a:r>
              <a:rPr lang="en-US" dirty="0">
                <a:cs typeface="Segoe UI"/>
                <a:sym typeface="Wingdings" pitchFamily="2" charset="2"/>
              </a:rPr>
              <a:t>The sessions</a:t>
            </a:r>
            <a:endParaRPr lang="en-US" dirty="0">
              <a:sym typeface="Wingdings" pitchFamily="2" charset="2"/>
            </a:endParaRPr>
          </a:p>
          <a:p>
            <a:r>
              <a:rPr lang="en-US" dirty="0">
                <a:sym typeface="Wingdings" pitchFamily="2" charset="2"/>
              </a:rPr>
              <a:t>The region</a:t>
            </a:r>
          </a:p>
          <a:p>
            <a:r>
              <a:rPr lang="en-US" dirty="0">
                <a:sym typeface="Wingdings" pitchFamily="2" charset="2"/>
              </a:rPr>
              <a:t>All other components that make up your application</a:t>
            </a:r>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366937139"/>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42FD1-484D-634C-BB5B-2B0C4074A174}"/>
              </a:ext>
            </a:extLst>
          </p:cNvPr>
          <p:cNvSpPr>
            <a:spLocks noGrp="1"/>
          </p:cNvSpPr>
          <p:nvPr>
            <p:ph type="title"/>
          </p:nvPr>
        </p:nvSpPr>
        <p:spPr/>
        <p:txBody>
          <a:bodyPr/>
          <a:lstStyle/>
          <a:p>
            <a:r>
              <a:rPr lang="en-US" dirty="0"/>
              <a:t>Cluster Nodes Availability Options </a:t>
            </a:r>
          </a:p>
        </p:txBody>
      </p:sp>
      <p:graphicFrame>
        <p:nvGraphicFramePr>
          <p:cNvPr id="4" name="Table 3">
            <a:extLst>
              <a:ext uri="{FF2B5EF4-FFF2-40B4-BE49-F238E27FC236}">
                <a16:creationId xmlns:a16="http://schemas.microsoft.com/office/drawing/2014/main" id="{5FED6B92-1C14-074B-BDF4-B38E5F1537A3}"/>
              </a:ext>
            </a:extLst>
          </p:cNvPr>
          <p:cNvGraphicFramePr>
            <a:graphicFrameLocks noGrp="1"/>
          </p:cNvGraphicFramePr>
          <p:nvPr/>
        </p:nvGraphicFramePr>
        <p:xfrm>
          <a:off x="4173653" y="1611764"/>
          <a:ext cx="3844693" cy="3874636"/>
        </p:xfrm>
        <a:graphic>
          <a:graphicData uri="http://schemas.openxmlformats.org/drawingml/2006/table">
            <a:tbl>
              <a:tblPr bandRow="1">
                <a:tableStyleId>{5C22544A-7EE6-4342-B048-85BDC9FD1C3A}</a:tableStyleId>
              </a:tblPr>
              <a:tblGrid>
                <a:gridCol w="3844693">
                  <a:extLst>
                    <a:ext uri="{9D8B030D-6E8A-4147-A177-3AD203B41FA5}">
                      <a16:colId xmlns:a16="http://schemas.microsoft.com/office/drawing/2014/main" val="2901848716"/>
                    </a:ext>
                  </a:extLst>
                </a:gridCol>
              </a:tblGrid>
              <a:tr h="968659">
                <a:tc>
                  <a:txBody>
                    <a:bodyPr/>
                    <a:lstStyle/>
                    <a:p>
                      <a:r>
                        <a:rPr lang="en-US"/>
                        <a:t>Back up and Restore</a:t>
                      </a:r>
                    </a:p>
                  </a:txBody>
                  <a:tcPr/>
                </a:tc>
                <a:extLst>
                  <a:ext uri="{0D108BD9-81ED-4DB2-BD59-A6C34878D82A}">
                    <a16:rowId xmlns:a16="http://schemas.microsoft.com/office/drawing/2014/main" val="1477104982"/>
                  </a:ext>
                </a:extLst>
              </a:tr>
              <a:tr h="968659">
                <a:tc>
                  <a:txBody>
                    <a:bodyPr/>
                    <a:lstStyle/>
                    <a:p>
                      <a:r>
                        <a:rPr lang="en-US"/>
                        <a:t>Availability Zones</a:t>
                      </a:r>
                    </a:p>
                  </a:txBody>
                  <a:tcPr/>
                </a:tc>
                <a:extLst>
                  <a:ext uri="{0D108BD9-81ED-4DB2-BD59-A6C34878D82A}">
                    <a16:rowId xmlns:a16="http://schemas.microsoft.com/office/drawing/2014/main" val="211601054"/>
                  </a:ext>
                </a:extLst>
              </a:tr>
              <a:tr h="968659">
                <a:tc>
                  <a:txBody>
                    <a:bodyPr/>
                    <a:lstStyle/>
                    <a:p>
                      <a:r>
                        <a:rPr lang="en-US" dirty="0"/>
                        <a:t>Multiple Clusters In Region</a:t>
                      </a:r>
                    </a:p>
                  </a:txBody>
                  <a:tcPr/>
                </a:tc>
                <a:extLst>
                  <a:ext uri="{0D108BD9-81ED-4DB2-BD59-A6C34878D82A}">
                    <a16:rowId xmlns:a16="http://schemas.microsoft.com/office/drawing/2014/main" val="2539181615"/>
                  </a:ext>
                </a:extLst>
              </a:tr>
              <a:tr h="968659">
                <a:tc>
                  <a:txBody>
                    <a:bodyPr/>
                    <a:lstStyle/>
                    <a:p>
                      <a:r>
                        <a:rPr lang="en-US" dirty="0"/>
                        <a:t>Multiple Clusters Across Regions</a:t>
                      </a:r>
                    </a:p>
                  </a:txBody>
                  <a:tcPr/>
                </a:tc>
                <a:extLst>
                  <a:ext uri="{0D108BD9-81ED-4DB2-BD59-A6C34878D82A}">
                    <a16:rowId xmlns:a16="http://schemas.microsoft.com/office/drawing/2014/main" val="1095692872"/>
                  </a:ext>
                </a:extLst>
              </a:tr>
            </a:tbl>
          </a:graphicData>
        </a:graphic>
      </p:graphicFrame>
      <p:cxnSp>
        <p:nvCxnSpPr>
          <p:cNvPr id="6" name="Straight Arrow Connector 5">
            <a:extLst>
              <a:ext uri="{FF2B5EF4-FFF2-40B4-BE49-F238E27FC236}">
                <a16:creationId xmlns:a16="http://schemas.microsoft.com/office/drawing/2014/main" id="{19844139-C3C8-EB41-B72A-6D10A2D8A05D}"/>
              </a:ext>
            </a:extLst>
          </p:cNvPr>
          <p:cNvCxnSpPr/>
          <p:nvPr/>
        </p:nvCxnSpPr>
        <p:spPr>
          <a:xfrm flipV="1">
            <a:off x="3590693" y="1611764"/>
            <a:ext cx="0" cy="3874636"/>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5A39B258-6592-B44C-AC46-85DC0AF3559B}"/>
              </a:ext>
            </a:extLst>
          </p:cNvPr>
          <p:cNvCxnSpPr/>
          <p:nvPr/>
        </p:nvCxnSpPr>
        <p:spPr>
          <a:xfrm>
            <a:off x="8619893" y="1611764"/>
            <a:ext cx="0" cy="3874636"/>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A9A3ADC5-CE15-C240-94EE-2260C9166EBD}"/>
              </a:ext>
            </a:extLst>
          </p:cNvPr>
          <p:cNvSpPr txBox="1"/>
          <p:nvPr/>
        </p:nvSpPr>
        <p:spPr>
          <a:xfrm>
            <a:off x="1300980" y="1611764"/>
            <a:ext cx="2230240"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0000"/>
                </a:solidFill>
                <a:effectLst/>
                <a:uLnTx/>
                <a:uFillTx/>
                <a:latin typeface="Segoe UI"/>
                <a:ea typeface="+mn-ea"/>
                <a:cs typeface="+mn-cs"/>
              </a:rPr>
              <a:t>Highest RTO and RPO</a:t>
            </a:r>
          </a:p>
        </p:txBody>
      </p:sp>
      <p:sp>
        <p:nvSpPr>
          <p:cNvPr id="10" name="TextBox 9">
            <a:extLst>
              <a:ext uri="{FF2B5EF4-FFF2-40B4-BE49-F238E27FC236}">
                <a16:creationId xmlns:a16="http://schemas.microsoft.com/office/drawing/2014/main" id="{C24CDD7F-DA20-9A4E-BABD-04673822C9E3}"/>
              </a:ext>
            </a:extLst>
          </p:cNvPr>
          <p:cNvSpPr txBox="1"/>
          <p:nvPr/>
        </p:nvSpPr>
        <p:spPr>
          <a:xfrm>
            <a:off x="1300980" y="5114693"/>
            <a:ext cx="2230240"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B050"/>
                </a:solidFill>
                <a:effectLst/>
                <a:uLnTx/>
                <a:uFillTx/>
                <a:latin typeface="Segoe UI"/>
                <a:ea typeface="+mn-ea"/>
                <a:cs typeface="+mn-cs"/>
              </a:rPr>
              <a:t>Lowest RTO and RPO</a:t>
            </a:r>
          </a:p>
        </p:txBody>
      </p:sp>
      <p:sp>
        <p:nvSpPr>
          <p:cNvPr id="12" name="TextBox 11">
            <a:extLst>
              <a:ext uri="{FF2B5EF4-FFF2-40B4-BE49-F238E27FC236}">
                <a16:creationId xmlns:a16="http://schemas.microsoft.com/office/drawing/2014/main" id="{5124A8B6-97EB-DF4D-8426-24957E04967E}"/>
              </a:ext>
            </a:extLst>
          </p:cNvPr>
          <p:cNvSpPr txBox="1"/>
          <p:nvPr/>
        </p:nvSpPr>
        <p:spPr>
          <a:xfrm>
            <a:off x="8961860" y="5086359"/>
            <a:ext cx="2230240" cy="615553"/>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0000"/>
                </a:solidFill>
                <a:effectLst/>
                <a:uLnTx/>
                <a:uFillTx/>
                <a:latin typeface="Segoe UI"/>
                <a:ea typeface="+mn-ea"/>
                <a:cs typeface="+mn-cs"/>
              </a:rPr>
              <a:t>Highest Cost and Complexity</a:t>
            </a:r>
          </a:p>
        </p:txBody>
      </p:sp>
      <p:sp>
        <p:nvSpPr>
          <p:cNvPr id="13" name="TextBox 12">
            <a:extLst>
              <a:ext uri="{FF2B5EF4-FFF2-40B4-BE49-F238E27FC236}">
                <a16:creationId xmlns:a16="http://schemas.microsoft.com/office/drawing/2014/main" id="{C1E26671-715E-D541-9D64-5FF3B92836FA}"/>
              </a:ext>
            </a:extLst>
          </p:cNvPr>
          <p:cNvSpPr txBox="1"/>
          <p:nvPr/>
        </p:nvSpPr>
        <p:spPr>
          <a:xfrm>
            <a:off x="8961860" y="1617752"/>
            <a:ext cx="2230240" cy="615553"/>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B050"/>
                </a:solidFill>
                <a:effectLst/>
                <a:uLnTx/>
                <a:uFillTx/>
                <a:latin typeface="Segoe UI"/>
                <a:ea typeface="+mn-ea"/>
                <a:cs typeface="+mn-cs"/>
              </a:rPr>
              <a:t>Lowest Cost and Complexity</a:t>
            </a:r>
          </a:p>
        </p:txBody>
      </p:sp>
      <p:sp>
        <p:nvSpPr>
          <p:cNvPr id="14" name="TextBox 13">
            <a:extLst>
              <a:ext uri="{FF2B5EF4-FFF2-40B4-BE49-F238E27FC236}">
                <a16:creationId xmlns:a16="http://schemas.microsoft.com/office/drawing/2014/main" id="{DA7EFF17-C6A0-4548-B09A-118929CFAD00}"/>
              </a:ext>
            </a:extLst>
          </p:cNvPr>
          <p:cNvSpPr txBox="1"/>
          <p:nvPr/>
        </p:nvSpPr>
        <p:spPr>
          <a:xfrm>
            <a:off x="2927717" y="5701912"/>
            <a:ext cx="1325952"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RTO&amp;RPO</a:t>
            </a:r>
          </a:p>
        </p:txBody>
      </p:sp>
      <p:sp>
        <p:nvSpPr>
          <p:cNvPr id="16" name="TextBox 15">
            <a:extLst>
              <a:ext uri="{FF2B5EF4-FFF2-40B4-BE49-F238E27FC236}">
                <a16:creationId xmlns:a16="http://schemas.microsoft.com/office/drawing/2014/main" id="{07280488-A3B6-264E-B9B0-6EE0267AE559}"/>
              </a:ext>
            </a:extLst>
          </p:cNvPr>
          <p:cNvSpPr txBox="1"/>
          <p:nvPr/>
        </p:nvSpPr>
        <p:spPr>
          <a:xfrm>
            <a:off x="7938333" y="5779189"/>
            <a:ext cx="2083926"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Cost &amp; Complexity</a:t>
            </a:r>
          </a:p>
        </p:txBody>
      </p:sp>
    </p:spTree>
    <p:extLst>
      <p:ext uri="{BB962C8B-B14F-4D97-AF65-F5344CB8AC3E}">
        <p14:creationId xmlns:p14="http://schemas.microsoft.com/office/powerpoint/2010/main" val="359528139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2" grpId="0"/>
      <p:bldP spid="13" grpId="0"/>
      <p:bldP spid="14" grpId="0"/>
      <p:bldP spid="1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C9E77-9C30-2D4A-950D-EE99395523B6}"/>
              </a:ext>
            </a:extLst>
          </p:cNvPr>
          <p:cNvSpPr>
            <a:spLocks noGrp="1"/>
          </p:cNvSpPr>
          <p:nvPr>
            <p:ph type="title"/>
          </p:nvPr>
        </p:nvSpPr>
        <p:spPr/>
        <p:txBody>
          <a:bodyPr/>
          <a:lstStyle/>
          <a:p>
            <a:r>
              <a:rPr lang="en-US"/>
              <a:t>Backup and Restore</a:t>
            </a:r>
          </a:p>
        </p:txBody>
      </p:sp>
      <p:sp>
        <p:nvSpPr>
          <p:cNvPr id="3" name="Content Placeholder 2">
            <a:extLst>
              <a:ext uri="{FF2B5EF4-FFF2-40B4-BE49-F238E27FC236}">
                <a16:creationId xmlns:a16="http://schemas.microsoft.com/office/drawing/2014/main" id="{9CF07E71-B3BB-434E-8948-7E5C17A5C600}"/>
              </a:ext>
            </a:extLst>
          </p:cNvPr>
          <p:cNvSpPr>
            <a:spLocks noGrp="1"/>
          </p:cNvSpPr>
          <p:nvPr>
            <p:ph sz="quarter" idx="10"/>
          </p:nvPr>
        </p:nvSpPr>
        <p:spPr>
          <a:xfrm>
            <a:off x="584200" y="1435100"/>
            <a:ext cx="11018838" cy="4099584"/>
          </a:xfrm>
        </p:spPr>
        <p:txBody>
          <a:bodyPr vert="horz" wrap="square" lIns="0" tIns="0" rIns="0" bIns="0" rtlCol="0" anchor="t">
            <a:spAutoFit/>
          </a:bodyPr>
          <a:lstStyle/>
          <a:p>
            <a:r>
              <a:rPr lang="en-US" dirty="0"/>
              <a:t>Goal: Restore cluster in case of failure</a:t>
            </a:r>
          </a:p>
          <a:p>
            <a:pPr lvl="1"/>
            <a:r>
              <a:rPr lang="en-US" dirty="0"/>
              <a:t>Stateless Cluster: Hooray!  just re-deploy </a:t>
            </a:r>
          </a:p>
          <a:p>
            <a:pPr lvl="1"/>
            <a:r>
              <a:rPr lang="en-US" dirty="0"/>
              <a:t>Stateful Cluster: Redeploy and restore state</a:t>
            </a:r>
          </a:p>
          <a:p>
            <a:r>
              <a:rPr lang="en-US" dirty="0"/>
              <a:t>Both scenarios require you to have the </a:t>
            </a:r>
            <a:r>
              <a:rPr lang="en-US" dirty="0">
                <a:solidFill>
                  <a:schemeClr val="accent3">
                    <a:lumMod val="60000"/>
                    <a:lumOff val="40000"/>
                  </a:schemeClr>
                </a:solidFill>
              </a:rPr>
              <a:t>cluster deployment as code </a:t>
            </a:r>
            <a:r>
              <a:rPr lang="en-US" dirty="0"/>
              <a:t>to make the re-deployment process faster</a:t>
            </a:r>
          </a:p>
          <a:p>
            <a:r>
              <a:rPr lang="en-US" dirty="0"/>
              <a:t>Both scenarios require you to have your </a:t>
            </a:r>
            <a:r>
              <a:rPr lang="en-US" dirty="0">
                <a:solidFill>
                  <a:schemeClr val="accent3">
                    <a:lumMod val="60000"/>
                    <a:lumOff val="40000"/>
                  </a:schemeClr>
                </a:solidFill>
              </a:rPr>
              <a:t>application deployed as part of a pipeline </a:t>
            </a:r>
          </a:p>
          <a:p>
            <a:r>
              <a:rPr lang="en-US" dirty="0">
                <a:cs typeface="Segoe UI"/>
              </a:rPr>
              <a:t>But what about the </a:t>
            </a:r>
            <a:r>
              <a:rPr lang="en-US" dirty="0">
                <a:solidFill>
                  <a:schemeClr val="accent3">
                    <a:lumMod val="60000"/>
                    <a:lumOff val="40000"/>
                  </a:schemeClr>
                </a:solidFill>
                <a:cs typeface="Segoe UI"/>
              </a:rPr>
              <a:t>STATE</a:t>
            </a:r>
            <a:r>
              <a:rPr lang="en-US" dirty="0">
                <a:cs typeface="Segoe UI"/>
              </a:rPr>
              <a:t>? </a:t>
            </a:r>
            <a:endParaRPr lang="en-US" dirty="0"/>
          </a:p>
          <a:p>
            <a:endParaRPr lang="en-US" dirty="0"/>
          </a:p>
        </p:txBody>
      </p:sp>
    </p:spTree>
    <p:extLst>
      <p:ext uri="{BB962C8B-B14F-4D97-AF65-F5344CB8AC3E}">
        <p14:creationId xmlns:p14="http://schemas.microsoft.com/office/powerpoint/2010/main" val="287625806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468C1-0FDC-DF41-89F0-E26ED54710CF}"/>
              </a:ext>
            </a:extLst>
          </p:cNvPr>
          <p:cNvSpPr>
            <a:spLocks noGrp="1"/>
          </p:cNvSpPr>
          <p:nvPr>
            <p:ph type="title"/>
          </p:nvPr>
        </p:nvSpPr>
        <p:spPr/>
        <p:txBody>
          <a:bodyPr/>
          <a:lstStyle/>
          <a:p>
            <a:r>
              <a:rPr lang="en-US"/>
              <a:t>Restore State</a:t>
            </a:r>
          </a:p>
        </p:txBody>
      </p:sp>
      <p:sp>
        <p:nvSpPr>
          <p:cNvPr id="3" name="Content Placeholder 2">
            <a:extLst>
              <a:ext uri="{FF2B5EF4-FFF2-40B4-BE49-F238E27FC236}">
                <a16:creationId xmlns:a16="http://schemas.microsoft.com/office/drawing/2014/main" id="{03BDBDD1-AC48-704E-ACA7-916014E0247E}"/>
              </a:ext>
            </a:extLst>
          </p:cNvPr>
          <p:cNvSpPr>
            <a:spLocks noGrp="1"/>
          </p:cNvSpPr>
          <p:nvPr>
            <p:ph sz="quarter" idx="10"/>
          </p:nvPr>
        </p:nvSpPr>
        <p:spPr>
          <a:xfrm>
            <a:off x="584200" y="1435100"/>
            <a:ext cx="11018838" cy="5503045"/>
          </a:xfrm>
        </p:spPr>
        <p:txBody>
          <a:bodyPr vert="horz" wrap="square" lIns="0" tIns="0" rIns="0" bIns="0" rtlCol="0" anchor="t">
            <a:spAutoFit/>
          </a:bodyPr>
          <a:lstStyle/>
          <a:p>
            <a:r>
              <a:rPr lang="en-US" dirty="0">
                <a:cs typeface="Segoe UI"/>
              </a:rPr>
              <a:t>Application Files</a:t>
            </a:r>
          </a:p>
          <a:p>
            <a:pPr lvl="1"/>
            <a:r>
              <a:rPr lang="en-US" dirty="0"/>
              <a:t>Restore from pipeline</a:t>
            </a:r>
            <a:endParaRPr lang="en-US" dirty="0">
              <a:cs typeface="Segoe UI"/>
            </a:endParaRPr>
          </a:p>
          <a:p>
            <a:pPr lvl="1"/>
            <a:r>
              <a:rPr lang="en-US" dirty="0"/>
              <a:t>Restore from a backup solution</a:t>
            </a:r>
            <a:endParaRPr lang="en-US" dirty="0">
              <a:cs typeface="Segoe UI"/>
            </a:endParaRPr>
          </a:p>
          <a:p>
            <a:r>
              <a:rPr lang="en-US" dirty="0">
                <a:cs typeface="Segoe UI"/>
              </a:rPr>
              <a:t>Application Data (Persistent Volumes – Azure Disks)</a:t>
            </a:r>
          </a:p>
          <a:p>
            <a:pPr lvl="1"/>
            <a:r>
              <a:rPr lang="en-US" b="1" dirty="0"/>
              <a:t>Azure Snapshot API </a:t>
            </a:r>
          </a:p>
          <a:p>
            <a:pPr lvl="2"/>
            <a:r>
              <a:rPr lang="en-US" dirty="0"/>
              <a:t>Not native to Kubernetes </a:t>
            </a:r>
            <a:endParaRPr lang="en-US" dirty="0">
              <a:cs typeface="Segoe UI"/>
            </a:endParaRPr>
          </a:p>
          <a:p>
            <a:pPr lvl="1"/>
            <a:r>
              <a:rPr lang="en-US" b="1" dirty="0" err="1"/>
              <a:t>Heptio</a:t>
            </a:r>
            <a:r>
              <a:rPr lang="en-US" b="1" dirty="0"/>
              <a:t>/VMware </a:t>
            </a:r>
            <a:r>
              <a:rPr lang="en-US" b="1" dirty="0" err="1"/>
              <a:t>Velero</a:t>
            </a:r>
            <a:endParaRPr lang="en-US" b="1" dirty="0"/>
          </a:p>
          <a:p>
            <a:pPr lvl="2"/>
            <a:r>
              <a:rPr lang="en-US" dirty="0"/>
              <a:t>Kubernetes native and its the recommended way to automate backups </a:t>
            </a:r>
            <a:endParaRPr lang="en-US" dirty="0">
              <a:cs typeface="Segoe UI"/>
            </a:endParaRPr>
          </a:p>
          <a:p>
            <a:r>
              <a:rPr lang="en-US" dirty="0">
                <a:cs typeface="Segoe UI"/>
              </a:rPr>
              <a:t>Note</a:t>
            </a:r>
          </a:p>
          <a:p>
            <a:pPr lvl="1"/>
            <a:r>
              <a:rPr lang="en-US" dirty="0">
                <a:cs typeface="Segoe UI"/>
              </a:rPr>
              <a:t>There is no native API which supports copying disks snapshots to another region, only a PowerShell module </a:t>
            </a:r>
            <a:br>
              <a:rPr lang="en-US" dirty="0">
                <a:cs typeface="Segoe UI"/>
              </a:rPr>
            </a:br>
            <a:r>
              <a:rPr lang="en-US" dirty="0">
                <a:hlinkClick r:id="rId3"/>
              </a:rPr>
              <a:t>https://docs.microsoft.com/en-us/azure/virtual-machines/scripts/virtual-machines-windows-powershell-sample-copy-snapshot-to-storage-account</a:t>
            </a:r>
            <a:br>
              <a:rPr lang="en-US" dirty="0">
                <a:cs typeface="Segoe UI"/>
              </a:rPr>
            </a:br>
            <a:endParaRPr lang="en-US" dirty="0">
              <a:cs typeface="Segoe UI"/>
            </a:endParaRPr>
          </a:p>
          <a:p>
            <a:pPr lvl="1"/>
            <a:endParaRPr lang="en-US" dirty="0">
              <a:cs typeface="Segoe UI"/>
            </a:endParaRPr>
          </a:p>
        </p:txBody>
      </p:sp>
    </p:spTree>
    <p:extLst>
      <p:ext uri="{BB962C8B-B14F-4D97-AF65-F5344CB8AC3E}">
        <p14:creationId xmlns:p14="http://schemas.microsoft.com/office/powerpoint/2010/main" val="39828107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Demo</a:t>
            </a:r>
          </a:p>
        </p:txBody>
      </p:sp>
      <p:sp>
        <p:nvSpPr>
          <p:cNvPr id="4" name="Text Placeholder 3"/>
          <p:cNvSpPr>
            <a:spLocks noGrp="1"/>
          </p:cNvSpPr>
          <p:nvPr>
            <p:ph type="body" sz="quarter" idx="12"/>
          </p:nvPr>
        </p:nvSpPr>
        <p:spPr>
          <a:xfrm>
            <a:off x="585216" y="3977319"/>
            <a:ext cx="9144000" cy="338554"/>
          </a:xfrm>
        </p:spPr>
        <p:txBody>
          <a:bodyPr vert="horz" wrap="square" lIns="0" tIns="0" rIns="0" bIns="0" rtlCol="0" anchor="t">
            <a:spAutoFit/>
          </a:bodyPr>
          <a:lstStyle/>
          <a:p>
            <a:r>
              <a:rPr lang="en-US">
                <a:cs typeface="Segoe UI"/>
              </a:rPr>
              <a:t>Backup and Restore</a:t>
            </a:r>
            <a:endParaRPr lang="en-US"/>
          </a:p>
        </p:txBody>
      </p:sp>
    </p:spTree>
    <p:extLst>
      <p:ext uri="{BB962C8B-B14F-4D97-AF65-F5344CB8AC3E}">
        <p14:creationId xmlns:p14="http://schemas.microsoft.com/office/powerpoint/2010/main" val="2120189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6F19F5-277A-754A-AB58-779F9C0D69A2}"/>
              </a:ext>
            </a:extLst>
          </p:cNvPr>
          <p:cNvSpPr>
            <a:spLocks noGrp="1"/>
          </p:cNvSpPr>
          <p:nvPr>
            <p:ph type="title"/>
          </p:nvPr>
        </p:nvSpPr>
        <p:spPr/>
        <p:txBody>
          <a:bodyPr/>
          <a:lstStyle/>
          <a:p>
            <a:r>
              <a:rPr lang="en-GB" dirty="0"/>
              <a:t>First party Kubernetes backup solution survey!</a:t>
            </a:r>
          </a:p>
        </p:txBody>
      </p:sp>
      <p:sp>
        <p:nvSpPr>
          <p:cNvPr id="5" name="Content Placeholder 4">
            <a:extLst>
              <a:ext uri="{FF2B5EF4-FFF2-40B4-BE49-F238E27FC236}">
                <a16:creationId xmlns:a16="http://schemas.microsoft.com/office/drawing/2014/main" id="{A46150EE-7EDE-F54D-AD70-2941078321CD}"/>
              </a:ext>
            </a:extLst>
          </p:cNvPr>
          <p:cNvSpPr>
            <a:spLocks noGrp="1"/>
          </p:cNvSpPr>
          <p:nvPr>
            <p:ph sz="quarter" idx="10"/>
          </p:nvPr>
        </p:nvSpPr>
        <p:spPr>
          <a:xfrm>
            <a:off x="584200" y="1435100"/>
            <a:ext cx="11018838" cy="861774"/>
          </a:xfrm>
        </p:spPr>
        <p:txBody>
          <a:bodyPr/>
          <a:lstStyle/>
          <a:p>
            <a:r>
              <a:rPr lang="en-US" dirty="0"/>
              <a:t>Scan the QR code to fill the survey on mobile device</a:t>
            </a:r>
            <a:br>
              <a:rPr lang="en-US" dirty="0"/>
            </a:br>
            <a:endParaRPr lang="en-GB" dirty="0"/>
          </a:p>
        </p:txBody>
      </p:sp>
      <p:pic>
        <p:nvPicPr>
          <p:cNvPr id="7" name="Picture 6" descr="A close up of a logo&#10;&#10;Description automatically generated">
            <a:extLst>
              <a:ext uri="{FF2B5EF4-FFF2-40B4-BE49-F238E27FC236}">
                <a16:creationId xmlns:a16="http://schemas.microsoft.com/office/drawing/2014/main" id="{870991FA-516C-8A45-A5DD-0F3F30D8B7BC}"/>
              </a:ext>
            </a:extLst>
          </p:cNvPr>
          <p:cNvPicPr>
            <a:picLocks noChangeAspect="1"/>
          </p:cNvPicPr>
          <p:nvPr/>
        </p:nvPicPr>
        <p:blipFill>
          <a:blip r:embed="rId2"/>
          <a:stretch>
            <a:fillRect/>
          </a:stretch>
        </p:blipFill>
        <p:spPr>
          <a:xfrm>
            <a:off x="4082603" y="2355850"/>
            <a:ext cx="3760631" cy="3067050"/>
          </a:xfrm>
          <a:prstGeom prst="rect">
            <a:avLst/>
          </a:prstGeom>
        </p:spPr>
      </p:pic>
    </p:spTree>
    <p:extLst>
      <p:ext uri="{BB962C8B-B14F-4D97-AF65-F5344CB8AC3E}">
        <p14:creationId xmlns:p14="http://schemas.microsoft.com/office/powerpoint/2010/main" val="387617928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Availability Zones</a:t>
            </a:r>
          </a:p>
        </p:txBody>
      </p:sp>
    </p:spTree>
    <p:extLst>
      <p:ext uri="{BB962C8B-B14F-4D97-AF65-F5344CB8AC3E}">
        <p14:creationId xmlns:p14="http://schemas.microsoft.com/office/powerpoint/2010/main" val="2681730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itle 1"/>
          <p:cNvSpPr txBox="1">
            <a:spLocks/>
          </p:cNvSpPr>
          <p:nvPr/>
        </p:nvSpPr>
        <p:spPr>
          <a:xfrm>
            <a:off x="585958" y="2074714"/>
            <a:ext cx="5760592" cy="961050"/>
          </a:xfrm>
          <a:prstGeom prst="rect">
            <a:avLst/>
          </a:prstGeom>
        </p:spPr>
        <p:txBody>
          <a:bodyPr lIns="0" tIns="0" rIns="0" bIns="0" anchor="t" anchorCtr="0"/>
          <a:lstStyle>
            <a:lvl1pPr marL="0" indent="0" algn="l" defTabSz="914367" rtl="0" eaLnBrk="1" latinLnBrk="0" hangingPunct="1">
              <a:lnSpc>
                <a:spcPct val="90000"/>
              </a:lnSpc>
              <a:spcBef>
                <a:spcPts val="0"/>
              </a:spcBef>
              <a:buNone/>
              <a:defRPr lang="en-US" sz="6000" b="0" kern="1200" cap="none" spc="-100" baseline="0">
                <a:ln w="3175">
                  <a:noFill/>
                </a:ln>
                <a:solidFill>
                  <a:schemeClr val="bg1"/>
                </a:solidFill>
                <a:effectLst/>
                <a:latin typeface="+mj-lt"/>
                <a:ea typeface="+mn-ea"/>
                <a:cs typeface="Segoe UI" pitchFamily="34" charset="0"/>
              </a:defRPr>
            </a:lvl1pPr>
          </a:lstStyle>
          <a:p>
            <a:pPr marL="0" marR="0" lvl="0" indent="0" algn="l" defTabSz="914192" rtl="0" eaLnBrk="1" fontAlgn="base" latinLnBrk="0" hangingPunct="1">
              <a:lnSpc>
                <a:spcPct val="90000"/>
              </a:lnSpc>
              <a:spcBef>
                <a:spcPts val="1175"/>
              </a:spcBef>
              <a:spcAft>
                <a:spcPct val="0"/>
              </a:spcAft>
              <a:buClrTx/>
              <a:buSzTx/>
              <a:buFontTx/>
              <a:buNone/>
              <a:tabLst/>
              <a:defRPr/>
            </a:pPr>
            <a:r>
              <a:rPr kumimoji="0" lang="en-US" sz="3600" b="0" i="0" u="none" strike="noStrike" kern="1200" cap="none" spc="-50" normalizeH="0" baseline="0" noProof="0" dirty="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Availability Zones</a:t>
            </a:r>
          </a:p>
        </p:txBody>
      </p:sp>
      <p:sp>
        <p:nvSpPr>
          <p:cNvPr id="11" name="Rectangle 10">
            <a:extLst>
              <a:ext uri="{FF2B5EF4-FFF2-40B4-BE49-F238E27FC236}">
                <a16:creationId xmlns:a16="http://schemas.microsoft.com/office/drawing/2014/main" id="{A2AA618E-5564-4901-86C5-215D45B0D777}"/>
              </a:ext>
            </a:extLst>
          </p:cNvPr>
          <p:cNvSpPr/>
          <p:nvPr/>
        </p:nvSpPr>
        <p:spPr>
          <a:xfrm>
            <a:off x="553683" y="2977870"/>
            <a:ext cx="6568593" cy="3539430"/>
          </a:xfrm>
          <a:prstGeom prst="rect">
            <a:avLst/>
          </a:prstGeom>
        </p:spPr>
        <p:txBody>
          <a:bodyPr wrap="none" lIns="0" tIns="0" rIns="0" bIns="0">
            <a:spAutoFit/>
          </a:bodyPr>
          <a:lstStyle/>
          <a:p>
            <a:pPr marL="0" marR="0" lvl="0" indent="0" algn="l" defTabSz="951121" rtl="0" eaLnBrk="1" fontAlgn="auto" latinLnBrk="0" hangingPunct="1">
              <a:lnSpc>
                <a:spcPct val="100000"/>
              </a:lnSpc>
              <a:spcBef>
                <a:spcPts val="0"/>
              </a:spcBef>
              <a:spcAft>
                <a:spcPts val="1198"/>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t>Create an AKS cluster with nodes </a:t>
            </a:r>
            <a:br>
              <a:rPr kumimoji="0" lang="en-US" sz="20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br>
            <a:r>
              <a:rPr kumimoji="0" lang="en-US" sz="20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t>distributed across Availability Zones</a:t>
            </a:r>
          </a:p>
          <a:p>
            <a:pPr marL="342900" marR="0" lvl="0" indent="-342900" algn="l" defTabSz="951121" rtl="0" eaLnBrk="1" fontAlgn="auto" latinLnBrk="0" hangingPunct="1">
              <a:lnSpc>
                <a:spcPct val="100000"/>
              </a:lnSpc>
              <a:spcBef>
                <a:spcPts val="0"/>
              </a:spcBef>
              <a:spcAft>
                <a:spcPts val="1198"/>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t>An AZ is a unique physical location within an Azure region</a:t>
            </a:r>
          </a:p>
          <a:p>
            <a:pPr marL="342900" marR="0" lvl="0" indent="-342900" algn="l" defTabSz="951121" rtl="0" eaLnBrk="1" fontAlgn="auto" latinLnBrk="0" hangingPunct="1">
              <a:lnSpc>
                <a:spcPct val="100000"/>
              </a:lnSpc>
              <a:spcBef>
                <a:spcPts val="0"/>
              </a:spcBef>
              <a:spcAft>
                <a:spcPts val="1198"/>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t>Provide a higher level of availability</a:t>
            </a:r>
            <a:br>
              <a:rPr kumimoji="0" lang="en-US" sz="20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br>
            <a:r>
              <a:rPr kumimoji="0" lang="en-US" sz="20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t>to your applications (99,99%)</a:t>
            </a:r>
          </a:p>
          <a:p>
            <a:pPr marL="342900" marR="0" lvl="0" indent="-342900" algn="l" defTabSz="951121" rtl="0" eaLnBrk="1" fontAlgn="auto" latinLnBrk="0" hangingPunct="1">
              <a:lnSpc>
                <a:spcPct val="100000"/>
              </a:lnSpc>
              <a:spcBef>
                <a:spcPts val="0"/>
              </a:spcBef>
              <a:spcAft>
                <a:spcPts val="1198"/>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t>Note that regular Azure Disks are tied to a Zone</a:t>
            </a:r>
          </a:p>
          <a:p>
            <a:pPr marL="342900" marR="0" lvl="0" indent="-342900" algn="l" defTabSz="951121" rtl="0" eaLnBrk="1" fontAlgn="auto" latinLnBrk="0" hangingPunct="1">
              <a:lnSpc>
                <a:spcPct val="100000"/>
              </a:lnSpc>
              <a:spcBef>
                <a:spcPts val="0"/>
              </a:spcBef>
              <a:spcAft>
                <a:spcPts val="1198"/>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t>Limited to regions that support Zones (10 regions now)</a:t>
            </a:r>
          </a:p>
          <a:p>
            <a:pPr marL="342900" marR="0" lvl="0" indent="-342900" algn="l" defTabSz="951121"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t>Requires Standard Load Balancer SKU</a:t>
            </a:r>
            <a:br>
              <a:rPr kumimoji="0" lang="en-US" sz="20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br>
            <a:r>
              <a:rPr kumimoji="0" lang="en-US" sz="20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t>(Basic SKU does not support Zones)</a:t>
            </a:r>
          </a:p>
        </p:txBody>
      </p:sp>
      <p:sp>
        <p:nvSpPr>
          <p:cNvPr id="74" name="Rectangle: Rounded Corners 73">
            <a:extLst>
              <a:ext uri="{FF2B5EF4-FFF2-40B4-BE49-F238E27FC236}">
                <a16:creationId xmlns:a16="http://schemas.microsoft.com/office/drawing/2014/main" id="{81D23F86-13A3-4075-9674-68BAA8F90F4E}"/>
              </a:ext>
            </a:extLst>
          </p:cNvPr>
          <p:cNvSpPr/>
          <p:nvPr/>
        </p:nvSpPr>
        <p:spPr bwMode="auto">
          <a:xfrm>
            <a:off x="585957" y="1376091"/>
            <a:ext cx="2741443" cy="384048"/>
          </a:xfrm>
          <a:prstGeom prst="roundRect">
            <a:avLst>
              <a:gd name="adj" fmla="val 27974"/>
            </a:avLst>
          </a:prstGeom>
          <a:solidFill>
            <a:srgbClr val="50E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40" tIns="0" rIns="9144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400" b="1" i="0" u="none" strike="noStrike" kern="1200" cap="none" spc="200" normalizeH="0" baseline="0" noProof="0" dirty="0">
                <a:ln>
                  <a:noFill/>
                </a:ln>
                <a:gradFill>
                  <a:gsLst>
                    <a:gs pos="0">
                      <a:srgbClr val="243A5E"/>
                    </a:gs>
                    <a:gs pos="100000">
                      <a:srgbClr val="243A5E"/>
                    </a:gs>
                  </a:gsLst>
                  <a:lin ang="5400000" scaled="0"/>
                </a:gradFill>
                <a:effectLst/>
                <a:uLnTx/>
                <a:uFillTx/>
                <a:latin typeface="Segoe UI"/>
                <a:ea typeface="+mn-ea"/>
                <a:cs typeface="Segoe UI" pitchFamily="34" charset="0"/>
              </a:rPr>
              <a:t>General Availability</a:t>
            </a:r>
          </a:p>
        </p:txBody>
      </p:sp>
      <p:sp>
        <p:nvSpPr>
          <p:cNvPr id="16" name="Rectangle: Rounded Corners 2">
            <a:extLst>
              <a:ext uri="{FF2B5EF4-FFF2-40B4-BE49-F238E27FC236}">
                <a16:creationId xmlns:a16="http://schemas.microsoft.com/office/drawing/2014/main" id="{82388DE2-213F-A940-9DAE-C7C8D3BE9F34}"/>
              </a:ext>
            </a:extLst>
          </p:cNvPr>
          <p:cNvSpPr/>
          <p:nvPr/>
        </p:nvSpPr>
        <p:spPr bwMode="auto">
          <a:xfrm>
            <a:off x="8899509" y="2074714"/>
            <a:ext cx="2928907" cy="2167929"/>
          </a:xfrm>
          <a:prstGeom prst="roundRect">
            <a:avLst>
              <a:gd name="adj" fmla="val 12251"/>
            </a:avLst>
          </a:prstGeom>
          <a:noFill/>
          <a:ln w="15875" cap="rnd">
            <a:solidFill>
              <a:srgbClr val="4FE4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7" name="Group 16">
            <a:extLst>
              <a:ext uri="{FF2B5EF4-FFF2-40B4-BE49-F238E27FC236}">
                <a16:creationId xmlns:a16="http://schemas.microsoft.com/office/drawing/2014/main" id="{EA621727-78F7-F44D-BD66-60E9A5D783A6}"/>
              </a:ext>
            </a:extLst>
          </p:cNvPr>
          <p:cNvGrpSpPr/>
          <p:nvPr/>
        </p:nvGrpSpPr>
        <p:grpSpPr>
          <a:xfrm>
            <a:off x="9360320" y="2617916"/>
            <a:ext cx="545569" cy="657714"/>
            <a:chOff x="5838027" y="1368184"/>
            <a:chExt cx="1187134" cy="1431157"/>
          </a:xfrm>
        </p:grpSpPr>
        <p:sp>
          <p:nvSpPr>
            <p:cNvPr id="18" name="Freeform: Shape 16">
              <a:extLst>
                <a:ext uri="{FF2B5EF4-FFF2-40B4-BE49-F238E27FC236}">
                  <a16:creationId xmlns:a16="http://schemas.microsoft.com/office/drawing/2014/main" id="{428FE431-234F-D342-B369-14E5BC57C348}"/>
                </a:ext>
              </a:extLst>
            </p:cNvPr>
            <p:cNvSpPr/>
            <p:nvPr/>
          </p:nvSpPr>
          <p:spPr>
            <a:xfrm>
              <a:off x="5838027" y="2112053"/>
              <a:ext cx="1187134" cy="687288"/>
            </a:xfrm>
            <a:custGeom>
              <a:avLst/>
              <a:gdLst>
                <a:gd name="connsiteX0" fmla="*/ 758526 w 751929"/>
                <a:gd name="connsiteY0" fmla="*/ 209485 h 435327"/>
                <a:gd name="connsiteX1" fmla="*/ 380318 w 751929"/>
                <a:gd name="connsiteY1" fmla="*/ 0 h 435327"/>
                <a:gd name="connsiteX2" fmla="*/ 0 w 751929"/>
                <a:gd name="connsiteY2" fmla="*/ 230592 h 435327"/>
                <a:gd name="connsiteX3" fmla="*/ 367522 w 751929"/>
                <a:gd name="connsiteY3" fmla="*/ 439813 h 435327"/>
                <a:gd name="connsiteX4" fmla="*/ 758526 w 751929"/>
                <a:gd name="connsiteY4" fmla="*/ 209485 h 435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929" h="435327">
                  <a:moveTo>
                    <a:pt x="758526" y="209485"/>
                  </a:moveTo>
                  <a:lnTo>
                    <a:pt x="380318" y="0"/>
                  </a:lnTo>
                  <a:lnTo>
                    <a:pt x="0" y="230592"/>
                  </a:lnTo>
                  <a:lnTo>
                    <a:pt x="367522" y="439813"/>
                  </a:lnTo>
                  <a:lnTo>
                    <a:pt x="758526" y="209485"/>
                  </a:lnTo>
                  <a:close/>
                </a:path>
              </a:pathLst>
            </a:custGeom>
            <a:solidFill>
              <a:srgbClr val="1F1D21">
                <a:alpha val="20000"/>
              </a:srgb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9" name="Freeform: Shape 17">
              <a:extLst>
                <a:ext uri="{FF2B5EF4-FFF2-40B4-BE49-F238E27FC236}">
                  <a16:creationId xmlns:a16="http://schemas.microsoft.com/office/drawing/2014/main" id="{0BDE6422-0FCD-CF4B-92A2-0D7CE8742708}"/>
                </a:ext>
              </a:extLst>
            </p:cNvPr>
            <p:cNvSpPr/>
            <p:nvPr/>
          </p:nvSpPr>
          <p:spPr>
            <a:xfrm>
              <a:off x="5847815" y="1700513"/>
              <a:ext cx="583153" cy="999691"/>
            </a:xfrm>
            <a:custGeom>
              <a:avLst/>
              <a:gdLst>
                <a:gd name="connsiteX0" fmla="*/ 375041 w 369369"/>
                <a:gd name="connsiteY0" fmla="*/ 215817 h 633204"/>
                <a:gd name="connsiteX1" fmla="*/ 373722 w 369369"/>
                <a:gd name="connsiteY1" fmla="*/ 645340 h 633204"/>
                <a:gd name="connsiteX2" fmla="*/ 0 w 369369"/>
                <a:gd name="connsiteY2" fmla="*/ 429523 h 633204"/>
                <a:gd name="connsiteX3" fmla="*/ 1187 w 369369"/>
                <a:gd name="connsiteY3" fmla="*/ 0 h 633204"/>
              </a:gdLst>
              <a:ahLst/>
              <a:cxnLst>
                <a:cxn ang="0">
                  <a:pos x="connsiteX0" y="connsiteY0"/>
                </a:cxn>
                <a:cxn ang="0">
                  <a:pos x="connsiteX1" y="connsiteY1"/>
                </a:cxn>
                <a:cxn ang="0">
                  <a:pos x="connsiteX2" y="connsiteY2"/>
                </a:cxn>
                <a:cxn ang="0">
                  <a:pos x="connsiteX3" y="connsiteY3"/>
                </a:cxn>
              </a:cxnLst>
              <a:rect l="l" t="t" r="r" b="b"/>
              <a:pathLst>
                <a:path w="369369" h="633204">
                  <a:moveTo>
                    <a:pt x="375041" y="215817"/>
                  </a:moveTo>
                  <a:lnTo>
                    <a:pt x="373722" y="645340"/>
                  </a:lnTo>
                  <a:lnTo>
                    <a:pt x="0" y="429523"/>
                  </a:lnTo>
                  <a:lnTo>
                    <a:pt x="1187" y="0"/>
                  </a:lnTo>
                  <a:close/>
                </a:path>
              </a:pathLst>
            </a:custGeom>
            <a:solidFill>
              <a:srgbClr val="0078D4"/>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0" name="Freeform: Shape 18">
              <a:extLst>
                <a:ext uri="{FF2B5EF4-FFF2-40B4-BE49-F238E27FC236}">
                  <a16:creationId xmlns:a16="http://schemas.microsoft.com/office/drawing/2014/main" id="{0E853320-8A69-984D-BEB6-BC72FB29FB88}"/>
                </a:ext>
              </a:extLst>
            </p:cNvPr>
            <p:cNvSpPr/>
            <p:nvPr/>
          </p:nvSpPr>
          <p:spPr>
            <a:xfrm>
              <a:off x="6437841" y="1699888"/>
              <a:ext cx="562326" cy="999691"/>
            </a:xfrm>
            <a:custGeom>
              <a:avLst/>
              <a:gdLst>
                <a:gd name="connsiteX0" fmla="*/ 1319 w 356177"/>
                <a:gd name="connsiteY0" fmla="*/ 216213 h 633204"/>
                <a:gd name="connsiteX1" fmla="*/ 365543 w 356177"/>
                <a:gd name="connsiteY1" fmla="*/ 0 h 633204"/>
                <a:gd name="connsiteX2" fmla="*/ 364356 w 356177"/>
                <a:gd name="connsiteY2" fmla="*/ 429523 h 633204"/>
                <a:gd name="connsiteX3" fmla="*/ 0 w 356177"/>
                <a:gd name="connsiteY3" fmla="*/ 645736 h 633204"/>
              </a:gdLst>
              <a:ahLst/>
              <a:cxnLst>
                <a:cxn ang="0">
                  <a:pos x="connsiteX0" y="connsiteY0"/>
                </a:cxn>
                <a:cxn ang="0">
                  <a:pos x="connsiteX1" y="connsiteY1"/>
                </a:cxn>
                <a:cxn ang="0">
                  <a:pos x="connsiteX2" y="connsiteY2"/>
                </a:cxn>
                <a:cxn ang="0">
                  <a:pos x="connsiteX3" y="connsiteY3"/>
                </a:cxn>
              </a:cxnLst>
              <a:rect l="l" t="t" r="r" b="b"/>
              <a:pathLst>
                <a:path w="356177" h="633204">
                  <a:moveTo>
                    <a:pt x="1319" y="216213"/>
                  </a:moveTo>
                  <a:lnTo>
                    <a:pt x="365543" y="0"/>
                  </a:lnTo>
                  <a:lnTo>
                    <a:pt x="364356" y="429523"/>
                  </a:lnTo>
                  <a:lnTo>
                    <a:pt x="0" y="645736"/>
                  </a:lnTo>
                  <a:close/>
                </a:path>
              </a:pathLst>
            </a:custGeom>
            <a:solidFill>
              <a:srgbClr val="156AB3"/>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1" name="Freeform: Shape 19">
              <a:extLst>
                <a:ext uri="{FF2B5EF4-FFF2-40B4-BE49-F238E27FC236}">
                  <a16:creationId xmlns:a16="http://schemas.microsoft.com/office/drawing/2014/main" id="{9A1A2773-47BD-D54D-A0F8-8CD5DE38232F}"/>
                </a:ext>
              </a:extLst>
            </p:cNvPr>
            <p:cNvSpPr/>
            <p:nvPr/>
          </p:nvSpPr>
          <p:spPr>
            <a:xfrm>
              <a:off x="5849689" y="1368184"/>
              <a:ext cx="1145479" cy="666461"/>
            </a:xfrm>
            <a:custGeom>
              <a:avLst/>
              <a:gdLst>
                <a:gd name="connsiteX0" fmla="*/ 0 w 725546"/>
                <a:gd name="connsiteY0" fmla="*/ 216213 h 422136"/>
                <a:gd name="connsiteX1" fmla="*/ 364224 w 725546"/>
                <a:gd name="connsiteY1" fmla="*/ 0 h 422136"/>
                <a:gd name="connsiteX2" fmla="*/ 738078 w 725546"/>
                <a:gd name="connsiteY2" fmla="*/ 215817 h 422136"/>
                <a:gd name="connsiteX3" fmla="*/ 373854 w 725546"/>
                <a:gd name="connsiteY3" fmla="*/ 432030 h 422136"/>
              </a:gdLst>
              <a:ahLst/>
              <a:cxnLst>
                <a:cxn ang="0">
                  <a:pos x="connsiteX0" y="connsiteY0"/>
                </a:cxn>
                <a:cxn ang="0">
                  <a:pos x="connsiteX1" y="connsiteY1"/>
                </a:cxn>
                <a:cxn ang="0">
                  <a:pos x="connsiteX2" y="connsiteY2"/>
                </a:cxn>
                <a:cxn ang="0">
                  <a:pos x="connsiteX3" y="connsiteY3"/>
                </a:cxn>
              </a:cxnLst>
              <a:rect l="l" t="t" r="r" b="b"/>
              <a:pathLst>
                <a:path w="725546" h="422136">
                  <a:moveTo>
                    <a:pt x="0" y="216213"/>
                  </a:moveTo>
                  <a:lnTo>
                    <a:pt x="364224" y="0"/>
                  </a:lnTo>
                  <a:lnTo>
                    <a:pt x="738078" y="215817"/>
                  </a:lnTo>
                  <a:lnTo>
                    <a:pt x="373854" y="432030"/>
                  </a:lnTo>
                  <a:close/>
                </a:path>
              </a:pathLst>
            </a:custGeom>
            <a:solidFill>
              <a:srgbClr val="219DDB"/>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sp>
        <p:nvSpPr>
          <p:cNvPr id="31" name="Title 1">
            <a:extLst>
              <a:ext uri="{FF2B5EF4-FFF2-40B4-BE49-F238E27FC236}">
                <a16:creationId xmlns:a16="http://schemas.microsoft.com/office/drawing/2014/main" id="{3A8BA5C3-381D-7342-A298-10452A23C83A}"/>
              </a:ext>
            </a:extLst>
          </p:cNvPr>
          <p:cNvSpPr txBox="1">
            <a:spLocks/>
          </p:cNvSpPr>
          <p:nvPr/>
        </p:nvSpPr>
        <p:spPr>
          <a:xfrm>
            <a:off x="9233058" y="2166073"/>
            <a:ext cx="1702528" cy="219740"/>
          </a:xfrm>
          <a:prstGeom prst="rect">
            <a:avLst/>
          </a:prstGeom>
          <a:solidFill>
            <a:srgbClr val="243A5E"/>
          </a:solidFill>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563" rtl="0" eaLnBrk="1" fontAlgn="auto" latinLnBrk="0" hangingPunct="1">
              <a:lnSpc>
                <a:spcPct val="100000"/>
              </a:lnSpc>
              <a:spcBef>
                <a:spcPct val="0"/>
              </a:spcBef>
              <a:spcAft>
                <a:spcPts val="0"/>
              </a:spcAft>
              <a:buClrTx/>
              <a:buSzTx/>
              <a:buFontTx/>
              <a:buNone/>
              <a:tabLst/>
              <a:defRPr/>
            </a:pPr>
            <a:r>
              <a:rPr kumimoji="0" lang="en-US" sz="1428" b="0" i="0" u="none" strike="noStrike" kern="1200" cap="none" spc="0" normalizeH="0" baseline="0" noProof="0">
                <a:ln w="3175">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Kubernetes cluster</a:t>
            </a:r>
          </a:p>
        </p:txBody>
      </p:sp>
      <p:pic>
        <p:nvPicPr>
          <p:cNvPr id="27" name="Graphic 26">
            <a:extLst>
              <a:ext uri="{FF2B5EF4-FFF2-40B4-BE49-F238E27FC236}">
                <a16:creationId xmlns:a16="http://schemas.microsoft.com/office/drawing/2014/main" id="{94E05FC1-A2F7-4FE1-AA40-A63F856654F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27278" y="2865766"/>
            <a:ext cx="678885" cy="678885"/>
          </a:xfrm>
          <a:prstGeom prst="rect">
            <a:avLst/>
          </a:prstGeom>
        </p:spPr>
      </p:pic>
      <p:cxnSp>
        <p:nvCxnSpPr>
          <p:cNvPr id="6" name="Straight Arrow Connector 5">
            <a:extLst>
              <a:ext uri="{FF2B5EF4-FFF2-40B4-BE49-F238E27FC236}">
                <a16:creationId xmlns:a16="http://schemas.microsoft.com/office/drawing/2014/main" id="{0D5BD5D7-4CBF-4F7C-A58F-6D44E5E4E594}"/>
              </a:ext>
            </a:extLst>
          </p:cNvPr>
          <p:cNvCxnSpPr>
            <a:cxnSpLocks/>
            <a:stCxn id="27" idx="3"/>
            <a:endCxn id="47" idx="1"/>
          </p:cNvCxnSpPr>
          <p:nvPr/>
        </p:nvCxnSpPr>
        <p:spPr>
          <a:xfrm flipV="1">
            <a:off x="7906163" y="2932316"/>
            <a:ext cx="1256058" cy="272893"/>
          </a:xfrm>
          <a:prstGeom prst="straightConnector1">
            <a:avLst/>
          </a:prstGeom>
          <a:ln>
            <a:solidFill>
              <a:schemeClr val="bg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1F4B149E-403F-4F34-BEDF-015A5F531463}"/>
              </a:ext>
            </a:extLst>
          </p:cNvPr>
          <p:cNvCxnSpPr>
            <a:cxnSpLocks/>
            <a:stCxn id="27" idx="3"/>
            <a:endCxn id="48" idx="1"/>
          </p:cNvCxnSpPr>
          <p:nvPr/>
        </p:nvCxnSpPr>
        <p:spPr>
          <a:xfrm>
            <a:off x="7906163" y="3205209"/>
            <a:ext cx="1251776" cy="570020"/>
          </a:xfrm>
          <a:prstGeom prst="straightConnector1">
            <a:avLst/>
          </a:prstGeom>
          <a:ln>
            <a:solidFill>
              <a:schemeClr val="bg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42" name="Title 1">
            <a:extLst>
              <a:ext uri="{FF2B5EF4-FFF2-40B4-BE49-F238E27FC236}">
                <a16:creationId xmlns:a16="http://schemas.microsoft.com/office/drawing/2014/main" id="{9627671D-C737-4984-97D7-0C84BC6BAE6C}"/>
              </a:ext>
            </a:extLst>
          </p:cNvPr>
          <p:cNvSpPr txBox="1">
            <a:spLocks/>
          </p:cNvSpPr>
          <p:nvPr/>
        </p:nvSpPr>
        <p:spPr>
          <a:xfrm>
            <a:off x="6728931" y="2376269"/>
            <a:ext cx="1702528" cy="439479"/>
          </a:xfrm>
          <a:prstGeom prst="rect">
            <a:avLst/>
          </a:prstGeom>
          <a:solidFill>
            <a:schemeClr val="tx1"/>
          </a:solidFill>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563" rtl="0" eaLnBrk="1" fontAlgn="auto" latinLnBrk="0" hangingPunct="1">
              <a:lnSpc>
                <a:spcPct val="100000"/>
              </a:lnSpc>
              <a:spcBef>
                <a:spcPct val="0"/>
              </a:spcBef>
              <a:spcAft>
                <a:spcPts val="0"/>
              </a:spcAft>
              <a:buClrTx/>
              <a:buSzTx/>
              <a:buFontTx/>
              <a:buNone/>
              <a:tabLst/>
              <a:defRPr/>
            </a:pPr>
            <a:r>
              <a:rPr kumimoji="0" lang="en-US" sz="1428"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Azure Standard Load Balancer</a:t>
            </a:r>
          </a:p>
        </p:txBody>
      </p:sp>
      <p:grpSp>
        <p:nvGrpSpPr>
          <p:cNvPr id="43" name="Group 42">
            <a:extLst>
              <a:ext uri="{FF2B5EF4-FFF2-40B4-BE49-F238E27FC236}">
                <a16:creationId xmlns:a16="http://schemas.microsoft.com/office/drawing/2014/main" id="{CA0AFA04-D7C1-4CF4-8D74-7E9A0029DD21}"/>
              </a:ext>
            </a:extLst>
          </p:cNvPr>
          <p:cNvGrpSpPr/>
          <p:nvPr/>
        </p:nvGrpSpPr>
        <p:grpSpPr>
          <a:xfrm>
            <a:off x="5888447" y="2958793"/>
            <a:ext cx="372683" cy="452751"/>
            <a:chOff x="7397365" y="4963092"/>
            <a:chExt cx="228301" cy="277350"/>
          </a:xfrm>
          <a:solidFill>
            <a:srgbClr val="0070C0"/>
          </a:solidFill>
        </p:grpSpPr>
        <p:sp>
          <p:nvSpPr>
            <p:cNvPr id="44" name="Freeform: Shape 43">
              <a:extLst>
                <a:ext uri="{FF2B5EF4-FFF2-40B4-BE49-F238E27FC236}">
                  <a16:creationId xmlns:a16="http://schemas.microsoft.com/office/drawing/2014/main" id="{6030069D-DEFB-44B9-82F7-7739F437B736}"/>
                </a:ext>
              </a:extLst>
            </p:cNvPr>
            <p:cNvSpPr/>
            <p:nvPr/>
          </p:nvSpPr>
          <p:spPr>
            <a:xfrm>
              <a:off x="7450581" y="4963092"/>
              <a:ext cx="121761" cy="121761"/>
            </a:xfrm>
            <a:custGeom>
              <a:avLst/>
              <a:gdLst>
                <a:gd name="connsiteX0" fmla="*/ 126702 w 121760"/>
                <a:gd name="connsiteY0" fmla="*/ 63351 h 121760"/>
                <a:gd name="connsiteX1" fmla="*/ 63351 w 121760"/>
                <a:gd name="connsiteY1" fmla="*/ 126702 h 121760"/>
                <a:gd name="connsiteX2" fmla="*/ 0 w 121760"/>
                <a:gd name="connsiteY2" fmla="*/ 63351 h 121760"/>
                <a:gd name="connsiteX3" fmla="*/ 63351 w 121760"/>
                <a:gd name="connsiteY3" fmla="*/ 0 h 121760"/>
                <a:gd name="connsiteX4" fmla="*/ 126702 w 121760"/>
                <a:gd name="connsiteY4" fmla="*/ 63351 h 1217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760" h="121760">
                  <a:moveTo>
                    <a:pt x="126702" y="63351"/>
                  </a:moveTo>
                  <a:cubicBezTo>
                    <a:pt x="126702" y="98321"/>
                    <a:pt x="98321" y="126702"/>
                    <a:pt x="63351" y="126702"/>
                  </a:cubicBezTo>
                  <a:cubicBezTo>
                    <a:pt x="28381" y="126702"/>
                    <a:pt x="0" y="98321"/>
                    <a:pt x="0" y="63351"/>
                  </a:cubicBezTo>
                  <a:cubicBezTo>
                    <a:pt x="0" y="28381"/>
                    <a:pt x="28381" y="0"/>
                    <a:pt x="63351" y="0"/>
                  </a:cubicBezTo>
                  <a:cubicBezTo>
                    <a:pt x="98321" y="0"/>
                    <a:pt x="126702" y="28381"/>
                    <a:pt x="126702" y="63351"/>
                  </a:cubicBezTo>
                  <a:close/>
                </a:path>
              </a:pathLst>
            </a:custGeom>
            <a:grpFill/>
            <a:ln w="5008"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45" name="Freeform: Shape 44">
              <a:extLst>
                <a:ext uri="{FF2B5EF4-FFF2-40B4-BE49-F238E27FC236}">
                  <a16:creationId xmlns:a16="http://schemas.microsoft.com/office/drawing/2014/main" id="{5D717BD6-33E8-47A3-AC24-4C8D86B31B91}"/>
                </a:ext>
              </a:extLst>
            </p:cNvPr>
            <p:cNvSpPr/>
            <p:nvPr/>
          </p:nvSpPr>
          <p:spPr>
            <a:xfrm>
              <a:off x="7397365" y="5113608"/>
              <a:ext cx="228301" cy="126834"/>
            </a:xfrm>
            <a:custGeom>
              <a:avLst/>
              <a:gdLst>
                <a:gd name="connsiteX0" fmla="*/ 116059 w 228301"/>
                <a:gd name="connsiteY0" fmla="*/ 0 h 126834"/>
                <a:gd name="connsiteX1" fmla="*/ 232118 w 228301"/>
                <a:gd name="connsiteY1" fmla="*/ 116059 h 126834"/>
                <a:gd name="connsiteX2" fmla="*/ 232118 w 228301"/>
                <a:gd name="connsiteY2" fmla="*/ 130756 h 126834"/>
                <a:gd name="connsiteX3" fmla="*/ 0 w 228301"/>
                <a:gd name="connsiteY3" fmla="*/ 130756 h 126834"/>
                <a:gd name="connsiteX4" fmla="*/ 0 w 228301"/>
                <a:gd name="connsiteY4" fmla="*/ 116059 h 126834"/>
                <a:gd name="connsiteX5" fmla="*/ 116059 w 228301"/>
                <a:gd name="connsiteY5" fmla="*/ 0 h 126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8301" h="126834">
                  <a:moveTo>
                    <a:pt x="116059" y="0"/>
                  </a:moveTo>
                  <a:cubicBezTo>
                    <a:pt x="179917" y="0"/>
                    <a:pt x="232118" y="51695"/>
                    <a:pt x="232118" y="116059"/>
                  </a:cubicBezTo>
                  <a:lnTo>
                    <a:pt x="232118" y="130756"/>
                  </a:lnTo>
                  <a:lnTo>
                    <a:pt x="0" y="130756"/>
                  </a:lnTo>
                  <a:lnTo>
                    <a:pt x="0" y="116059"/>
                  </a:lnTo>
                  <a:cubicBezTo>
                    <a:pt x="0" y="51695"/>
                    <a:pt x="52201" y="0"/>
                    <a:pt x="116059" y="0"/>
                  </a:cubicBezTo>
                  <a:close/>
                </a:path>
              </a:pathLst>
            </a:custGeom>
            <a:grpFill/>
            <a:ln w="5008"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cxnSp>
        <p:nvCxnSpPr>
          <p:cNvPr id="46" name="Straight Arrow Connector 45">
            <a:extLst>
              <a:ext uri="{FF2B5EF4-FFF2-40B4-BE49-F238E27FC236}">
                <a16:creationId xmlns:a16="http://schemas.microsoft.com/office/drawing/2014/main" id="{8AE6803C-F976-49B6-AF47-87120C6C4E32}"/>
              </a:ext>
            </a:extLst>
          </p:cNvPr>
          <p:cNvCxnSpPr>
            <a:cxnSpLocks/>
            <a:endCxn id="27" idx="1"/>
          </p:cNvCxnSpPr>
          <p:nvPr/>
        </p:nvCxnSpPr>
        <p:spPr>
          <a:xfrm>
            <a:off x="6261130" y="3205209"/>
            <a:ext cx="966148" cy="0"/>
          </a:xfrm>
          <a:prstGeom prst="straightConnector1">
            <a:avLst/>
          </a:prstGeom>
          <a:ln>
            <a:solidFill>
              <a:schemeClr val="bg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47" name="Rectangle: Rounded Corners 2">
            <a:extLst>
              <a:ext uri="{FF2B5EF4-FFF2-40B4-BE49-F238E27FC236}">
                <a16:creationId xmlns:a16="http://schemas.microsoft.com/office/drawing/2014/main" id="{E741B079-E40E-41DD-AEF3-D68622C19142}"/>
              </a:ext>
            </a:extLst>
          </p:cNvPr>
          <p:cNvSpPr/>
          <p:nvPr/>
        </p:nvSpPr>
        <p:spPr bwMode="auto">
          <a:xfrm>
            <a:off x="9162221" y="2576000"/>
            <a:ext cx="1718588" cy="712631"/>
          </a:xfrm>
          <a:prstGeom prst="roundRect">
            <a:avLst>
              <a:gd name="adj" fmla="val 12251"/>
            </a:avLst>
          </a:prstGeom>
          <a:noFill/>
          <a:ln w="15875" cap="rnd">
            <a:solidFill>
              <a:srgbClr val="4FE4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8" name="Rectangle: Rounded Corners 2">
            <a:extLst>
              <a:ext uri="{FF2B5EF4-FFF2-40B4-BE49-F238E27FC236}">
                <a16:creationId xmlns:a16="http://schemas.microsoft.com/office/drawing/2014/main" id="{41FFFDF4-7DA6-410D-81AF-1B39563167FA}"/>
              </a:ext>
            </a:extLst>
          </p:cNvPr>
          <p:cNvSpPr/>
          <p:nvPr/>
        </p:nvSpPr>
        <p:spPr bwMode="auto">
          <a:xfrm>
            <a:off x="9157939" y="3418913"/>
            <a:ext cx="1718588" cy="712631"/>
          </a:xfrm>
          <a:prstGeom prst="roundRect">
            <a:avLst>
              <a:gd name="adj" fmla="val 12251"/>
            </a:avLst>
          </a:prstGeom>
          <a:noFill/>
          <a:ln w="15875" cap="rnd">
            <a:solidFill>
              <a:srgbClr val="4FE4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49" name="Group 48">
            <a:extLst>
              <a:ext uri="{FF2B5EF4-FFF2-40B4-BE49-F238E27FC236}">
                <a16:creationId xmlns:a16="http://schemas.microsoft.com/office/drawing/2014/main" id="{31B00FA8-52CB-4CEA-8CA1-2670DD0F83EC}"/>
              </a:ext>
            </a:extLst>
          </p:cNvPr>
          <p:cNvGrpSpPr/>
          <p:nvPr/>
        </p:nvGrpSpPr>
        <p:grpSpPr>
          <a:xfrm>
            <a:off x="10108486" y="2635886"/>
            <a:ext cx="545569" cy="657714"/>
            <a:chOff x="5838027" y="1368184"/>
            <a:chExt cx="1187134" cy="1431157"/>
          </a:xfrm>
        </p:grpSpPr>
        <p:sp>
          <p:nvSpPr>
            <p:cNvPr id="50" name="Freeform: Shape 16">
              <a:extLst>
                <a:ext uri="{FF2B5EF4-FFF2-40B4-BE49-F238E27FC236}">
                  <a16:creationId xmlns:a16="http://schemas.microsoft.com/office/drawing/2014/main" id="{9FFD8A7A-5048-4653-A249-345DA65CA0BE}"/>
                </a:ext>
              </a:extLst>
            </p:cNvPr>
            <p:cNvSpPr/>
            <p:nvPr/>
          </p:nvSpPr>
          <p:spPr>
            <a:xfrm>
              <a:off x="5838027" y="2112053"/>
              <a:ext cx="1187134" cy="687288"/>
            </a:xfrm>
            <a:custGeom>
              <a:avLst/>
              <a:gdLst>
                <a:gd name="connsiteX0" fmla="*/ 758526 w 751929"/>
                <a:gd name="connsiteY0" fmla="*/ 209485 h 435327"/>
                <a:gd name="connsiteX1" fmla="*/ 380318 w 751929"/>
                <a:gd name="connsiteY1" fmla="*/ 0 h 435327"/>
                <a:gd name="connsiteX2" fmla="*/ 0 w 751929"/>
                <a:gd name="connsiteY2" fmla="*/ 230592 h 435327"/>
                <a:gd name="connsiteX3" fmla="*/ 367522 w 751929"/>
                <a:gd name="connsiteY3" fmla="*/ 439813 h 435327"/>
                <a:gd name="connsiteX4" fmla="*/ 758526 w 751929"/>
                <a:gd name="connsiteY4" fmla="*/ 209485 h 435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929" h="435327">
                  <a:moveTo>
                    <a:pt x="758526" y="209485"/>
                  </a:moveTo>
                  <a:lnTo>
                    <a:pt x="380318" y="0"/>
                  </a:lnTo>
                  <a:lnTo>
                    <a:pt x="0" y="230592"/>
                  </a:lnTo>
                  <a:lnTo>
                    <a:pt x="367522" y="439813"/>
                  </a:lnTo>
                  <a:lnTo>
                    <a:pt x="758526" y="209485"/>
                  </a:lnTo>
                  <a:close/>
                </a:path>
              </a:pathLst>
            </a:custGeom>
            <a:solidFill>
              <a:srgbClr val="1F1D21">
                <a:alpha val="20000"/>
              </a:srgb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51" name="Freeform: Shape 17">
              <a:extLst>
                <a:ext uri="{FF2B5EF4-FFF2-40B4-BE49-F238E27FC236}">
                  <a16:creationId xmlns:a16="http://schemas.microsoft.com/office/drawing/2014/main" id="{5A88D150-FB2A-4D31-AB6E-3979A5428C99}"/>
                </a:ext>
              </a:extLst>
            </p:cNvPr>
            <p:cNvSpPr/>
            <p:nvPr/>
          </p:nvSpPr>
          <p:spPr>
            <a:xfrm>
              <a:off x="5847815" y="1700513"/>
              <a:ext cx="583153" cy="999691"/>
            </a:xfrm>
            <a:custGeom>
              <a:avLst/>
              <a:gdLst>
                <a:gd name="connsiteX0" fmla="*/ 375041 w 369369"/>
                <a:gd name="connsiteY0" fmla="*/ 215817 h 633204"/>
                <a:gd name="connsiteX1" fmla="*/ 373722 w 369369"/>
                <a:gd name="connsiteY1" fmla="*/ 645340 h 633204"/>
                <a:gd name="connsiteX2" fmla="*/ 0 w 369369"/>
                <a:gd name="connsiteY2" fmla="*/ 429523 h 633204"/>
                <a:gd name="connsiteX3" fmla="*/ 1187 w 369369"/>
                <a:gd name="connsiteY3" fmla="*/ 0 h 633204"/>
              </a:gdLst>
              <a:ahLst/>
              <a:cxnLst>
                <a:cxn ang="0">
                  <a:pos x="connsiteX0" y="connsiteY0"/>
                </a:cxn>
                <a:cxn ang="0">
                  <a:pos x="connsiteX1" y="connsiteY1"/>
                </a:cxn>
                <a:cxn ang="0">
                  <a:pos x="connsiteX2" y="connsiteY2"/>
                </a:cxn>
                <a:cxn ang="0">
                  <a:pos x="connsiteX3" y="connsiteY3"/>
                </a:cxn>
              </a:cxnLst>
              <a:rect l="l" t="t" r="r" b="b"/>
              <a:pathLst>
                <a:path w="369369" h="633204">
                  <a:moveTo>
                    <a:pt x="375041" y="215817"/>
                  </a:moveTo>
                  <a:lnTo>
                    <a:pt x="373722" y="645340"/>
                  </a:lnTo>
                  <a:lnTo>
                    <a:pt x="0" y="429523"/>
                  </a:lnTo>
                  <a:lnTo>
                    <a:pt x="1187" y="0"/>
                  </a:lnTo>
                  <a:close/>
                </a:path>
              </a:pathLst>
            </a:custGeom>
            <a:solidFill>
              <a:srgbClr val="0078D4"/>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52" name="Freeform: Shape 18">
              <a:extLst>
                <a:ext uri="{FF2B5EF4-FFF2-40B4-BE49-F238E27FC236}">
                  <a16:creationId xmlns:a16="http://schemas.microsoft.com/office/drawing/2014/main" id="{D281110F-CCCA-45CC-8566-058D922B3AC2}"/>
                </a:ext>
              </a:extLst>
            </p:cNvPr>
            <p:cNvSpPr/>
            <p:nvPr/>
          </p:nvSpPr>
          <p:spPr>
            <a:xfrm>
              <a:off x="6437841" y="1699888"/>
              <a:ext cx="562326" cy="999691"/>
            </a:xfrm>
            <a:custGeom>
              <a:avLst/>
              <a:gdLst>
                <a:gd name="connsiteX0" fmla="*/ 1319 w 356177"/>
                <a:gd name="connsiteY0" fmla="*/ 216213 h 633204"/>
                <a:gd name="connsiteX1" fmla="*/ 365543 w 356177"/>
                <a:gd name="connsiteY1" fmla="*/ 0 h 633204"/>
                <a:gd name="connsiteX2" fmla="*/ 364356 w 356177"/>
                <a:gd name="connsiteY2" fmla="*/ 429523 h 633204"/>
                <a:gd name="connsiteX3" fmla="*/ 0 w 356177"/>
                <a:gd name="connsiteY3" fmla="*/ 645736 h 633204"/>
              </a:gdLst>
              <a:ahLst/>
              <a:cxnLst>
                <a:cxn ang="0">
                  <a:pos x="connsiteX0" y="connsiteY0"/>
                </a:cxn>
                <a:cxn ang="0">
                  <a:pos x="connsiteX1" y="connsiteY1"/>
                </a:cxn>
                <a:cxn ang="0">
                  <a:pos x="connsiteX2" y="connsiteY2"/>
                </a:cxn>
                <a:cxn ang="0">
                  <a:pos x="connsiteX3" y="connsiteY3"/>
                </a:cxn>
              </a:cxnLst>
              <a:rect l="l" t="t" r="r" b="b"/>
              <a:pathLst>
                <a:path w="356177" h="633204">
                  <a:moveTo>
                    <a:pt x="1319" y="216213"/>
                  </a:moveTo>
                  <a:lnTo>
                    <a:pt x="365543" y="0"/>
                  </a:lnTo>
                  <a:lnTo>
                    <a:pt x="364356" y="429523"/>
                  </a:lnTo>
                  <a:lnTo>
                    <a:pt x="0" y="645736"/>
                  </a:lnTo>
                  <a:close/>
                </a:path>
              </a:pathLst>
            </a:custGeom>
            <a:solidFill>
              <a:srgbClr val="156AB3"/>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53" name="Freeform: Shape 19">
              <a:extLst>
                <a:ext uri="{FF2B5EF4-FFF2-40B4-BE49-F238E27FC236}">
                  <a16:creationId xmlns:a16="http://schemas.microsoft.com/office/drawing/2014/main" id="{C4DF2B99-A9B0-40E8-9B3E-ACC58427A117}"/>
                </a:ext>
              </a:extLst>
            </p:cNvPr>
            <p:cNvSpPr/>
            <p:nvPr/>
          </p:nvSpPr>
          <p:spPr>
            <a:xfrm>
              <a:off x="5849689" y="1368184"/>
              <a:ext cx="1145479" cy="666461"/>
            </a:xfrm>
            <a:custGeom>
              <a:avLst/>
              <a:gdLst>
                <a:gd name="connsiteX0" fmla="*/ 0 w 725546"/>
                <a:gd name="connsiteY0" fmla="*/ 216213 h 422136"/>
                <a:gd name="connsiteX1" fmla="*/ 364224 w 725546"/>
                <a:gd name="connsiteY1" fmla="*/ 0 h 422136"/>
                <a:gd name="connsiteX2" fmla="*/ 738078 w 725546"/>
                <a:gd name="connsiteY2" fmla="*/ 215817 h 422136"/>
                <a:gd name="connsiteX3" fmla="*/ 373854 w 725546"/>
                <a:gd name="connsiteY3" fmla="*/ 432030 h 422136"/>
              </a:gdLst>
              <a:ahLst/>
              <a:cxnLst>
                <a:cxn ang="0">
                  <a:pos x="connsiteX0" y="connsiteY0"/>
                </a:cxn>
                <a:cxn ang="0">
                  <a:pos x="connsiteX1" y="connsiteY1"/>
                </a:cxn>
                <a:cxn ang="0">
                  <a:pos x="connsiteX2" y="connsiteY2"/>
                </a:cxn>
                <a:cxn ang="0">
                  <a:pos x="connsiteX3" y="connsiteY3"/>
                </a:cxn>
              </a:cxnLst>
              <a:rect l="l" t="t" r="r" b="b"/>
              <a:pathLst>
                <a:path w="725546" h="422136">
                  <a:moveTo>
                    <a:pt x="0" y="216213"/>
                  </a:moveTo>
                  <a:lnTo>
                    <a:pt x="364224" y="0"/>
                  </a:lnTo>
                  <a:lnTo>
                    <a:pt x="738078" y="215817"/>
                  </a:lnTo>
                  <a:lnTo>
                    <a:pt x="373854" y="432030"/>
                  </a:lnTo>
                  <a:close/>
                </a:path>
              </a:pathLst>
            </a:custGeom>
            <a:solidFill>
              <a:srgbClr val="219DDB"/>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54" name="Group 53">
            <a:extLst>
              <a:ext uri="{FF2B5EF4-FFF2-40B4-BE49-F238E27FC236}">
                <a16:creationId xmlns:a16="http://schemas.microsoft.com/office/drawing/2014/main" id="{C747D891-6307-49E9-9E60-2356A591A304}"/>
              </a:ext>
            </a:extLst>
          </p:cNvPr>
          <p:cNvGrpSpPr/>
          <p:nvPr/>
        </p:nvGrpSpPr>
        <p:grpSpPr>
          <a:xfrm>
            <a:off x="9336341" y="3489334"/>
            <a:ext cx="545569" cy="657714"/>
            <a:chOff x="5838027" y="1368184"/>
            <a:chExt cx="1187134" cy="1431157"/>
          </a:xfrm>
        </p:grpSpPr>
        <p:sp>
          <p:nvSpPr>
            <p:cNvPr id="55" name="Freeform: Shape 16">
              <a:extLst>
                <a:ext uri="{FF2B5EF4-FFF2-40B4-BE49-F238E27FC236}">
                  <a16:creationId xmlns:a16="http://schemas.microsoft.com/office/drawing/2014/main" id="{466D3234-4DC1-43CF-8DC6-919AD37D9A0D}"/>
                </a:ext>
              </a:extLst>
            </p:cNvPr>
            <p:cNvSpPr/>
            <p:nvPr/>
          </p:nvSpPr>
          <p:spPr>
            <a:xfrm>
              <a:off x="5838027" y="2112053"/>
              <a:ext cx="1187134" cy="687288"/>
            </a:xfrm>
            <a:custGeom>
              <a:avLst/>
              <a:gdLst>
                <a:gd name="connsiteX0" fmla="*/ 758526 w 751929"/>
                <a:gd name="connsiteY0" fmla="*/ 209485 h 435327"/>
                <a:gd name="connsiteX1" fmla="*/ 380318 w 751929"/>
                <a:gd name="connsiteY1" fmla="*/ 0 h 435327"/>
                <a:gd name="connsiteX2" fmla="*/ 0 w 751929"/>
                <a:gd name="connsiteY2" fmla="*/ 230592 h 435327"/>
                <a:gd name="connsiteX3" fmla="*/ 367522 w 751929"/>
                <a:gd name="connsiteY3" fmla="*/ 439813 h 435327"/>
                <a:gd name="connsiteX4" fmla="*/ 758526 w 751929"/>
                <a:gd name="connsiteY4" fmla="*/ 209485 h 435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929" h="435327">
                  <a:moveTo>
                    <a:pt x="758526" y="209485"/>
                  </a:moveTo>
                  <a:lnTo>
                    <a:pt x="380318" y="0"/>
                  </a:lnTo>
                  <a:lnTo>
                    <a:pt x="0" y="230592"/>
                  </a:lnTo>
                  <a:lnTo>
                    <a:pt x="367522" y="439813"/>
                  </a:lnTo>
                  <a:lnTo>
                    <a:pt x="758526" y="209485"/>
                  </a:lnTo>
                  <a:close/>
                </a:path>
              </a:pathLst>
            </a:custGeom>
            <a:solidFill>
              <a:srgbClr val="1F1D21">
                <a:alpha val="20000"/>
              </a:srgb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56" name="Freeform: Shape 17">
              <a:extLst>
                <a:ext uri="{FF2B5EF4-FFF2-40B4-BE49-F238E27FC236}">
                  <a16:creationId xmlns:a16="http://schemas.microsoft.com/office/drawing/2014/main" id="{9EF26B0E-DD8E-401E-A02F-628CBB58F109}"/>
                </a:ext>
              </a:extLst>
            </p:cNvPr>
            <p:cNvSpPr/>
            <p:nvPr/>
          </p:nvSpPr>
          <p:spPr>
            <a:xfrm>
              <a:off x="5847815" y="1700513"/>
              <a:ext cx="583153" cy="999691"/>
            </a:xfrm>
            <a:custGeom>
              <a:avLst/>
              <a:gdLst>
                <a:gd name="connsiteX0" fmla="*/ 375041 w 369369"/>
                <a:gd name="connsiteY0" fmla="*/ 215817 h 633204"/>
                <a:gd name="connsiteX1" fmla="*/ 373722 w 369369"/>
                <a:gd name="connsiteY1" fmla="*/ 645340 h 633204"/>
                <a:gd name="connsiteX2" fmla="*/ 0 w 369369"/>
                <a:gd name="connsiteY2" fmla="*/ 429523 h 633204"/>
                <a:gd name="connsiteX3" fmla="*/ 1187 w 369369"/>
                <a:gd name="connsiteY3" fmla="*/ 0 h 633204"/>
              </a:gdLst>
              <a:ahLst/>
              <a:cxnLst>
                <a:cxn ang="0">
                  <a:pos x="connsiteX0" y="connsiteY0"/>
                </a:cxn>
                <a:cxn ang="0">
                  <a:pos x="connsiteX1" y="connsiteY1"/>
                </a:cxn>
                <a:cxn ang="0">
                  <a:pos x="connsiteX2" y="connsiteY2"/>
                </a:cxn>
                <a:cxn ang="0">
                  <a:pos x="connsiteX3" y="connsiteY3"/>
                </a:cxn>
              </a:cxnLst>
              <a:rect l="l" t="t" r="r" b="b"/>
              <a:pathLst>
                <a:path w="369369" h="633204">
                  <a:moveTo>
                    <a:pt x="375041" y="215817"/>
                  </a:moveTo>
                  <a:lnTo>
                    <a:pt x="373722" y="645340"/>
                  </a:lnTo>
                  <a:lnTo>
                    <a:pt x="0" y="429523"/>
                  </a:lnTo>
                  <a:lnTo>
                    <a:pt x="1187" y="0"/>
                  </a:lnTo>
                  <a:close/>
                </a:path>
              </a:pathLst>
            </a:custGeom>
            <a:solidFill>
              <a:srgbClr val="0078D4"/>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57" name="Freeform: Shape 18">
              <a:extLst>
                <a:ext uri="{FF2B5EF4-FFF2-40B4-BE49-F238E27FC236}">
                  <a16:creationId xmlns:a16="http://schemas.microsoft.com/office/drawing/2014/main" id="{476F5E2E-E0CA-47A3-B246-B93D8CA59D28}"/>
                </a:ext>
              </a:extLst>
            </p:cNvPr>
            <p:cNvSpPr/>
            <p:nvPr/>
          </p:nvSpPr>
          <p:spPr>
            <a:xfrm>
              <a:off x="6437841" y="1699888"/>
              <a:ext cx="562326" cy="999691"/>
            </a:xfrm>
            <a:custGeom>
              <a:avLst/>
              <a:gdLst>
                <a:gd name="connsiteX0" fmla="*/ 1319 w 356177"/>
                <a:gd name="connsiteY0" fmla="*/ 216213 h 633204"/>
                <a:gd name="connsiteX1" fmla="*/ 365543 w 356177"/>
                <a:gd name="connsiteY1" fmla="*/ 0 h 633204"/>
                <a:gd name="connsiteX2" fmla="*/ 364356 w 356177"/>
                <a:gd name="connsiteY2" fmla="*/ 429523 h 633204"/>
                <a:gd name="connsiteX3" fmla="*/ 0 w 356177"/>
                <a:gd name="connsiteY3" fmla="*/ 645736 h 633204"/>
              </a:gdLst>
              <a:ahLst/>
              <a:cxnLst>
                <a:cxn ang="0">
                  <a:pos x="connsiteX0" y="connsiteY0"/>
                </a:cxn>
                <a:cxn ang="0">
                  <a:pos x="connsiteX1" y="connsiteY1"/>
                </a:cxn>
                <a:cxn ang="0">
                  <a:pos x="connsiteX2" y="connsiteY2"/>
                </a:cxn>
                <a:cxn ang="0">
                  <a:pos x="connsiteX3" y="connsiteY3"/>
                </a:cxn>
              </a:cxnLst>
              <a:rect l="l" t="t" r="r" b="b"/>
              <a:pathLst>
                <a:path w="356177" h="633204">
                  <a:moveTo>
                    <a:pt x="1319" y="216213"/>
                  </a:moveTo>
                  <a:lnTo>
                    <a:pt x="365543" y="0"/>
                  </a:lnTo>
                  <a:lnTo>
                    <a:pt x="364356" y="429523"/>
                  </a:lnTo>
                  <a:lnTo>
                    <a:pt x="0" y="645736"/>
                  </a:lnTo>
                  <a:close/>
                </a:path>
              </a:pathLst>
            </a:custGeom>
            <a:solidFill>
              <a:srgbClr val="156AB3"/>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58" name="Freeform: Shape 19">
              <a:extLst>
                <a:ext uri="{FF2B5EF4-FFF2-40B4-BE49-F238E27FC236}">
                  <a16:creationId xmlns:a16="http://schemas.microsoft.com/office/drawing/2014/main" id="{C0C9F7D0-6A50-49F8-B937-0F9CA36005A2}"/>
                </a:ext>
              </a:extLst>
            </p:cNvPr>
            <p:cNvSpPr/>
            <p:nvPr/>
          </p:nvSpPr>
          <p:spPr>
            <a:xfrm>
              <a:off x="5849689" y="1368184"/>
              <a:ext cx="1145479" cy="666461"/>
            </a:xfrm>
            <a:custGeom>
              <a:avLst/>
              <a:gdLst>
                <a:gd name="connsiteX0" fmla="*/ 0 w 725546"/>
                <a:gd name="connsiteY0" fmla="*/ 216213 h 422136"/>
                <a:gd name="connsiteX1" fmla="*/ 364224 w 725546"/>
                <a:gd name="connsiteY1" fmla="*/ 0 h 422136"/>
                <a:gd name="connsiteX2" fmla="*/ 738078 w 725546"/>
                <a:gd name="connsiteY2" fmla="*/ 215817 h 422136"/>
                <a:gd name="connsiteX3" fmla="*/ 373854 w 725546"/>
                <a:gd name="connsiteY3" fmla="*/ 432030 h 422136"/>
              </a:gdLst>
              <a:ahLst/>
              <a:cxnLst>
                <a:cxn ang="0">
                  <a:pos x="connsiteX0" y="connsiteY0"/>
                </a:cxn>
                <a:cxn ang="0">
                  <a:pos x="connsiteX1" y="connsiteY1"/>
                </a:cxn>
                <a:cxn ang="0">
                  <a:pos x="connsiteX2" y="connsiteY2"/>
                </a:cxn>
                <a:cxn ang="0">
                  <a:pos x="connsiteX3" y="connsiteY3"/>
                </a:cxn>
              </a:cxnLst>
              <a:rect l="l" t="t" r="r" b="b"/>
              <a:pathLst>
                <a:path w="725546" h="422136">
                  <a:moveTo>
                    <a:pt x="0" y="216213"/>
                  </a:moveTo>
                  <a:lnTo>
                    <a:pt x="364224" y="0"/>
                  </a:lnTo>
                  <a:lnTo>
                    <a:pt x="738078" y="215817"/>
                  </a:lnTo>
                  <a:lnTo>
                    <a:pt x="373854" y="432030"/>
                  </a:lnTo>
                  <a:close/>
                </a:path>
              </a:pathLst>
            </a:custGeom>
            <a:solidFill>
              <a:srgbClr val="219DDB"/>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59" name="Group 58">
            <a:extLst>
              <a:ext uri="{FF2B5EF4-FFF2-40B4-BE49-F238E27FC236}">
                <a16:creationId xmlns:a16="http://schemas.microsoft.com/office/drawing/2014/main" id="{5DAEF4AE-6299-4F85-9C44-46E4EC844599}"/>
              </a:ext>
            </a:extLst>
          </p:cNvPr>
          <p:cNvGrpSpPr/>
          <p:nvPr/>
        </p:nvGrpSpPr>
        <p:grpSpPr>
          <a:xfrm>
            <a:off x="10112984" y="3460080"/>
            <a:ext cx="545569" cy="657714"/>
            <a:chOff x="5838027" y="1368184"/>
            <a:chExt cx="1187134" cy="1431157"/>
          </a:xfrm>
        </p:grpSpPr>
        <p:sp>
          <p:nvSpPr>
            <p:cNvPr id="60" name="Freeform: Shape 16">
              <a:extLst>
                <a:ext uri="{FF2B5EF4-FFF2-40B4-BE49-F238E27FC236}">
                  <a16:creationId xmlns:a16="http://schemas.microsoft.com/office/drawing/2014/main" id="{69501D4E-55BB-4042-88FE-2B858F33E4D1}"/>
                </a:ext>
              </a:extLst>
            </p:cNvPr>
            <p:cNvSpPr/>
            <p:nvPr/>
          </p:nvSpPr>
          <p:spPr>
            <a:xfrm>
              <a:off x="5838027" y="2112053"/>
              <a:ext cx="1187134" cy="687288"/>
            </a:xfrm>
            <a:custGeom>
              <a:avLst/>
              <a:gdLst>
                <a:gd name="connsiteX0" fmla="*/ 758526 w 751929"/>
                <a:gd name="connsiteY0" fmla="*/ 209485 h 435327"/>
                <a:gd name="connsiteX1" fmla="*/ 380318 w 751929"/>
                <a:gd name="connsiteY1" fmla="*/ 0 h 435327"/>
                <a:gd name="connsiteX2" fmla="*/ 0 w 751929"/>
                <a:gd name="connsiteY2" fmla="*/ 230592 h 435327"/>
                <a:gd name="connsiteX3" fmla="*/ 367522 w 751929"/>
                <a:gd name="connsiteY3" fmla="*/ 439813 h 435327"/>
                <a:gd name="connsiteX4" fmla="*/ 758526 w 751929"/>
                <a:gd name="connsiteY4" fmla="*/ 209485 h 435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929" h="435327">
                  <a:moveTo>
                    <a:pt x="758526" y="209485"/>
                  </a:moveTo>
                  <a:lnTo>
                    <a:pt x="380318" y="0"/>
                  </a:lnTo>
                  <a:lnTo>
                    <a:pt x="0" y="230592"/>
                  </a:lnTo>
                  <a:lnTo>
                    <a:pt x="367522" y="439813"/>
                  </a:lnTo>
                  <a:lnTo>
                    <a:pt x="758526" y="209485"/>
                  </a:lnTo>
                  <a:close/>
                </a:path>
              </a:pathLst>
            </a:custGeom>
            <a:solidFill>
              <a:srgbClr val="1F1D21">
                <a:alpha val="20000"/>
              </a:srgb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61" name="Freeform: Shape 17">
              <a:extLst>
                <a:ext uri="{FF2B5EF4-FFF2-40B4-BE49-F238E27FC236}">
                  <a16:creationId xmlns:a16="http://schemas.microsoft.com/office/drawing/2014/main" id="{46353CC8-0C03-4FE7-AE7D-EFE6998E5295}"/>
                </a:ext>
              </a:extLst>
            </p:cNvPr>
            <p:cNvSpPr/>
            <p:nvPr/>
          </p:nvSpPr>
          <p:spPr>
            <a:xfrm>
              <a:off x="5847815" y="1700513"/>
              <a:ext cx="583153" cy="999691"/>
            </a:xfrm>
            <a:custGeom>
              <a:avLst/>
              <a:gdLst>
                <a:gd name="connsiteX0" fmla="*/ 375041 w 369369"/>
                <a:gd name="connsiteY0" fmla="*/ 215817 h 633204"/>
                <a:gd name="connsiteX1" fmla="*/ 373722 w 369369"/>
                <a:gd name="connsiteY1" fmla="*/ 645340 h 633204"/>
                <a:gd name="connsiteX2" fmla="*/ 0 w 369369"/>
                <a:gd name="connsiteY2" fmla="*/ 429523 h 633204"/>
                <a:gd name="connsiteX3" fmla="*/ 1187 w 369369"/>
                <a:gd name="connsiteY3" fmla="*/ 0 h 633204"/>
              </a:gdLst>
              <a:ahLst/>
              <a:cxnLst>
                <a:cxn ang="0">
                  <a:pos x="connsiteX0" y="connsiteY0"/>
                </a:cxn>
                <a:cxn ang="0">
                  <a:pos x="connsiteX1" y="connsiteY1"/>
                </a:cxn>
                <a:cxn ang="0">
                  <a:pos x="connsiteX2" y="connsiteY2"/>
                </a:cxn>
                <a:cxn ang="0">
                  <a:pos x="connsiteX3" y="connsiteY3"/>
                </a:cxn>
              </a:cxnLst>
              <a:rect l="l" t="t" r="r" b="b"/>
              <a:pathLst>
                <a:path w="369369" h="633204">
                  <a:moveTo>
                    <a:pt x="375041" y="215817"/>
                  </a:moveTo>
                  <a:lnTo>
                    <a:pt x="373722" y="645340"/>
                  </a:lnTo>
                  <a:lnTo>
                    <a:pt x="0" y="429523"/>
                  </a:lnTo>
                  <a:lnTo>
                    <a:pt x="1187" y="0"/>
                  </a:lnTo>
                  <a:close/>
                </a:path>
              </a:pathLst>
            </a:custGeom>
            <a:solidFill>
              <a:srgbClr val="0078D4"/>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62" name="Freeform: Shape 18">
              <a:extLst>
                <a:ext uri="{FF2B5EF4-FFF2-40B4-BE49-F238E27FC236}">
                  <a16:creationId xmlns:a16="http://schemas.microsoft.com/office/drawing/2014/main" id="{4F08E2B7-33AF-41BF-8EFB-9B3204DDD234}"/>
                </a:ext>
              </a:extLst>
            </p:cNvPr>
            <p:cNvSpPr/>
            <p:nvPr/>
          </p:nvSpPr>
          <p:spPr>
            <a:xfrm>
              <a:off x="6437841" y="1699888"/>
              <a:ext cx="562326" cy="999691"/>
            </a:xfrm>
            <a:custGeom>
              <a:avLst/>
              <a:gdLst>
                <a:gd name="connsiteX0" fmla="*/ 1319 w 356177"/>
                <a:gd name="connsiteY0" fmla="*/ 216213 h 633204"/>
                <a:gd name="connsiteX1" fmla="*/ 365543 w 356177"/>
                <a:gd name="connsiteY1" fmla="*/ 0 h 633204"/>
                <a:gd name="connsiteX2" fmla="*/ 364356 w 356177"/>
                <a:gd name="connsiteY2" fmla="*/ 429523 h 633204"/>
                <a:gd name="connsiteX3" fmla="*/ 0 w 356177"/>
                <a:gd name="connsiteY3" fmla="*/ 645736 h 633204"/>
              </a:gdLst>
              <a:ahLst/>
              <a:cxnLst>
                <a:cxn ang="0">
                  <a:pos x="connsiteX0" y="connsiteY0"/>
                </a:cxn>
                <a:cxn ang="0">
                  <a:pos x="connsiteX1" y="connsiteY1"/>
                </a:cxn>
                <a:cxn ang="0">
                  <a:pos x="connsiteX2" y="connsiteY2"/>
                </a:cxn>
                <a:cxn ang="0">
                  <a:pos x="connsiteX3" y="connsiteY3"/>
                </a:cxn>
              </a:cxnLst>
              <a:rect l="l" t="t" r="r" b="b"/>
              <a:pathLst>
                <a:path w="356177" h="633204">
                  <a:moveTo>
                    <a:pt x="1319" y="216213"/>
                  </a:moveTo>
                  <a:lnTo>
                    <a:pt x="365543" y="0"/>
                  </a:lnTo>
                  <a:lnTo>
                    <a:pt x="364356" y="429523"/>
                  </a:lnTo>
                  <a:lnTo>
                    <a:pt x="0" y="645736"/>
                  </a:lnTo>
                  <a:close/>
                </a:path>
              </a:pathLst>
            </a:custGeom>
            <a:solidFill>
              <a:srgbClr val="156AB3"/>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63" name="Freeform: Shape 19">
              <a:extLst>
                <a:ext uri="{FF2B5EF4-FFF2-40B4-BE49-F238E27FC236}">
                  <a16:creationId xmlns:a16="http://schemas.microsoft.com/office/drawing/2014/main" id="{C595B753-8EA0-4513-BA1E-DC919EB08198}"/>
                </a:ext>
              </a:extLst>
            </p:cNvPr>
            <p:cNvSpPr/>
            <p:nvPr/>
          </p:nvSpPr>
          <p:spPr>
            <a:xfrm>
              <a:off x="5849689" y="1368184"/>
              <a:ext cx="1145479" cy="666461"/>
            </a:xfrm>
            <a:custGeom>
              <a:avLst/>
              <a:gdLst>
                <a:gd name="connsiteX0" fmla="*/ 0 w 725546"/>
                <a:gd name="connsiteY0" fmla="*/ 216213 h 422136"/>
                <a:gd name="connsiteX1" fmla="*/ 364224 w 725546"/>
                <a:gd name="connsiteY1" fmla="*/ 0 h 422136"/>
                <a:gd name="connsiteX2" fmla="*/ 738078 w 725546"/>
                <a:gd name="connsiteY2" fmla="*/ 215817 h 422136"/>
                <a:gd name="connsiteX3" fmla="*/ 373854 w 725546"/>
                <a:gd name="connsiteY3" fmla="*/ 432030 h 422136"/>
              </a:gdLst>
              <a:ahLst/>
              <a:cxnLst>
                <a:cxn ang="0">
                  <a:pos x="connsiteX0" y="connsiteY0"/>
                </a:cxn>
                <a:cxn ang="0">
                  <a:pos x="connsiteX1" y="connsiteY1"/>
                </a:cxn>
                <a:cxn ang="0">
                  <a:pos x="connsiteX2" y="connsiteY2"/>
                </a:cxn>
                <a:cxn ang="0">
                  <a:pos x="connsiteX3" y="connsiteY3"/>
                </a:cxn>
              </a:cxnLst>
              <a:rect l="l" t="t" r="r" b="b"/>
              <a:pathLst>
                <a:path w="725546" h="422136">
                  <a:moveTo>
                    <a:pt x="0" y="216213"/>
                  </a:moveTo>
                  <a:lnTo>
                    <a:pt x="364224" y="0"/>
                  </a:lnTo>
                  <a:lnTo>
                    <a:pt x="738078" y="215817"/>
                  </a:lnTo>
                  <a:lnTo>
                    <a:pt x="373854" y="432030"/>
                  </a:lnTo>
                  <a:close/>
                </a:path>
              </a:pathLst>
            </a:custGeom>
            <a:solidFill>
              <a:srgbClr val="219DDB"/>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sp>
        <p:nvSpPr>
          <p:cNvPr id="10" name="TextBox 9">
            <a:extLst>
              <a:ext uri="{FF2B5EF4-FFF2-40B4-BE49-F238E27FC236}">
                <a16:creationId xmlns:a16="http://schemas.microsoft.com/office/drawing/2014/main" id="{44B28B68-6CFA-46C1-9CF3-545E365C8ECB}"/>
              </a:ext>
            </a:extLst>
          </p:cNvPr>
          <p:cNvSpPr txBox="1"/>
          <p:nvPr/>
        </p:nvSpPr>
        <p:spPr>
          <a:xfrm>
            <a:off x="10935586" y="2770357"/>
            <a:ext cx="800324"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0000"/>
                </a:solidFill>
                <a:effectLst/>
                <a:uLnTx/>
                <a:uFillTx/>
                <a:latin typeface="Segoe UI"/>
                <a:ea typeface="+mn-ea"/>
                <a:cs typeface="+mn-cs"/>
              </a:rPr>
              <a:t>Zone 1</a:t>
            </a:r>
          </a:p>
        </p:txBody>
      </p:sp>
      <p:sp>
        <p:nvSpPr>
          <p:cNvPr id="64" name="TextBox 63">
            <a:extLst>
              <a:ext uri="{FF2B5EF4-FFF2-40B4-BE49-F238E27FC236}">
                <a16:creationId xmlns:a16="http://schemas.microsoft.com/office/drawing/2014/main" id="{0069F37C-E626-4B75-A764-B5738DA4E3D3}"/>
              </a:ext>
            </a:extLst>
          </p:cNvPr>
          <p:cNvSpPr txBox="1"/>
          <p:nvPr/>
        </p:nvSpPr>
        <p:spPr>
          <a:xfrm>
            <a:off x="10935586" y="3565344"/>
            <a:ext cx="800324"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0000"/>
                </a:solidFill>
                <a:effectLst/>
                <a:uLnTx/>
                <a:uFillTx/>
                <a:latin typeface="Segoe UI"/>
                <a:ea typeface="+mn-ea"/>
                <a:cs typeface="+mn-cs"/>
              </a:rPr>
              <a:t>Zone 2</a:t>
            </a:r>
          </a:p>
        </p:txBody>
      </p:sp>
    </p:spTree>
    <p:extLst>
      <p:ext uri="{BB962C8B-B14F-4D97-AF65-F5344CB8AC3E}">
        <p14:creationId xmlns:p14="http://schemas.microsoft.com/office/powerpoint/2010/main" val="32666814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4"/>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4"/>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P spid="74" grpId="0" animBg="1"/>
      <p:bldP spid="16" grpId="0" animBg="1"/>
      <p:bldP spid="31" grpId="0" animBg="1"/>
      <p:bldP spid="42" grpId="0" animBg="1"/>
      <p:bldP spid="47" grpId="0" animBg="1"/>
      <p:bldP spid="48" grpId="0" animBg="1"/>
      <p:bldP spid="10" grpId="0"/>
      <p:bldP spid="6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5592D-11D6-CE49-912F-D06D74CBAFDD}"/>
              </a:ext>
            </a:extLst>
          </p:cNvPr>
          <p:cNvSpPr>
            <a:spLocks noGrp="1"/>
          </p:cNvSpPr>
          <p:nvPr>
            <p:ph type="title"/>
          </p:nvPr>
        </p:nvSpPr>
        <p:spPr/>
        <p:txBody>
          <a:bodyPr/>
          <a:lstStyle/>
          <a:p>
            <a:r>
              <a:rPr lang="en-US"/>
              <a:t>Our Application – with AZs</a:t>
            </a:r>
          </a:p>
        </p:txBody>
      </p:sp>
      <p:grpSp>
        <p:nvGrpSpPr>
          <p:cNvPr id="9" name="Group 8">
            <a:extLst>
              <a:ext uri="{FF2B5EF4-FFF2-40B4-BE49-F238E27FC236}">
                <a16:creationId xmlns:a16="http://schemas.microsoft.com/office/drawing/2014/main" id="{8750745B-6A35-4748-A15B-C39E18243197}"/>
              </a:ext>
            </a:extLst>
          </p:cNvPr>
          <p:cNvGrpSpPr/>
          <p:nvPr/>
        </p:nvGrpSpPr>
        <p:grpSpPr>
          <a:xfrm>
            <a:off x="4382158" y="3219963"/>
            <a:ext cx="893479" cy="876360"/>
            <a:chOff x="7178767" y="1360961"/>
            <a:chExt cx="893479" cy="876360"/>
          </a:xfrm>
        </p:grpSpPr>
        <p:pic>
          <p:nvPicPr>
            <p:cNvPr id="10" name="Immagine 21">
              <a:extLst>
                <a:ext uri="{FF2B5EF4-FFF2-40B4-BE49-F238E27FC236}">
                  <a16:creationId xmlns:a16="http://schemas.microsoft.com/office/drawing/2014/main" id="{BE5DD038-7FA9-824A-8D3B-5D397950D730}"/>
                </a:ext>
              </a:extLst>
            </p:cNvPr>
            <p:cNvPicPr>
              <a:picLocks noChangeAspect="1"/>
            </p:cNvPicPr>
            <p:nvPr/>
          </p:nvPicPr>
          <p:blipFill>
            <a:blip r:embed="rId3"/>
            <a:stretch>
              <a:fillRect/>
            </a:stretch>
          </p:blipFill>
          <p:spPr>
            <a:xfrm>
              <a:off x="7196302" y="1360961"/>
              <a:ext cx="647700" cy="476250"/>
            </a:xfrm>
            <a:prstGeom prst="rect">
              <a:avLst/>
            </a:prstGeom>
          </p:spPr>
        </p:pic>
        <p:sp>
          <p:nvSpPr>
            <p:cNvPr id="11" name="CasellaDiTesto 32">
              <a:extLst>
                <a:ext uri="{FF2B5EF4-FFF2-40B4-BE49-F238E27FC236}">
                  <a16:creationId xmlns:a16="http://schemas.microsoft.com/office/drawing/2014/main" id="{3916E395-3F04-9F48-9FBA-793B6DCC2F79}"/>
                </a:ext>
              </a:extLst>
            </p:cNvPr>
            <p:cNvSpPr txBox="1"/>
            <p:nvPr/>
          </p:nvSpPr>
          <p:spPr>
            <a:xfrm>
              <a:off x="7178767" y="1837211"/>
              <a:ext cx="89347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000" b="0" i="0" u="none" strike="noStrike" kern="1200" cap="none" spc="0" normalizeH="0" baseline="0" noProof="0" dirty="0">
                  <a:ln>
                    <a:noFill/>
                  </a:ln>
                  <a:solidFill>
                    <a:srgbClr val="000000"/>
                  </a:solidFill>
                  <a:effectLst/>
                  <a:uLnTx/>
                  <a:uFillTx/>
                  <a:latin typeface="Segoe UI"/>
                  <a:ea typeface="+mn-ea"/>
                  <a:cs typeface="+mn-cs"/>
                </a:rPr>
                <a:t>Standard </a:t>
              </a:r>
              <a:r>
                <a:rPr kumimoji="0" lang="it-IT" sz="1000" b="0" i="0" u="none" strike="noStrike" kern="1200" cap="none" spc="0" normalizeH="0" baseline="0" noProof="0" dirty="0" err="1">
                  <a:ln>
                    <a:noFill/>
                  </a:ln>
                  <a:solidFill>
                    <a:srgbClr val="000000"/>
                  </a:solidFill>
                  <a:effectLst/>
                  <a:uLnTx/>
                  <a:uFillTx/>
                  <a:latin typeface="Segoe UI"/>
                  <a:ea typeface="+mn-ea"/>
                  <a:cs typeface="+mn-cs"/>
                </a:rPr>
                <a:t>Load</a:t>
              </a:r>
              <a:r>
                <a:rPr lang="it-IT" sz="1000" dirty="0">
                  <a:solidFill>
                    <a:srgbClr val="000000"/>
                  </a:solidFill>
                  <a:latin typeface="Segoe UI"/>
                </a:rPr>
                <a:t>b</a:t>
              </a:r>
              <a:r>
                <a:rPr kumimoji="0" lang="it-IT" sz="1000" b="0" i="0" u="none" strike="noStrike" kern="1200" cap="none" spc="0" normalizeH="0" baseline="0" noProof="0" dirty="0" err="1">
                  <a:ln>
                    <a:noFill/>
                  </a:ln>
                  <a:solidFill>
                    <a:srgbClr val="000000"/>
                  </a:solidFill>
                  <a:effectLst/>
                  <a:uLnTx/>
                  <a:uFillTx/>
                  <a:latin typeface="Segoe UI"/>
                  <a:ea typeface="+mn-ea"/>
                  <a:cs typeface="+mn-cs"/>
                </a:rPr>
                <a:t>alancer</a:t>
              </a:r>
              <a:endParaRPr kumimoji="0" lang="it-IT" sz="1000" b="0" i="0" u="none" strike="noStrike" kern="1200" cap="none" spc="0" normalizeH="0" baseline="0" noProof="0" dirty="0">
                <a:ln>
                  <a:noFill/>
                </a:ln>
                <a:solidFill>
                  <a:srgbClr val="000000"/>
                </a:solidFill>
                <a:effectLst/>
                <a:uLnTx/>
                <a:uFillTx/>
                <a:latin typeface="Segoe UI"/>
                <a:ea typeface="+mn-ea"/>
                <a:cs typeface="+mn-cs"/>
              </a:endParaRPr>
            </a:p>
          </p:txBody>
        </p:sp>
      </p:grpSp>
      <p:sp>
        <p:nvSpPr>
          <p:cNvPr id="22" name="Rettangolo 60">
            <a:extLst>
              <a:ext uri="{FF2B5EF4-FFF2-40B4-BE49-F238E27FC236}">
                <a16:creationId xmlns:a16="http://schemas.microsoft.com/office/drawing/2014/main" id="{75B6C2EC-32EB-604E-A2B8-F3D811EA710D}"/>
              </a:ext>
            </a:extLst>
          </p:cNvPr>
          <p:cNvSpPr/>
          <p:nvPr/>
        </p:nvSpPr>
        <p:spPr>
          <a:xfrm>
            <a:off x="3948256" y="2020637"/>
            <a:ext cx="4825082" cy="3135112"/>
          </a:xfrm>
          <a:prstGeom prst="rect">
            <a:avLst/>
          </a:prstGeom>
          <a:noFill/>
          <a:ln w="63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t-IT" sz="1800" b="0" i="0" u="none" strike="noStrike" kern="1200" cap="none" spc="0" normalizeH="0" baseline="0" noProof="0">
              <a:ln>
                <a:noFill/>
              </a:ln>
              <a:solidFill>
                <a:srgbClr val="FFFFFF"/>
              </a:solidFill>
              <a:effectLst/>
              <a:uLnTx/>
              <a:uFillTx/>
              <a:latin typeface="Segoe UI"/>
              <a:ea typeface="+mn-ea"/>
              <a:cs typeface="+mn-cs"/>
            </a:endParaRPr>
          </a:p>
        </p:txBody>
      </p:sp>
      <p:cxnSp>
        <p:nvCxnSpPr>
          <p:cNvPr id="28" name="Connettore diritto 5">
            <a:extLst>
              <a:ext uri="{FF2B5EF4-FFF2-40B4-BE49-F238E27FC236}">
                <a16:creationId xmlns:a16="http://schemas.microsoft.com/office/drawing/2014/main" id="{E77B57A9-D0BA-C048-9BE7-EA4FED7A1B09}"/>
              </a:ext>
            </a:extLst>
          </p:cNvPr>
          <p:cNvCxnSpPr>
            <a:cxnSpLocks/>
          </p:cNvCxnSpPr>
          <p:nvPr/>
        </p:nvCxnSpPr>
        <p:spPr>
          <a:xfrm>
            <a:off x="5849568" y="2049832"/>
            <a:ext cx="31011" cy="3111927"/>
          </a:xfrm>
          <a:prstGeom prst="line">
            <a:avLst/>
          </a:prstGeom>
          <a:noFill/>
          <a:ln w="63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cxnSp>
      <p:pic>
        <p:nvPicPr>
          <p:cNvPr id="59" name="Graphic 58">
            <a:extLst>
              <a:ext uri="{FF2B5EF4-FFF2-40B4-BE49-F238E27FC236}">
                <a16:creationId xmlns:a16="http://schemas.microsoft.com/office/drawing/2014/main" id="{DD4D065D-3891-2741-BD99-3008E862A8D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072024" y="1964024"/>
            <a:ext cx="469900" cy="469900"/>
          </a:xfrm>
          <a:prstGeom prst="rect">
            <a:avLst/>
          </a:prstGeom>
        </p:spPr>
      </p:pic>
      <p:sp>
        <p:nvSpPr>
          <p:cNvPr id="78" name="TextBox 77">
            <a:extLst>
              <a:ext uri="{FF2B5EF4-FFF2-40B4-BE49-F238E27FC236}">
                <a16:creationId xmlns:a16="http://schemas.microsoft.com/office/drawing/2014/main" id="{5AE558F6-E790-CA40-A503-3F04A569B7CA}"/>
              </a:ext>
            </a:extLst>
          </p:cNvPr>
          <p:cNvSpPr txBox="1"/>
          <p:nvPr/>
        </p:nvSpPr>
        <p:spPr>
          <a:xfrm>
            <a:off x="7081850" y="4876090"/>
            <a:ext cx="865192"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Backend App</a:t>
            </a:r>
          </a:p>
        </p:txBody>
      </p:sp>
      <p:sp>
        <p:nvSpPr>
          <p:cNvPr id="79" name="TextBox 78">
            <a:extLst>
              <a:ext uri="{FF2B5EF4-FFF2-40B4-BE49-F238E27FC236}">
                <a16:creationId xmlns:a16="http://schemas.microsoft.com/office/drawing/2014/main" id="{8B0DAA8D-F8D2-1B48-B751-201F469B0B2A}"/>
              </a:ext>
            </a:extLst>
          </p:cNvPr>
          <p:cNvSpPr txBox="1"/>
          <p:nvPr/>
        </p:nvSpPr>
        <p:spPr>
          <a:xfrm>
            <a:off x="7823040" y="4857242"/>
            <a:ext cx="865192"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err="1">
                <a:ln>
                  <a:noFill/>
                </a:ln>
                <a:gradFill>
                  <a:gsLst>
                    <a:gs pos="2917">
                      <a:srgbClr val="000000"/>
                    </a:gs>
                    <a:gs pos="30000">
                      <a:srgbClr val="000000"/>
                    </a:gs>
                  </a:gsLst>
                  <a:lin ang="5400000" scaled="0"/>
                </a:gradFill>
                <a:effectLst/>
                <a:uLnTx/>
                <a:uFillTx/>
                <a:latin typeface="Segoe UI"/>
                <a:ea typeface="+mn-ea"/>
                <a:cs typeface="+mn-cs"/>
              </a:rPr>
              <a:t>Mysql</a:t>
            </a: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 Database</a:t>
            </a:r>
          </a:p>
        </p:txBody>
      </p:sp>
      <p:cxnSp>
        <p:nvCxnSpPr>
          <p:cNvPr id="83" name="Straight Arrow Connector 82">
            <a:extLst>
              <a:ext uri="{FF2B5EF4-FFF2-40B4-BE49-F238E27FC236}">
                <a16:creationId xmlns:a16="http://schemas.microsoft.com/office/drawing/2014/main" id="{2279E1D0-0E4B-E144-A9C7-3BE61657DFDF}"/>
              </a:ext>
            </a:extLst>
          </p:cNvPr>
          <p:cNvCxnSpPr>
            <a:cxnSpLocks/>
            <a:stCxn id="10" idx="3"/>
          </p:cNvCxnSpPr>
          <p:nvPr/>
        </p:nvCxnSpPr>
        <p:spPr>
          <a:xfrm>
            <a:off x="5047393" y="3458088"/>
            <a:ext cx="802175"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nvGrpSpPr>
          <p:cNvPr id="92" name="Group 91">
            <a:extLst>
              <a:ext uri="{FF2B5EF4-FFF2-40B4-BE49-F238E27FC236}">
                <a16:creationId xmlns:a16="http://schemas.microsoft.com/office/drawing/2014/main" id="{4CE752BE-4F79-E64C-A13C-E7AAA2EBC12A}"/>
              </a:ext>
            </a:extLst>
          </p:cNvPr>
          <p:cNvGrpSpPr/>
          <p:nvPr/>
        </p:nvGrpSpPr>
        <p:grpSpPr>
          <a:xfrm>
            <a:off x="1986074" y="3156040"/>
            <a:ext cx="963619" cy="604096"/>
            <a:chOff x="1337972" y="3353727"/>
            <a:chExt cx="963619" cy="604096"/>
          </a:xfrm>
        </p:grpSpPr>
        <p:pic>
          <p:nvPicPr>
            <p:cNvPr id="87" name="Graphic 86">
              <a:extLst>
                <a:ext uri="{FF2B5EF4-FFF2-40B4-BE49-F238E27FC236}">
                  <a16:creationId xmlns:a16="http://schemas.microsoft.com/office/drawing/2014/main" id="{0323886B-B1A5-3848-90E3-A189C1D7E78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flipH="1">
              <a:off x="1337972" y="3353727"/>
              <a:ext cx="716939" cy="553998"/>
            </a:xfrm>
            <a:prstGeom prst="rect">
              <a:avLst/>
            </a:prstGeom>
          </p:spPr>
        </p:pic>
        <p:sp>
          <p:nvSpPr>
            <p:cNvPr id="88" name="TextBox 87">
              <a:extLst>
                <a:ext uri="{FF2B5EF4-FFF2-40B4-BE49-F238E27FC236}">
                  <a16:creationId xmlns:a16="http://schemas.microsoft.com/office/drawing/2014/main" id="{1A9E3B91-9A13-9B49-A79D-D4189751830C}"/>
                </a:ext>
              </a:extLst>
            </p:cNvPr>
            <p:cNvSpPr txBox="1"/>
            <p:nvPr/>
          </p:nvSpPr>
          <p:spPr>
            <a:xfrm>
              <a:off x="1436399" y="3834712"/>
              <a:ext cx="865192"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Client App</a:t>
              </a:r>
            </a:p>
          </p:txBody>
        </p:sp>
      </p:grpSp>
      <p:cxnSp>
        <p:nvCxnSpPr>
          <p:cNvPr id="94" name="Straight Arrow Connector 93">
            <a:extLst>
              <a:ext uri="{FF2B5EF4-FFF2-40B4-BE49-F238E27FC236}">
                <a16:creationId xmlns:a16="http://schemas.microsoft.com/office/drawing/2014/main" id="{61BF9986-575F-A045-9A19-9AD56DC50C4F}"/>
              </a:ext>
            </a:extLst>
          </p:cNvPr>
          <p:cNvCxnSpPr>
            <a:cxnSpLocks/>
          </p:cNvCxnSpPr>
          <p:nvPr/>
        </p:nvCxnSpPr>
        <p:spPr>
          <a:xfrm>
            <a:off x="2703013" y="3433039"/>
            <a:ext cx="1245243" cy="355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96" name="Rectangle 95">
            <a:extLst>
              <a:ext uri="{FF2B5EF4-FFF2-40B4-BE49-F238E27FC236}">
                <a16:creationId xmlns:a16="http://schemas.microsoft.com/office/drawing/2014/main" id="{77518E37-5ECA-334A-94E4-775B23600DDD}"/>
              </a:ext>
            </a:extLst>
          </p:cNvPr>
          <p:cNvSpPr/>
          <p:nvPr/>
        </p:nvSpPr>
        <p:spPr bwMode="auto">
          <a:xfrm>
            <a:off x="5988205" y="2433924"/>
            <a:ext cx="2687444" cy="2584125"/>
          </a:xfrm>
          <a:prstGeom prst="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7" name="TextBox 96">
            <a:extLst>
              <a:ext uri="{FF2B5EF4-FFF2-40B4-BE49-F238E27FC236}">
                <a16:creationId xmlns:a16="http://schemas.microsoft.com/office/drawing/2014/main" id="{EA302933-77C4-5C4E-85D8-C4B5C0618F29}"/>
              </a:ext>
            </a:extLst>
          </p:cNvPr>
          <p:cNvSpPr txBox="1"/>
          <p:nvPr/>
        </p:nvSpPr>
        <p:spPr>
          <a:xfrm>
            <a:off x="5988205" y="2207494"/>
            <a:ext cx="865192"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app namespace</a:t>
            </a:r>
          </a:p>
        </p:txBody>
      </p:sp>
      <p:sp>
        <p:nvSpPr>
          <p:cNvPr id="98" name="Rectangle 97">
            <a:extLst>
              <a:ext uri="{FF2B5EF4-FFF2-40B4-BE49-F238E27FC236}">
                <a16:creationId xmlns:a16="http://schemas.microsoft.com/office/drawing/2014/main" id="{154A9C12-B1B5-8048-84D8-726A445DA613}"/>
              </a:ext>
            </a:extLst>
          </p:cNvPr>
          <p:cNvSpPr/>
          <p:nvPr/>
        </p:nvSpPr>
        <p:spPr bwMode="auto">
          <a:xfrm>
            <a:off x="3757961" y="1773044"/>
            <a:ext cx="6815280" cy="3702205"/>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9" name="TextBox 98">
            <a:extLst>
              <a:ext uri="{FF2B5EF4-FFF2-40B4-BE49-F238E27FC236}">
                <a16:creationId xmlns:a16="http://schemas.microsoft.com/office/drawing/2014/main" id="{620C0815-6640-DE45-A8AC-5B77AC45A504}"/>
              </a:ext>
            </a:extLst>
          </p:cNvPr>
          <p:cNvSpPr txBox="1"/>
          <p:nvPr/>
        </p:nvSpPr>
        <p:spPr>
          <a:xfrm>
            <a:off x="3757961" y="1526136"/>
            <a:ext cx="865192"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Region 1</a:t>
            </a:r>
          </a:p>
        </p:txBody>
      </p:sp>
      <p:pic>
        <p:nvPicPr>
          <p:cNvPr id="3" name="Graphic 3">
            <a:extLst>
              <a:ext uri="{FF2B5EF4-FFF2-40B4-BE49-F238E27FC236}">
                <a16:creationId xmlns:a16="http://schemas.microsoft.com/office/drawing/2014/main" id="{3A5020E8-8518-41BB-BD4E-860ABFB0485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567022" y="3252507"/>
            <a:ext cx="476250" cy="476250"/>
          </a:xfrm>
          <a:prstGeom prst="rect">
            <a:avLst/>
          </a:prstGeom>
        </p:spPr>
      </p:pic>
      <p:sp>
        <p:nvSpPr>
          <p:cNvPr id="35" name="TextBox 34">
            <a:extLst>
              <a:ext uri="{FF2B5EF4-FFF2-40B4-BE49-F238E27FC236}">
                <a16:creationId xmlns:a16="http://schemas.microsoft.com/office/drawing/2014/main" id="{0EE323EB-433C-4287-9ED7-9ECC234AC4F4}"/>
              </a:ext>
            </a:extLst>
          </p:cNvPr>
          <p:cNvSpPr txBox="1"/>
          <p:nvPr/>
        </p:nvSpPr>
        <p:spPr>
          <a:xfrm>
            <a:off x="9514528" y="3758917"/>
            <a:ext cx="865192" cy="123111"/>
          </a:xfrm>
          <a:prstGeom prst="rect">
            <a:avLst/>
          </a:prstGeom>
          <a:noFill/>
        </p:spPr>
        <p:txBody>
          <a:bodyPr wrap="square" lIns="0" tIns="0" rIns="0" bIns="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region1-acr</a:t>
            </a:r>
          </a:p>
        </p:txBody>
      </p:sp>
      <p:cxnSp>
        <p:nvCxnSpPr>
          <p:cNvPr id="36" name="Straight Arrow Connector 35">
            <a:extLst>
              <a:ext uri="{FF2B5EF4-FFF2-40B4-BE49-F238E27FC236}">
                <a16:creationId xmlns:a16="http://schemas.microsoft.com/office/drawing/2014/main" id="{F36008AA-F348-47B3-ACA4-880B2F91015F}"/>
              </a:ext>
            </a:extLst>
          </p:cNvPr>
          <p:cNvCxnSpPr>
            <a:cxnSpLocks/>
          </p:cNvCxnSpPr>
          <p:nvPr/>
        </p:nvCxnSpPr>
        <p:spPr>
          <a:xfrm flipH="1" flipV="1">
            <a:off x="8798503" y="3601488"/>
            <a:ext cx="735994"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8D362462-8A3B-1348-85ED-3E6EE14286B1}"/>
              </a:ext>
            </a:extLst>
          </p:cNvPr>
          <p:cNvCxnSpPr/>
          <p:nvPr/>
        </p:nvCxnSpPr>
        <p:spPr>
          <a:xfrm>
            <a:off x="5963040" y="3219963"/>
            <a:ext cx="2712609"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3EF28F71-A743-6541-B479-93E95466805A}"/>
              </a:ext>
            </a:extLst>
          </p:cNvPr>
          <p:cNvCxnSpPr/>
          <p:nvPr/>
        </p:nvCxnSpPr>
        <p:spPr>
          <a:xfrm>
            <a:off x="5988205" y="4096323"/>
            <a:ext cx="2712609"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9751497C-B8F0-2145-9331-FB12FE055656}"/>
              </a:ext>
            </a:extLst>
          </p:cNvPr>
          <p:cNvGrpSpPr/>
          <p:nvPr/>
        </p:nvGrpSpPr>
        <p:grpSpPr>
          <a:xfrm>
            <a:off x="7021689" y="2562578"/>
            <a:ext cx="1384995" cy="508000"/>
            <a:chOff x="7021689" y="2562578"/>
            <a:chExt cx="1384995" cy="508000"/>
          </a:xfrm>
        </p:grpSpPr>
        <p:pic>
          <p:nvPicPr>
            <p:cNvPr id="68" name="Immagine 11">
              <a:extLst>
                <a:ext uri="{FF2B5EF4-FFF2-40B4-BE49-F238E27FC236}">
                  <a16:creationId xmlns:a16="http://schemas.microsoft.com/office/drawing/2014/main" id="{B798C38D-5213-0F43-8752-998C433666A9}"/>
                </a:ext>
              </a:extLst>
            </p:cNvPr>
            <p:cNvPicPr>
              <a:picLocks noChangeAspect="1"/>
            </p:cNvPicPr>
            <p:nvPr/>
          </p:nvPicPr>
          <p:blipFill>
            <a:blip r:embed="rId10"/>
            <a:stretch>
              <a:fillRect/>
            </a:stretch>
          </p:blipFill>
          <p:spPr>
            <a:xfrm>
              <a:off x="7158195" y="2680794"/>
              <a:ext cx="322297" cy="292300"/>
            </a:xfrm>
            <a:prstGeom prst="rect">
              <a:avLst/>
            </a:prstGeom>
          </p:spPr>
        </p:pic>
        <p:sp>
          <p:nvSpPr>
            <p:cNvPr id="6" name="Rectangle 5">
              <a:extLst>
                <a:ext uri="{FF2B5EF4-FFF2-40B4-BE49-F238E27FC236}">
                  <a16:creationId xmlns:a16="http://schemas.microsoft.com/office/drawing/2014/main" id="{09E3DB9A-8755-A64E-8DE8-49D06F14E1AD}"/>
                </a:ext>
              </a:extLst>
            </p:cNvPr>
            <p:cNvSpPr/>
            <p:nvPr/>
          </p:nvSpPr>
          <p:spPr bwMode="auto">
            <a:xfrm>
              <a:off x="7021689" y="2562578"/>
              <a:ext cx="1384995" cy="508000"/>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0" name="Immagine 11">
              <a:extLst>
                <a:ext uri="{FF2B5EF4-FFF2-40B4-BE49-F238E27FC236}">
                  <a16:creationId xmlns:a16="http://schemas.microsoft.com/office/drawing/2014/main" id="{317516D6-412F-6641-87C2-4771782268CF}"/>
                </a:ext>
              </a:extLst>
            </p:cNvPr>
            <p:cNvPicPr>
              <a:picLocks noChangeAspect="1"/>
            </p:cNvPicPr>
            <p:nvPr/>
          </p:nvPicPr>
          <p:blipFill>
            <a:blip r:embed="rId10"/>
            <a:stretch>
              <a:fillRect/>
            </a:stretch>
          </p:blipFill>
          <p:spPr>
            <a:xfrm>
              <a:off x="7904612" y="2673597"/>
              <a:ext cx="322297" cy="292300"/>
            </a:xfrm>
            <a:prstGeom prst="rect">
              <a:avLst/>
            </a:prstGeom>
          </p:spPr>
        </p:pic>
      </p:grpSp>
      <p:grpSp>
        <p:nvGrpSpPr>
          <p:cNvPr id="42" name="Group 41">
            <a:extLst>
              <a:ext uri="{FF2B5EF4-FFF2-40B4-BE49-F238E27FC236}">
                <a16:creationId xmlns:a16="http://schemas.microsoft.com/office/drawing/2014/main" id="{06061C91-0572-8D4C-B007-3A77ECE49B8F}"/>
              </a:ext>
            </a:extLst>
          </p:cNvPr>
          <p:cNvGrpSpPr/>
          <p:nvPr/>
        </p:nvGrpSpPr>
        <p:grpSpPr>
          <a:xfrm>
            <a:off x="7021689" y="4227777"/>
            <a:ext cx="1384995" cy="508000"/>
            <a:chOff x="7021689" y="2562578"/>
            <a:chExt cx="1384995" cy="508000"/>
          </a:xfrm>
        </p:grpSpPr>
        <p:pic>
          <p:nvPicPr>
            <p:cNvPr id="43" name="Immagine 11">
              <a:extLst>
                <a:ext uri="{FF2B5EF4-FFF2-40B4-BE49-F238E27FC236}">
                  <a16:creationId xmlns:a16="http://schemas.microsoft.com/office/drawing/2014/main" id="{AE4F30CA-FA1C-E045-99CD-F2F9F9538757}"/>
                </a:ext>
              </a:extLst>
            </p:cNvPr>
            <p:cNvPicPr>
              <a:picLocks noChangeAspect="1"/>
            </p:cNvPicPr>
            <p:nvPr/>
          </p:nvPicPr>
          <p:blipFill>
            <a:blip r:embed="rId10"/>
            <a:stretch>
              <a:fillRect/>
            </a:stretch>
          </p:blipFill>
          <p:spPr>
            <a:xfrm>
              <a:off x="7158195" y="2680794"/>
              <a:ext cx="322297" cy="292300"/>
            </a:xfrm>
            <a:prstGeom prst="rect">
              <a:avLst/>
            </a:prstGeom>
          </p:spPr>
        </p:pic>
        <p:sp>
          <p:nvSpPr>
            <p:cNvPr id="44" name="Rectangle 43">
              <a:extLst>
                <a:ext uri="{FF2B5EF4-FFF2-40B4-BE49-F238E27FC236}">
                  <a16:creationId xmlns:a16="http://schemas.microsoft.com/office/drawing/2014/main" id="{15F1655C-5118-454F-954F-86BBCB73D67A}"/>
                </a:ext>
              </a:extLst>
            </p:cNvPr>
            <p:cNvSpPr/>
            <p:nvPr/>
          </p:nvSpPr>
          <p:spPr bwMode="auto">
            <a:xfrm>
              <a:off x="7021689" y="2562578"/>
              <a:ext cx="1384995" cy="508000"/>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5" name="Immagine 11">
              <a:extLst>
                <a:ext uri="{FF2B5EF4-FFF2-40B4-BE49-F238E27FC236}">
                  <a16:creationId xmlns:a16="http://schemas.microsoft.com/office/drawing/2014/main" id="{A7119E88-00F2-5442-AD71-CD598823BB1E}"/>
                </a:ext>
              </a:extLst>
            </p:cNvPr>
            <p:cNvPicPr>
              <a:picLocks noChangeAspect="1"/>
            </p:cNvPicPr>
            <p:nvPr/>
          </p:nvPicPr>
          <p:blipFill>
            <a:blip r:embed="rId10"/>
            <a:stretch>
              <a:fillRect/>
            </a:stretch>
          </p:blipFill>
          <p:spPr>
            <a:xfrm>
              <a:off x="7904612" y="2673597"/>
              <a:ext cx="322297" cy="292300"/>
            </a:xfrm>
            <a:prstGeom prst="rect">
              <a:avLst/>
            </a:prstGeom>
          </p:spPr>
        </p:pic>
      </p:grpSp>
      <p:grpSp>
        <p:nvGrpSpPr>
          <p:cNvPr id="46" name="Group 45">
            <a:extLst>
              <a:ext uri="{FF2B5EF4-FFF2-40B4-BE49-F238E27FC236}">
                <a16:creationId xmlns:a16="http://schemas.microsoft.com/office/drawing/2014/main" id="{4699B835-49B8-B942-AC9A-B197594B27ED}"/>
              </a:ext>
            </a:extLst>
          </p:cNvPr>
          <p:cNvGrpSpPr/>
          <p:nvPr/>
        </p:nvGrpSpPr>
        <p:grpSpPr>
          <a:xfrm>
            <a:off x="7027362" y="3449642"/>
            <a:ext cx="1384995" cy="508000"/>
            <a:chOff x="7021689" y="2562578"/>
            <a:chExt cx="1384995" cy="508000"/>
          </a:xfrm>
        </p:grpSpPr>
        <p:pic>
          <p:nvPicPr>
            <p:cNvPr id="47" name="Immagine 11">
              <a:extLst>
                <a:ext uri="{FF2B5EF4-FFF2-40B4-BE49-F238E27FC236}">
                  <a16:creationId xmlns:a16="http://schemas.microsoft.com/office/drawing/2014/main" id="{54F21F76-880A-1F4D-A7EB-23BB1B560C1B}"/>
                </a:ext>
              </a:extLst>
            </p:cNvPr>
            <p:cNvPicPr>
              <a:picLocks noChangeAspect="1"/>
            </p:cNvPicPr>
            <p:nvPr/>
          </p:nvPicPr>
          <p:blipFill>
            <a:blip r:embed="rId10"/>
            <a:stretch>
              <a:fillRect/>
            </a:stretch>
          </p:blipFill>
          <p:spPr>
            <a:xfrm>
              <a:off x="7158195" y="2680794"/>
              <a:ext cx="322297" cy="292300"/>
            </a:xfrm>
            <a:prstGeom prst="rect">
              <a:avLst/>
            </a:prstGeom>
          </p:spPr>
        </p:pic>
        <p:sp>
          <p:nvSpPr>
            <p:cNvPr id="48" name="Rectangle 47">
              <a:extLst>
                <a:ext uri="{FF2B5EF4-FFF2-40B4-BE49-F238E27FC236}">
                  <a16:creationId xmlns:a16="http://schemas.microsoft.com/office/drawing/2014/main" id="{F3058E8C-1059-C24F-B918-EB6E715563C2}"/>
                </a:ext>
              </a:extLst>
            </p:cNvPr>
            <p:cNvSpPr/>
            <p:nvPr/>
          </p:nvSpPr>
          <p:spPr bwMode="auto">
            <a:xfrm>
              <a:off x="7021689" y="2562578"/>
              <a:ext cx="1384995" cy="508000"/>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9" name="Immagine 11">
              <a:extLst>
                <a:ext uri="{FF2B5EF4-FFF2-40B4-BE49-F238E27FC236}">
                  <a16:creationId xmlns:a16="http://schemas.microsoft.com/office/drawing/2014/main" id="{21FB6C2B-797B-D945-88D5-10C3A02614EC}"/>
                </a:ext>
              </a:extLst>
            </p:cNvPr>
            <p:cNvPicPr>
              <a:picLocks noChangeAspect="1"/>
            </p:cNvPicPr>
            <p:nvPr/>
          </p:nvPicPr>
          <p:blipFill>
            <a:blip r:embed="rId10"/>
            <a:stretch>
              <a:fillRect/>
            </a:stretch>
          </p:blipFill>
          <p:spPr>
            <a:xfrm>
              <a:off x="7904612" y="2673597"/>
              <a:ext cx="322297" cy="292300"/>
            </a:xfrm>
            <a:prstGeom prst="rect">
              <a:avLst/>
            </a:prstGeom>
          </p:spPr>
        </p:pic>
      </p:grpSp>
      <p:sp>
        <p:nvSpPr>
          <p:cNvPr id="8" name="Oval 7">
            <a:extLst>
              <a:ext uri="{FF2B5EF4-FFF2-40B4-BE49-F238E27FC236}">
                <a16:creationId xmlns:a16="http://schemas.microsoft.com/office/drawing/2014/main" id="{E47E13CD-8EC8-1848-84A3-C47570F26E12}"/>
              </a:ext>
            </a:extLst>
          </p:cNvPr>
          <p:cNvSpPr/>
          <p:nvPr/>
        </p:nvSpPr>
        <p:spPr bwMode="auto">
          <a:xfrm>
            <a:off x="7009106" y="2562578"/>
            <a:ext cx="610894" cy="2173199"/>
          </a:xfrm>
          <a:prstGeom prst="ellipse">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1" name="Oval 50">
            <a:extLst>
              <a:ext uri="{FF2B5EF4-FFF2-40B4-BE49-F238E27FC236}">
                <a16:creationId xmlns:a16="http://schemas.microsoft.com/office/drawing/2014/main" id="{D1BAD674-7ECC-A546-AB05-E8A5ED2C7A98}"/>
              </a:ext>
            </a:extLst>
          </p:cNvPr>
          <p:cNvSpPr/>
          <p:nvPr/>
        </p:nvSpPr>
        <p:spPr bwMode="auto">
          <a:xfrm>
            <a:off x="7759822" y="2568221"/>
            <a:ext cx="610894" cy="2173199"/>
          </a:xfrm>
          <a:prstGeom prst="ellipse">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2" name="TextBox 51">
            <a:extLst>
              <a:ext uri="{FF2B5EF4-FFF2-40B4-BE49-F238E27FC236}">
                <a16:creationId xmlns:a16="http://schemas.microsoft.com/office/drawing/2014/main" id="{303A5053-C830-7345-A432-8FB94E44C34D}"/>
              </a:ext>
            </a:extLst>
          </p:cNvPr>
          <p:cNvSpPr txBox="1"/>
          <p:nvPr/>
        </p:nvSpPr>
        <p:spPr>
          <a:xfrm>
            <a:off x="6049036" y="2517462"/>
            <a:ext cx="231463"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AZ1</a:t>
            </a:r>
          </a:p>
        </p:txBody>
      </p:sp>
      <p:sp>
        <p:nvSpPr>
          <p:cNvPr id="53" name="TextBox 52">
            <a:extLst>
              <a:ext uri="{FF2B5EF4-FFF2-40B4-BE49-F238E27FC236}">
                <a16:creationId xmlns:a16="http://schemas.microsoft.com/office/drawing/2014/main" id="{023F2A54-0BA9-544D-B968-A82D1149C70E}"/>
              </a:ext>
            </a:extLst>
          </p:cNvPr>
          <p:cNvSpPr txBox="1"/>
          <p:nvPr/>
        </p:nvSpPr>
        <p:spPr>
          <a:xfrm>
            <a:off x="6649254" y="2987990"/>
            <a:ext cx="33079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Node1</a:t>
            </a:r>
          </a:p>
        </p:txBody>
      </p:sp>
      <p:sp>
        <p:nvSpPr>
          <p:cNvPr id="54" name="TextBox 53">
            <a:extLst>
              <a:ext uri="{FF2B5EF4-FFF2-40B4-BE49-F238E27FC236}">
                <a16:creationId xmlns:a16="http://schemas.microsoft.com/office/drawing/2014/main" id="{2634130D-778B-DE40-96ED-609F14924F47}"/>
              </a:ext>
            </a:extLst>
          </p:cNvPr>
          <p:cNvSpPr txBox="1"/>
          <p:nvPr/>
        </p:nvSpPr>
        <p:spPr>
          <a:xfrm>
            <a:off x="6016827" y="4147915"/>
            <a:ext cx="231463"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AZ3</a:t>
            </a:r>
          </a:p>
        </p:txBody>
      </p:sp>
      <p:sp>
        <p:nvSpPr>
          <p:cNvPr id="55" name="TextBox 54">
            <a:extLst>
              <a:ext uri="{FF2B5EF4-FFF2-40B4-BE49-F238E27FC236}">
                <a16:creationId xmlns:a16="http://schemas.microsoft.com/office/drawing/2014/main" id="{760531AE-0978-EA49-B8CE-E590CC940F23}"/>
              </a:ext>
            </a:extLst>
          </p:cNvPr>
          <p:cNvSpPr txBox="1"/>
          <p:nvPr/>
        </p:nvSpPr>
        <p:spPr>
          <a:xfrm>
            <a:off x="6016827" y="3329487"/>
            <a:ext cx="231463"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AZ2</a:t>
            </a:r>
          </a:p>
        </p:txBody>
      </p:sp>
      <p:sp>
        <p:nvSpPr>
          <p:cNvPr id="56" name="TextBox 55">
            <a:extLst>
              <a:ext uri="{FF2B5EF4-FFF2-40B4-BE49-F238E27FC236}">
                <a16:creationId xmlns:a16="http://schemas.microsoft.com/office/drawing/2014/main" id="{97318003-3349-3541-8903-7C239115D977}"/>
              </a:ext>
            </a:extLst>
          </p:cNvPr>
          <p:cNvSpPr txBox="1"/>
          <p:nvPr/>
        </p:nvSpPr>
        <p:spPr>
          <a:xfrm>
            <a:off x="6678312" y="4617837"/>
            <a:ext cx="33079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Node3</a:t>
            </a:r>
          </a:p>
        </p:txBody>
      </p:sp>
      <p:sp>
        <p:nvSpPr>
          <p:cNvPr id="58" name="TextBox 57">
            <a:extLst>
              <a:ext uri="{FF2B5EF4-FFF2-40B4-BE49-F238E27FC236}">
                <a16:creationId xmlns:a16="http://schemas.microsoft.com/office/drawing/2014/main" id="{00F796CC-B0D3-0E4B-B4C8-D5FBC800D96C}"/>
              </a:ext>
            </a:extLst>
          </p:cNvPr>
          <p:cNvSpPr txBox="1"/>
          <p:nvPr/>
        </p:nvSpPr>
        <p:spPr>
          <a:xfrm>
            <a:off x="6686661" y="3869893"/>
            <a:ext cx="33079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Node2</a:t>
            </a:r>
          </a:p>
        </p:txBody>
      </p:sp>
    </p:spTree>
    <p:extLst>
      <p:ext uri="{BB962C8B-B14F-4D97-AF65-F5344CB8AC3E}">
        <p14:creationId xmlns:p14="http://schemas.microsoft.com/office/powerpoint/2010/main" val="358008929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Demo</a:t>
            </a:r>
          </a:p>
        </p:txBody>
      </p:sp>
      <p:sp>
        <p:nvSpPr>
          <p:cNvPr id="4" name="Text Placeholder 3"/>
          <p:cNvSpPr>
            <a:spLocks noGrp="1"/>
          </p:cNvSpPr>
          <p:nvPr>
            <p:ph type="body" sz="quarter" idx="12"/>
          </p:nvPr>
        </p:nvSpPr>
        <p:spPr>
          <a:xfrm>
            <a:off x="585216" y="3977319"/>
            <a:ext cx="9144000" cy="338554"/>
          </a:xfrm>
        </p:spPr>
        <p:txBody>
          <a:bodyPr vert="horz" wrap="square" lIns="0" tIns="0" rIns="0" bIns="0" rtlCol="0" anchor="t">
            <a:spAutoFit/>
          </a:bodyPr>
          <a:lstStyle/>
          <a:p>
            <a:r>
              <a:rPr lang="en-US">
                <a:cs typeface="Segoe UI"/>
              </a:rPr>
              <a:t>Deploy our Application Across Availability Zones</a:t>
            </a:r>
            <a:endParaRPr lang="en-US"/>
          </a:p>
        </p:txBody>
      </p:sp>
    </p:spTree>
    <p:extLst>
      <p:ext uri="{BB962C8B-B14F-4D97-AF65-F5344CB8AC3E}">
        <p14:creationId xmlns:p14="http://schemas.microsoft.com/office/powerpoint/2010/main" val="3618706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142998-EA94-4FA2-A6F3-9EB067C25E21}"/>
              </a:ext>
            </a:extLst>
          </p:cNvPr>
          <p:cNvSpPr>
            <a:spLocks noGrp="1"/>
          </p:cNvSpPr>
          <p:nvPr>
            <p:ph type="title"/>
          </p:nvPr>
        </p:nvSpPr>
        <p:spPr>
          <a:xfrm>
            <a:off x="584199" y="2425780"/>
            <a:ext cx="9465236" cy="1107996"/>
          </a:xfrm>
        </p:spPr>
        <p:txBody>
          <a:bodyPr/>
          <a:lstStyle/>
          <a:p>
            <a:r>
              <a:rPr lang="en-US" dirty="0"/>
              <a:t>Applying best practices to Azure Kubernetes Service</a:t>
            </a:r>
            <a:br>
              <a:rPr lang="en-US" dirty="0"/>
            </a:br>
            <a:r>
              <a:rPr lang="en-US" dirty="0"/>
              <a:t>Cluster Management and High Availability</a:t>
            </a:r>
          </a:p>
        </p:txBody>
      </p:sp>
      <p:sp>
        <p:nvSpPr>
          <p:cNvPr id="5" name="Text Placeholder 4">
            <a:extLst>
              <a:ext uri="{FF2B5EF4-FFF2-40B4-BE49-F238E27FC236}">
                <a16:creationId xmlns:a16="http://schemas.microsoft.com/office/drawing/2014/main" id="{6F88C36C-D184-4AF5-92D2-A0DBD6B7A82C}"/>
              </a:ext>
            </a:extLst>
          </p:cNvPr>
          <p:cNvSpPr>
            <a:spLocks noGrp="1"/>
          </p:cNvSpPr>
          <p:nvPr>
            <p:ph type="body" sz="quarter" idx="12"/>
          </p:nvPr>
        </p:nvSpPr>
        <p:spPr>
          <a:xfrm>
            <a:off x="584200" y="3962400"/>
            <a:ext cx="9144000" cy="1015663"/>
          </a:xfrm>
        </p:spPr>
        <p:txBody>
          <a:bodyPr/>
          <a:lstStyle/>
          <a:p>
            <a:r>
              <a:rPr lang="en-US" dirty="0"/>
              <a:t>Mohammad </a:t>
            </a:r>
            <a:r>
              <a:rPr lang="en-US" dirty="0" err="1"/>
              <a:t>Nofal</a:t>
            </a:r>
            <a:endParaRPr lang="en-US" dirty="0"/>
          </a:p>
          <a:p>
            <a:r>
              <a:rPr lang="en-US" dirty="0"/>
              <a:t>@</a:t>
            </a:r>
            <a:r>
              <a:rPr lang="en-US" dirty="0" err="1"/>
              <a:t>mohmd_nofal</a:t>
            </a:r>
            <a:endParaRPr lang="en-US" dirty="0"/>
          </a:p>
          <a:p>
            <a:r>
              <a:rPr lang="en-US" dirty="0"/>
              <a:t>Cloud Native Compute Architect – Global Black Belt Team - EMEA</a:t>
            </a:r>
          </a:p>
        </p:txBody>
      </p:sp>
    </p:spTree>
    <p:extLst>
      <p:ext uri="{BB962C8B-B14F-4D97-AF65-F5344CB8AC3E}">
        <p14:creationId xmlns:p14="http://schemas.microsoft.com/office/powerpoint/2010/main" val="3117013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Multiple Clusters / Multiple Regions</a:t>
            </a:r>
          </a:p>
        </p:txBody>
      </p:sp>
    </p:spTree>
    <p:extLst>
      <p:ext uri="{BB962C8B-B14F-4D97-AF65-F5344CB8AC3E}">
        <p14:creationId xmlns:p14="http://schemas.microsoft.com/office/powerpoint/2010/main" val="2994573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5592D-11D6-CE49-912F-D06D74CBAFDD}"/>
              </a:ext>
            </a:extLst>
          </p:cNvPr>
          <p:cNvSpPr>
            <a:spLocks noGrp="1"/>
          </p:cNvSpPr>
          <p:nvPr>
            <p:ph type="title"/>
          </p:nvPr>
        </p:nvSpPr>
        <p:spPr>
          <a:xfrm>
            <a:off x="588263" y="457200"/>
            <a:ext cx="11018520" cy="553998"/>
          </a:xfrm>
        </p:spPr>
        <p:txBody>
          <a:bodyPr/>
          <a:lstStyle/>
          <a:p>
            <a:r>
              <a:rPr lang="en-US"/>
              <a:t>Multiple Clusters - Same Region</a:t>
            </a:r>
          </a:p>
        </p:txBody>
      </p:sp>
      <p:grpSp>
        <p:nvGrpSpPr>
          <p:cNvPr id="9" name="Group 8">
            <a:extLst>
              <a:ext uri="{FF2B5EF4-FFF2-40B4-BE49-F238E27FC236}">
                <a16:creationId xmlns:a16="http://schemas.microsoft.com/office/drawing/2014/main" id="{8750745B-6A35-4748-A15B-C39E18243197}"/>
              </a:ext>
            </a:extLst>
          </p:cNvPr>
          <p:cNvGrpSpPr/>
          <p:nvPr/>
        </p:nvGrpSpPr>
        <p:grpSpPr>
          <a:xfrm>
            <a:off x="5512275" y="1996744"/>
            <a:ext cx="775369" cy="876360"/>
            <a:chOff x="7178767" y="1360961"/>
            <a:chExt cx="775369" cy="876360"/>
          </a:xfrm>
        </p:grpSpPr>
        <p:pic>
          <p:nvPicPr>
            <p:cNvPr id="10" name="Immagine 21">
              <a:extLst>
                <a:ext uri="{FF2B5EF4-FFF2-40B4-BE49-F238E27FC236}">
                  <a16:creationId xmlns:a16="http://schemas.microsoft.com/office/drawing/2014/main" id="{BE5DD038-7FA9-824A-8D3B-5D397950D730}"/>
                </a:ext>
              </a:extLst>
            </p:cNvPr>
            <p:cNvPicPr>
              <a:picLocks noChangeAspect="1"/>
            </p:cNvPicPr>
            <p:nvPr/>
          </p:nvPicPr>
          <p:blipFill>
            <a:blip r:embed="rId3"/>
            <a:stretch>
              <a:fillRect/>
            </a:stretch>
          </p:blipFill>
          <p:spPr>
            <a:xfrm>
              <a:off x="7196302" y="1360961"/>
              <a:ext cx="647700" cy="476250"/>
            </a:xfrm>
            <a:prstGeom prst="rect">
              <a:avLst/>
            </a:prstGeom>
          </p:spPr>
        </p:pic>
        <p:sp>
          <p:nvSpPr>
            <p:cNvPr id="11" name="CasellaDiTesto 32">
              <a:extLst>
                <a:ext uri="{FF2B5EF4-FFF2-40B4-BE49-F238E27FC236}">
                  <a16:creationId xmlns:a16="http://schemas.microsoft.com/office/drawing/2014/main" id="{3916E395-3F04-9F48-9FBA-793B6DCC2F79}"/>
                </a:ext>
              </a:extLst>
            </p:cNvPr>
            <p:cNvSpPr txBox="1"/>
            <p:nvPr/>
          </p:nvSpPr>
          <p:spPr>
            <a:xfrm>
              <a:off x="7178767" y="1837211"/>
              <a:ext cx="77536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000" b="0" i="0" u="none" strike="noStrike" kern="1200" cap="none" spc="0" normalizeH="0" baseline="0" noProof="0" err="1">
                  <a:ln>
                    <a:noFill/>
                  </a:ln>
                  <a:solidFill>
                    <a:srgbClr val="000000"/>
                  </a:solidFill>
                  <a:effectLst/>
                  <a:uLnTx/>
                  <a:uFillTx/>
                  <a:latin typeface="Segoe UI"/>
                  <a:ea typeface="+mn-ea"/>
                  <a:cs typeface="+mn-cs"/>
                </a:rPr>
                <a:t>Azure</a:t>
              </a:r>
              <a:r>
                <a:rPr kumimoji="0" lang="it-IT" sz="1000" b="0" i="0" u="none" strike="noStrike" kern="1200" cap="none" spc="0" normalizeH="0" baseline="0" noProof="0">
                  <a:ln>
                    <a:noFill/>
                  </a:ln>
                  <a:solidFill>
                    <a:srgbClr val="000000"/>
                  </a:solidFill>
                  <a:effectLst/>
                  <a:uLnTx/>
                  <a:uFillTx/>
                  <a:latin typeface="Segoe UI"/>
                  <a:ea typeface="+mn-ea"/>
                  <a:cs typeface="+mn-cs"/>
                </a:rPr>
                <a:t> </a:t>
              </a:r>
              <a:r>
                <a:rPr kumimoji="0" lang="it-IT" sz="1000" b="0" i="0" u="none" strike="noStrike" kern="1200" cap="none" spc="0" normalizeH="0" baseline="0" noProof="0" err="1">
                  <a:ln>
                    <a:noFill/>
                  </a:ln>
                  <a:solidFill>
                    <a:srgbClr val="000000"/>
                  </a:solidFill>
                  <a:effectLst/>
                  <a:uLnTx/>
                  <a:uFillTx/>
                  <a:latin typeface="Segoe UI"/>
                  <a:ea typeface="+mn-ea"/>
                  <a:cs typeface="+mn-cs"/>
                </a:rPr>
                <a:t>Load</a:t>
              </a:r>
              <a:r>
                <a:rPr kumimoji="0" lang="it-IT" sz="1000" b="0" i="0" u="none" strike="noStrike" kern="1200" cap="none" spc="0" normalizeH="0" baseline="0" noProof="0">
                  <a:ln>
                    <a:noFill/>
                  </a:ln>
                  <a:solidFill>
                    <a:srgbClr val="000000"/>
                  </a:solidFill>
                  <a:effectLst/>
                  <a:uLnTx/>
                  <a:uFillTx/>
                  <a:latin typeface="Segoe UI"/>
                  <a:ea typeface="+mn-ea"/>
                  <a:cs typeface="+mn-cs"/>
                </a:rPr>
                <a:t> </a:t>
              </a:r>
              <a:r>
                <a:rPr kumimoji="0" lang="it-IT" sz="1000" b="0" i="0" u="none" strike="noStrike" kern="1200" cap="none" spc="0" normalizeH="0" baseline="0" noProof="0" err="1">
                  <a:ln>
                    <a:noFill/>
                  </a:ln>
                  <a:solidFill>
                    <a:srgbClr val="000000"/>
                  </a:solidFill>
                  <a:effectLst/>
                  <a:uLnTx/>
                  <a:uFillTx/>
                  <a:latin typeface="Segoe UI"/>
                  <a:ea typeface="+mn-ea"/>
                  <a:cs typeface="+mn-cs"/>
                </a:rPr>
                <a:t>Balancer</a:t>
              </a:r>
              <a:endParaRPr kumimoji="0" lang="it-IT" sz="1000" b="0" i="0" u="none" strike="noStrike" kern="1200" cap="none" spc="0" normalizeH="0" baseline="0" noProof="0">
                <a:ln>
                  <a:noFill/>
                </a:ln>
                <a:solidFill>
                  <a:srgbClr val="000000"/>
                </a:solidFill>
                <a:effectLst/>
                <a:uLnTx/>
                <a:uFillTx/>
                <a:latin typeface="Segoe UI"/>
                <a:ea typeface="+mn-ea"/>
                <a:cs typeface="+mn-cs"/>
              </a:endParaRPr>
            </a:p>
          </p:txBody>
        </p:sp>
      </p:grpSp>
      <p:pic>
        <p:nvPicPr>
          <p:cNvPr id="59" name="Graphic 58">
            <a:extLst>
              <a:ext uri="{FF2B5EF4-FFF2-40B4-BE49-F238E27FC236}">
                <a16:creationId xmlns:a16="http://schemas.microsoft.com/office/drawing/2014/main" id="{DD4D065D-3891-2741-BD99-3008E862A8D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980694" y="1159191"/>
            <a:ext cx="469900" cy="469900"/>
          </a:xfrm>
          <a:prstGeom prst="rect">
            <a:avLst/>
          </a:prstGeom>
        </p:spPr>
      </p:pic>
      <p:grpSp>
        <p:nvGrpSpPr>
          <p:cNvPr id="92" name="Group 91">
            <a:extLst>
              <a:ext uri="{FF2B5EF4-FFF2-40B4-BE49-F238E27FC236}">
                <a16:creationId xmlns:a16="http://schemas.microsoft.com/office/drawing/2014/main" id="{4CE752BE-4F79-E64C-A13C-E7AAA2EBC12A}"/>
              </a:ext>
            </a:extLst>
          </p:cNvPr>
          <p:cNvGrpSpPr/>
          <p:nvPr/>
        </p:nvGrpSpPr>
        <p:grpSpPr>
          <a:xfrm>
            <a:off x="1156733" y="3156040"/>
            <a:ext cx="963619" cy="604096"/>
            <a:chOff x="1337972" y="3353727"/>
            <a:chExt cx="963619" cy="604096"/>
          </a:xfrm>
        </p:grpSpPr>
        <p:pic>
          <p:nvPicPr>
            <p:cNvPr id="87" name="Graphic 86">
              <a:extLst>
                <a:ext uri="{FF2B5EF4-FFF2-40B4-BE49-F238E27FC236}">
                  <a16:creationId xmlns:a16="http://schemas.microsoft.com/office/drawing/2014/main" id="{0323886B-B1A5-3848-90E3-A189C1D7E78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flipH="1">
              <a:off x="1337972" y="3353727"/>
              <a:ext cx="716939" cy="553998"/>
            </a:xfrm>
            <a:prstGeom prst="rect">
              <a:avLst/>
            </a:prstGeom>
          </p:spPr>
        </p:pic>
        <p:sp>
          <p:nvSpPr>
            <p:cNvPr id="88" name="TextBox 87">
              <a:extLst>
                <a:ext uri="{FF2B5EF4-FFF2-40B4-BE49-F238E27FC236}">
                  <a16:creationId xmlns:a16="http://schemas.microsoft.com/office/drawing/2014/main" id="{1A9E3B91-9A13-9B49-A79D-D4189751830C}"/>
                </a:ext>
              </a:extLst>
            </p:cNvPr>
            <p:cNvSpPr txBox="1"/>
            <p:nvPr/>
          </p:nvSpPr>
          <p:spPr>
            <a:xfrm>
              <a:off x="1436399" y="3834712"/>
              <a:ext cx="865192"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gradFill>
                    <a:gsLst>
                      <a:gs pos="2917">
                        <a:srgbClr val="000000"/>
                      </a:gs>
                      <a:gs pos="30000">
                        <a:srgbClr val="000000"/>
                      </a:gs>
                    </a:gsLst>
                    <a:lin ang="5400000" scaled="0"/>
                  </a:gradFill>
                  <a:latin typeface="Segoe UI"/>
                </a:rPr>
                <a:t>Client Browser</a:t>
              </a:r>
              <a:endParaRPr kumimoji="0" lang="en-US" sz="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endParaRPr>
            </a:p>
          </p:txBody>
        </p:sp>
      </p:grpSp>
      <p:cxnSp>
        <p:nvCxnSpPr>
          <p:cNvPr id="94" name="Straight Arrow Connector 93">
            <a:extLst>
              <a:ext uri="{FF2B5EF4-FFF2-40B4-BE49-F238E27FC236}">
                <a16:creationId xmlns:a16="http://schemas.microsoft.com/office/drawing/2014/main" id="{61BF9986-575F-A045-9A19-9AD56DC50C4F}"/>
              </a:ext>
            </a:extLst>
          </p:cNvPr>
          <p:cNvCxnSpPr>
            <a:cxnSpLocks/>
          </p:cNvCxnSpPr>
          <p:nvPr/>
        </p:nvCxnSpPr>
        <p:spPr>
          <a:xfrm>
            <a:off x="1795231" y="3433039"/>
            <a:ext cx="641159" cy="5602"/>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nvGrpSpPr>
          <p:cNvPr id="5" name="Group 4">
            <a:extLst>
              <a:ext uri="{FF2B5EF4-FFF2-40B4-BE49-F238E27FC236}">
                <a16:creationId xmlns:a16="http://schemas.microsoft.com/office/drawing/2014/main" id="{BBDE9DE9-40FD-D649-B9A1-A1FBE51460F2}"/>
              </a:ext>
            </a:extLst>
          </p:cNvPr>
          <p:cNvGrpSpPr/>
          <p:nvPr/>
        </p:nvGrpSpPr>
        <p:grpSpPr>
          <a:xfrm>
            <a:off x="6946287" y="1387072"/>
            <a:ext cx="1376778" cy="1946137"/>
            <a:chOff x="6657835" y="2467982"/>
            <a:chExt cx="1315287" cy="2159773"/>
          </a:xfrm>
        </p:grpSpPr>
        <p:grpSp>
          <p:nvGrpSpPr>
            <p:cNvPr id="71" name="Group 70">
              <a:extLst>
                <a:ext uri="{FF2B5EF4-FFF2-40B4-BE49-F238E27FC236}">
                  <a16:creationId xmlns:a16="http://schemas.microsoft.com/office/drawing/2014/main" id="{89CE5F55-42BE-AB43-ADAE-CB379F5E55B6}"/>
                </a:ext>
              </a:extLst>
            </p:cNvPr>
            <p:cNvGrpSpPr/>
            <p:nvPr/>
          </p:nvGrpSpPr>
          <p:grpSpPr>
            <a:xfrm>
              <a:off x="6965153" y="2656934"/>
              <a:ext cx="715623" cy="1661508"/>
              <a:chOff x="6360797" y="2676293"/>
              <a:chExt cx="1021310" cy="1996068"/>
            </a:xfrm>
          </p:grpSpPr>
          <p:grpSp>
            <p:nvGrpSpPr>
              <p:cNvPr id="13" name="Group 12">
                <a:extLst>
                  <a:ext uri="{FF2B5EF4-FFF2-40B4-BE49-F238E27FC236}">
                    <a16:creationId xmlns:a16="http://schemas.microsoft.com/office/drawing/2014/main" id="{209F599C-4F18-BF41-A339-122BEB5D6547}"/>
                  </a:ext>
                </a:extLst>
              </p:cNvPr>
              <p:cNvGrpSpPr/>
              <p:nvPr/>
            </p:nvGrpSpPr>
            <p:grpSpPr>
              <a:xfrm>
                <a:off x="6665744" y="2969834"/>
                <a:ext cx="430746" cy="1299474"/>
                <a:chOff x="9386177" y="2784501"/>
                <a:chExt cx="469391" cy="2202135"/>
              </a:xfrm>
            </p:grpSpPr>
            <p:pic>
              <p:nvPicPr>
                <p:cNvPr id="14" name="Immagine 10">
                  <a:extLst>
                    <a:ext uri="{FF2B5EF4-FFF2-40B4-BE49-F238E27FC236}">
                      <a16:creationId xmlns:a16="http://schemas.microsoft.com/office/drawing/2014/main" id="{0A9BFD22-631A-7441-AF1A-5D79F6BADFE7}"/>
                    </a:ext>
                  </a:extLst>
                </p:cNvPr>
                <p:cNvPicPr>
                  <a:picLocks noChangeAspect="1"/>
                </p:cNvPicPr>
                <p:nvPr/>
              </p:nvPicPr>
              <p:blipFill>
                <a:blip r:embed="rId8"/>
                <a:stretch>
                  <a:fillRect/>
                </a:stretch>
              </p:blipFill>
              <p:spPr>
                <a:xfrm>
                  <a:off x="9386177" y="2784501"/>
                  <a:ext cx="457240" cy="495342"/>
                </a:xfrm>
                <a:prstGeom prst="rect">
                  <a:avLst/>
                </a:prstGeom>
              </p:spPr>
            </p:pic>
            <p:pic>
              <p:nvPicPr>
                <p:cNvPr id="15" name="Immagine 11">
                  <a:extLst>
                    <a:ext uri="{FF2B5EF4-FFF2-40B4-BE49-F238E27FC236}">
                      <a16:creationId xmlns:a16="http://schemas.microsoft.com/office/drawing/2014/main" id="{8CAEF116-B580-1F4A-A827-2C69FEA63AE1}"/>
                    </a:ext>
                  </a:extLst>
                </p:cNvPr>
                <p:cNvPicPr>
                  <a:picLocks noChangeAspect="1"/>
                </p:cNvPicPr>
                <p:nvPr/>
              </p:nvPicPr>
              <p:blipFill>
                <a:blip r:embed="rId8"/>
                <a:stretch>
                  <a:fillRect/>
                </a:stretch>
              </p:blipFill>
              <p:spPr>
                <a:xfrm>
                  <a:off x="9386178" y="3575483"/>
                  <a:ext cx="457240" cy="495343"/>
                </a:xfrm>
                <a:prstGeom prst="rect">
                  <a:avLst/>
                </a:prstGeom>
              </p:spPr>
            </p:pic>
            <p:pic>
              <p:nvPicPr>
                <p:cNvPr id="16" name="Immagine 12">
                  <a:extLst>
                    <a:ext uri="{FF2B5EF4-FFF2-40B4-BE49-F238E27FC236}">
                      <a16:creationId xmlns:a16="http://schemas.microsoft.com/office/drawing/2014/main" id="{D61DBB7A-7BAE-0048-8654-80912D0414C7}"/>
                    </a:ext>
                  </a:extLst>
                </p:cNvPr>
                <p:cNvPicPr>
                  <a:picLocks noChangeAspect="1"/>
                </p:cNvPicPr>
                <p:nvPr/>
              </p:nvPicPr>
              <p:blipFill>
                <a:blip r:embed="rId8"/>
                <a:stretch>
                  <a:fillRect/>
                </a:stretch>
              </p:blipFill>
              <p:spPr>
                <a:xfrm>
                  <a:off x="9398328" y="4491294"/>
                  <a:ext cx="457240" cy="495342"/>
                </a:xfrm>
                <a:prstGeom prst="rect">
                  <a:avLst/>
                </a:prstGeom>
              </p:spPr>
            </p:pic>
          </p:grpSp>
          <p:sp>
            <p:nvSpPr>
              <p:cNvPr id="70" name="Oval 69">
                <a:extLst>
                  <a:ext uri="{FF2B5EF4-FFF2-40B4-BE49-F238E27FC236}">
                    <a16:creationId xmlns:a16="http://schemas.microsoft.com/office/drawing/2014/main" id="{4E5D2A83-C31F-264B-860A-B03078843857}"/>
                  </a:ext>
                </a:extLst>
              </p:cNvPr>
              <p:cNvSpPr/>
              <p:nvPr/>
            </p:nvSpPr>
            <p:spPr bwMode="auto">
              <a:xfrm>
                <a:off x="6360797" y="2676293"/>
                <a:ext cx="1021310" cy="1996068"/>
              </a:xfrm>
              <a:prstGeom prst="ellipse">
                <a:avLst/>
              </a:prstGeom>
              <a:noFill/>
              <a:ln>
                <a:solidFill>
                  <a:schemeClr val="tx2">
                    <a:lumMod val="40000"/>
                    <a:lumOff val="60000"/>
                  </a:schemeClr>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78" name="TextBox 77">
              <a:extLst>
                <a:ext uri="{FF2B5EF4-FFF2-40B4-BE49-F238E27FC236}">
                  <a16:creationId xmlns:a16="http://schemas.microsoft.com/office/drawing/2014/main" id="{5AE558F6-E790-CA40-A503-3F04A569B7CA}"/>
                </a:ext>
              </a:extLst>
            </p:cNvPr>
            <p:cNvSpPr txBox="1"/>
            <p:nvPr/>
          </p:nvSpPr>
          <p:spPr>
            <a:xfrm>
              <a:off x="6965159" y="4384283"/>
              <a:ext cx="80468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Backend App</a:t>
              </a:r>
            </a:p>
          </p:txBody>
        </p:sp>
        <p:sp>
          <p:nvSpPr>
            <p:cNvPr id="96" name="Rectangle 95">
              <a:extLst>
                <a:ext uri="{FF2B5EF4-FFF2-40B4-BE49-F238E27FC236}">
                  <a16:creationId xmlns:a16="http://schemas.microsoft.com/office/drawing/2014/main" id="{77518E37-5ECA-334A-94E4-775B23600DDD}"/>
                </a:ext>
              </a:extLst>
            </p:cNvPr>
            <p:cNvSpPr/>
            <p:nvPr/>
          </p:nvSpPr>
          <p:spPr bwMode="auto">
            <a:xfrm>
              <a:off x="6657835" y="2467982"/>
              <a:ext cx="1315287" cy="2159773"/>
            </a:xfrm>
            <a:prstGeom prst="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7" name="TextBox 96">
              <a:extLst>
                <a:ext uri="{FF2B5EF4-FFF2-40B4-BE49-F238E27FC236}">
                  <a16:creationId xmlns:a16="http://schemas.microsoft.com/office/drawing/2014/main" id="{EA302933-77C4-5C4E-85D8-C4B5C0618F29}"/>
                </a:ext>
              </a:extLst>
            </p:cNvPr>
            <p:cNvSpPr txBox="1"/>
            <p:nvPr/>
          </p:nvSpPr>
          <p:spPr>
            <a:xfrm>
              <a:off x="6671649" y="2475828"/>
              <a:ext cx="80468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app namespace</a:t>
              </a:r>
            </a:p>
          </p:txBody>
        </p:sp>
      </p:grpSp>
      <p:sp>
        <p:nvSpPr>
          <p:cNvPr id="98" name="Rectangle 97">
            <a:extLst>
              <a:ext uri="{FF2B5EF4-FFF2-40B4-BE49-F238E27FC236}">
                <a16:creationId xmlns:a16="http://schemas.microsoft.com/office/drawing/2014/main" id="{154A9C12-B1B5-8048-84D8-726A445DA613}"/>
              </a:ext>
            </a:extLst>
          </p:cNvPr>
          <p:cNvSpPr/>
          <p:nvPr/>
        </p:nvSpPr>
        <p:spPr bwMode="auto">
          <a:xfrm>
            <a:off x="3449798" y="1154178"/>
            <a:ext cx="8092751" cy="5324681"/>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9" name="TextBox 98">
            <a:extLst>
              <a:ext uri="{FF2B5EF4-FFF2-40B4-BE49-F238E27FC236}">
                <a16:creationId xmlns:a16="http://schemas.microsoft.com/office/drawing/2014/main" id="{620C0815-6640-DE45-A8AC-5B77AC45A504}"/>
              </a:ext>
            </a:extLst>
          </p:cNvPr>
          <p:cNvSpPr txBox="1"/>
          <p:nvPr/>
        </p:nvSpPr>
        <p:spPr>
          <a:xfrm>
            <a:off x="2584606" y="1224475"/>
            <a:ext cx="865192" cy="24622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Region 1</a:t>
            </a:r>
          </a:p>
        </p:txBody>
      </p:sp>
      <p:grpSp>
        <p:nvGrpSpPr>
          <p:cNvPr id="45" name="Group 44">
            <a:extLst>
              <a:ext uri="{FF2B5EF4-FFF2-40B4-BE49-F238E27FC236}">
                <a16:creationId xmlns:a16="http://schemas.microsoft.com/office/drawing/2014/main" id="{EC1ACF89-035E-2646-9F07-B9218140E7AD}"/>
              </a:ext>
            </a:extLst>
          </p:cNvPr>
          <p:cNvGrpSpPr/>
          <p:nvPr/>
        </p:nvGrpSpPr>
        <p:grpSpPr>
          <a:xfrm>
            <a:off x="7014944" y="3961814"/>
            <a:ext cx="1376778" cy="1946137"/>
            <a:chOff x="6657835" y="2467982"/>
            <a:chExt cx="1315287" cy="2159773"/>
          </a:xfrm>
        </p:grpSpPr>
        <p:grpSp>
          <p:nvGrpSpPr>
            <p:cNvPr id="46" name="Group 45">
              <a:extLst>
                <a:ext uri="{FF2B5EF4-FFF2-40B4-BE49-F238E27FC236}">
                  <a16:creationId xmlns:a16="http://schemas.microsoft.com/office/drawing/2014/main" id="{A45C84B2-A19A-6645-836A-AA1D902B14DB}"/>
                </a:ext>
              </a:extLst>
            </p:cNvPr>
            <p:cNvGrpSpPr/>
            <p:nvPr/>
          </p:nvGrpSpPr>
          <p:grpSpPr>
            <a:xfrm>
              <a:off x="6965153" y="2656934"/>
              <a:ext cx="715623" cy="1661508"/>
              <a:chOff x="6360797" y="2676293"/>
              <a:chExt cx="1021310" cy="1996068"/>
            </a:xfrm>
          </p:grpSpPr>
          <p:grpSp>
            <p:nvGrpSpPr>
              <p:cNvPr id="50" name="Group 49">
                <a:extLst>
                  <a:ext uri="{FF2B5EF4-FFF2-40B4-BE49-F238E27FC236}">
                    <a16:creationId xmlns:a16="http://schemas.microsoft.com/office/drawing/2014/main" id="{C49359AA-642E-D54E-A804-7E9D60AA61F2}"/>
                  </a:ext>
                </a:extLst>
              </p:cNvPr>
              <p:cNvGrpSpPr/>
              <p:nvPr/>
            </p:nvGrpSpPr>
            <p:grpSpPr>
              <a:xfrm>
                <a:off x="6665744" y="2969834"/>
                <a:ext cx="430746" cy="1299474"/>
                <a:chOff x="9386177" y="2784501"/>
                <a:chExt cx="469391" cy="2202135"/>
              </a:xfrm>
            </p:grpSpPr>
            <p:pic>
              <p:nvPicPr>
                <p:cNvPr id="52" name="Immagine 10">
                  <a:extLst>
                    <a:ext uri="{FF2B5EF4-FFF2-40B4-BE49-F238E27FC236}">
                      <a16:creationId xmlns:a16="http://schemas.microsoft.com/office/drawing/2014/main" id="{EF50CABF-CA0F-9943-9928-82AF3C44B859}"/>
                    </a:ext>
                  </a:extLst>
                </p:cNvPr>
                <p:cNvPicPr>
                  <a:picLocks noChangeAspect="1"/>
                </p:cNvPicPr>
                <p:nvPr/>
              </p:nvPicPr>
              <p:blipFill>
                <a:blip r:embed="rId8"/>
                <a:stretch>
                  <a:fillRect/>
                </a:stretch>
              </p:blipFill>
              <p:spPr>
                <a:xfrm>
                  <a:off x="9386177" y="2784501"/>
                  <a:ext cx="457240" cy="495342"/>
                </a:xfrm>
                <a:prstGeom prst="rect">
                  <a:avLst/>
                </a:prstGeom>
              </p:spPr>
            </p:pic>
            <p:pic>
              <p:nvPicPr>
                <p:cNvPr id="53" name="Immagine 11">
                  <a:extLst>
                    <a:ext uri="{FF2B5EF4-FFF2-40B4-BE49-F238E27FC236}">
                      <a16:creationId xmlns:a16="http://schemas.microsoft.com/office/drawing/2014/main" id="{30BDAB35-3411-D24E-871D-33D877F75E44}"/>
                    </a:ext>
                  </a:extLst>
                </p:cNvPr>
                <p:cNvPicPr>
                  <a:picLocks noChangeAspect="1"/>
                </p:cNvPicPr>
                <p:nvPr/>
              </p:nvPicPr>
              <p:blipFill>
                <a:blip r:embed="rId8"/>
                <a:stretch>
                  <a:fillRect/>
                </a:stretch>
              </p:blipFill>
              <p:spPr>
                <a:xfrm>
                  <a:off x="9386178" y="3575483"/>
                  <a:ext cx="457240" cy="495343"/>
                </a:xfrm>
                <a:prstGeom prst="rect">
                  <a:avLst/>
                </a:prstGeom>
              </p:spPr>
            </p:pic>
            <p:pic>
              <p:nvPicPr>
                <p:cNvPr id="54" name="Immagine 12">
                  <a:extLst>
                    <a:ext uri="{FF2B5EF4-FFF2-40B4-BE49-F238E27FC236}">
                      <a16:creationId xmlns:a16="http://schemas.microsoft.com/office/drawing/2014/main" id="{560053FD-744C-AB49-AC54-62553A3FBDA6}"/>
                    </a:ext>
                  </a:extLst>
                </p:cNvPr>
                <p:cNvPicPr>
                  <a:picLocks noChangeAspect="1"/>
                </p:cNvPicPr>
                <p:nvPr/>
              </p:nvPicPr>
              <p:blipFill>
                <a:blip r:embed="rId8"/>
                <a:stretch>
                  <a:fillRect/>
                </a:stretch>
              </p:blipFill>
              <p:spPr>
                <a:xfrm>
                  <a:off x="9398328" y="4491294"/>
                  <a:ext cx="457240" cy="495342"/>
                </a:xfrm>
                <a:prstGeom prst="rect">
                  <a:avLst/>
                </a:prstGeom>
              </p:spPr>
            </p:pic>
          </p:grpSp>
          <p:sp>
            <p:nvSpPr>
              <p:cNvPr id="51" name="Oval 50">
                <a:extLst>
                  <a:ext uri="{FF2B5EF4-FFF2-40B4-BE49-F238E27FC236}">
                    <a16:creationId xmlns:a16="http://schemas.microsoft.com/office/drawing/2014/main" id="{9CAB3E26-5F79-994C-994E-36AEED04BE1A}"/>
                  </a:ext>
                </a:extLst>
              </p:cNvPr>
              <p:cNvSpPr/>
              <p:nvPr/>
            </p:nvSpPr>
            <p:spPr bwMode="auto">
              <a:xfrm>
                <a:off x="6360797" y="2676293"/>
                <a:ext cx="1021310" cy="1996068"/>
              </a:xfrm>
              <a:prstGeom prst="ellipse">
                <a:avLst/>
              </a:prstGeom>
              <a:noFill/>
              <a:ln>
                <a:solidFill>
                  <a:schemeClr val="tx2">
                    <a:lumMod val="40000"/>
                    <a:lumOff val="60000"/>
                  </a:schemeClr>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47" name="TextBox 46">
              <a:extLst>
                <a:ext uri="{FF2B5EF4-FFF2-40B4-BE49-F238E27FC236}">
                  <a16:creationId xmlns:a16="http://schemas.microsoft.com/office/drawing/2014/main" id="{FC2E047B-A9A7-204B-8406-D023290214E0}"/>
                </a:ext>
              </a:extLst>
            </p:cNvPr>
            <p:cNvSpPr txBox="1"/>
            <p:nvPr/>
          </p:nvSpPr>
          <p:spPr>
            <a:xfrm>
              <a:off x="6965159" y="4384283"/>
              <a:ext cx="80468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Backend App</a:t>
              </a:r>
            </a:p>
          </p:txBody>
        </p:sp>
        <p:sp>
          <p:nvSpPr>
            <p:cNvPr id="48" name="Rectangle 47">
              <a:extLst>
                <a:ext uri="{FF2B5EF4-FFF2-40B4-BE49-F238E27FC236}">
                  <a16:creationId xmlns:a16="http://schemas.microsoft.com/office/drawing/2014/main" id="{751B1F2F-37B6-B448-923E-BA8EB2757681}"/>
                </a:ext>
              </a:extLst>
            </p:cNvPr>
            <p:cNvSpPr/>
            <p:nvPr/>
          </p:nvSpPr>
          <p:spPr bwMode="auto">
            <a:xfrm>
              <a:off x="6657835" y="2467982"/>
              <a:ext cx="1315287" cy="2159773"/>
            </a:xfrm>
            <a:prstGeom prst="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9" name="TextBox 48">
              <a:extLst>
                <a:ext uri="{FF2B5EF4-FFF2-40B4-BE49-F238E27FC236}">
                  <a16:creationId xmlns:a16="http://schemas.microsoft.com/office/drawing/2014/main" id="{636A4FCF-81A9-EE42-BA7A-C8348E2A8B8C}"/>
                </a:ext>
              </a:extLst>
            </p:cNvPr>
            <p:cNvSpPr txBox="1"/>
            <p:nvPr/>
          </p:nvSpPr>
          <p:spPr>
            <a:xfrm>
              <a:off x="6671649" y="2475828"/>
              <a:ext cx="80468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app namespace</a:t>
              </a:r>
            </a:p>
          </p:txBody>
        </p:sp>
      </p:grpSp>
      <p:pic>
        <p:nvPicPr>
          <p:cNvPr id="55" name="Graphic 54">
            <a:extLst>
              <a:ext uri="{FF2B5EF4-FFF2-40B4-BE49-F238E27FC236}">
                <a16:creationId xmlns:a16="http://schemas.microsoft.com/office/drawing/2014/main" id="{B09DAC88-CBAB-864F-8FCD-417643C26EB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980694" y="3653069"/>
            <a:ext cx="469900" cy="469900"/>
          </a:xfrm>
          <a:prstGeom prst="rect">
            <a:avLst/>
          </a:prstGeom>
        </p:spPr>
      </p:pic>
      <p:grpSp>
        <p:nvGrpSpPr>
          <p:cNvPr id="56" name="Group 55">
            <a:extLst>
              <a:ext uri="{FF2B5EF4-FFF2-40B4-BE49-F238E27FC236}">
                <a16:creationId xmlns:a16="http://schemas.microsoft.com/office/drawing/2014/main" id="{441FAC05-3AD6-5643-8C40-5671B769B4B8}"/>
              </a:ext>
            </a:extLst>
          </p:cNvPr>
          <p:cNvGrpSpPr/>
          <p:nvPr/>
        </p:nvGrpSpPr>
        <p:grpSpPr>
          <a:xfrm>
            <a:off x="5512274" y="4573443"/>
            <a:ext cx="775369" cy="876360"/>
            <a:chOff x="7178767" y="1360961"/>
            <a:chExt cx="775369" cy="876360"/>
          </a:xfrm>
        </p:grpSpPr>
        <p:pic>
          <p:nvPicPr>
            <p:cNvPr id="57" name="Immagine 21">
              <a:extLst>
                <a:ext uri="{FF2B5EF4-FFF2-40B4-BE49-F238E27FC236}">
                  <a16:creationId xmlns:a16="http://schemas.microsoft.com/office/drawing/2014/main" id="{2252FB8B-A405-574D-85D5-6C29983FFB8D}"/>
                </a:ext>
              </a:extLst>
            </p:cNvPr>
            <p:cNvPicPr>
              <a:picLocks noChangeAspect="1"/>
            </p:cNvPicPr>
            <p:nvPr/>
          </p:nvPicPr>
          <p:blipFill>
            <a:blip r:embed="rId3"/>
            <a:stretch>
              <a:fillRect/>
            </a:stretch>
          </p:blipFill>
          <p:spPr>
            <a:xfrm>
              <a:off x="7196302" y="1360961"/>
              <a:ext cx="647700" cy="476250"/>
            </a:xfrm>
            <a:prstGeom prst="rect">
              <a:avLst/>
            </a:prstGeom>
          </p:spPr>
        </p:pic>
        <p:sp>
          <p:nvSpPr>
            <p:cNvPr id="58" name="CasellaDiTesto 32">
              <a:extLst>
                <a:ext uri="{FF2B5EF4-FFF2-40B4-BE49-F238E27FC236}">
                  <a16:creationId xmlns:a16="http://schemas.microsoft.com/office/drawing/2014/main" id="{B90DB5B0-B6C7-7A4E-8EDC-94B576E5CCA4}"/>
                </a:ext>
              </a:extLst>
            </p:cNvPr>
            <p:cNvSpPr txBox="1"/>
            <p:nvPr/>
          </p:nvSpPr>
          <p:spPr>
            <a:xfrm>
              <a:off x="7178767" y="1837211"/>
              <a:ext cx="77536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000" b="0" i="0" u="none" strike="noStrike" kern="1200" cap="none" spc="0" normalizeH="0" baseline="0" noProof="0" err="1">
                  <a:ln>
                    <a:noFill/>
                  </a:ln>
                  <a:solidFill>
                    <a:srgbClr val="000000"/>
                  </a:solidFill>
                  <a:effectLst/>
                  <a:uLnTx/>
                  <a:uFillTx/>
                  <a:latin typeface="Segoe UI"/>
                  <a:ea typeface="+mn-ea"/>
                  <a:cs typeface="+mn-cs"/>
                </a:rPr>
                <a:t>Azure</a:t>
              </a:r>
              <a:r>
                <a:rPr kumimoji="0" lang="it-IT" sz="1000" b="0" i="0" u="none" strike="noStrike" kern="1200" cap="none" spc="0" normalizeH="0" baseline="0" noProof="0">
                  <a:ln>
                    <a:noFill/>
                  </a:ln>
                  <a:solidFill>
                    <a:srgbClr val="000000"/>
                  </a:solidFill>
                  <a:effectLst/>
                  <a:uLnTx/>
                  <a:uFillTx/>
                  <a:latin typeface="Segoe UI"/>
                  <a:ea typeface="+mn-ea"/>
                  <a:cs typeface="+mn-cs"/>
                </a:rPr>
                <a:t> </a:t>
              </a:r>
              <a:r>
                <a:rPr kumimoji="0" lang="it-IT" sz="1000" b="0" i="0" u="none" strike="noStrike" kern="1200" cap="none" spc="0" normalizeH="0" baseline="0" noProof="0" err="1">
                  <a:ln>
                    <a:noFill/>
                  </a:ln>
                  <a:solidFill>
                    <a:srgbClr val="000000"/>
                  </a:solidFill>
                  <a:effectLst/>
                  <a:uLnTx/>
                  <a:uFillTx/>
                  <a:latin typeface="Segoe UI"/>
                  <a:ea typeface="+mn-ea"/>
                  <a:cs typeface="+mn-cs"/>
                </a:rPr>
                <a:t>Load</a:t>
              </a:r>
              <a:r>
                <a:rPr kumimoji="0" lang="it-IT" sz="1000" b="0" i="0" u="none" strike="noStrike" kern="1200" cap="none" spc="0" normalizeH="0" baseline="0" noProof="0">
                  <a:ln>
                    <a:noFill/>
                  </a:ln>
                  <a:solidFill>
                    <a:srgbClr val="000000"/>
                  </a:solidFill>
                  <a:effectLst/>
                  <a:uLnTx/>
                  <a:uFillTx/>
                  <a:latin typeface="Segoe UI"/>
                  <a:ea typeface="+mn-ea"/>
                  <a:cs typeface="+mn-cs"/>
                </a:rPr>
                <a:t> </a:t>
              </a:r>
              <a:r>
                <a:rPr kumimoji="0" lang="it-IT" sz="1000" b="0" i="0" u="none" strike="noStrike" kern="1200" cap="none" spc="0" normalizeH="0" baseline="0" noProof="0" err="1">
                  <a:ln>
                    <a:noFill/>
                  </a:ln>
                  <a:solidFill>
                    <a:srgbClr val="000000"/>
                  </a:solidFill>
                  <a:effectLst/>
                  <a:uLnTx/>
                  <a:uFillTx/>
                  <a:latin typeface="Segoe UI"/>
                  <a:ea typeface="+mn-ea"/>
                  <a:cs typeface="+mn-cs"/>
                </a:rPr>
                <a:t>Balancer</a:t>
              </a:r>
              <a:endParaRPr kumimoji="0" lang="it-IT" sz="1000" b="0" i="0" u="none" strike="noStrike" kern="1200" cap="none" spc="0" normalizeH="0" baseline="0" noProof="0">
                <a:ln>
                  <a:noFill/>
                </a:ln>
                <a:solidFill>
                  <a:srgbClr val="000000"/>
                </a:solidFill>
                <a:effectLst/>
                <a:uLnTx/>
                <a:uFillTx/>
                <a:latin typeface="Segoe UI"/>
                <a:ea typeface="+mn-ea"/>
                <a:cs typeface="+mn-cs"/>
              </a:endParaRPr>
            </a:p>
          </p:txBody>
        </p:sp>
      </p:grpSp>
      <p:cxnSp>
        <p:nvCxnSpPr>
          <p:cNvPr id="61" name="Straight Arrow Connector 60">
            <a:extLst>
              <a:ext uri="{FF2B5EF4-FFF2-40B4-BE49-F238E27FC236}">
                <a16:creationId xmlns:a16="http://schemas.microsoft.com/office/drawing/2014/main" id="{9DFB3670-26A0-DF4D-AC98-AA41E253510D}"/>
              </a:ext>
            </a:extLst>
          </p:cNvPr>
          <p:cNvCxnSpPr>
            <a:cxnSpLocks/>
          </p:cNvCxnSpPr>
          <p:nvPr/>
        </p:nvCxnSpPr>
        <p:spPr>
          <a:xfrm>
            <a:off x="6257108" y="4934881"/>
            <a:ext cx="757838"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A6D49248-7540-4F44-AC75-46C95366B3A7}"/>
              </a:ext>
            </a:extLst>
          </p:cNvPr>
          <p:cNvCxnSpPr>
            <a:cxnSpLocks/>
          </p:cNvCxnSpPr>
          <p:nvPr/>
        </p:nvCxnSpPr>
        <p:spPr>
          <a:xfrm>
            <a:off x="6177509" y="2305912"/>
            <a:ext cx="757838"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850C87E5-CB9A-C648-9B79-AEDE55DCDA35}"/>
              </a:ext>
            </a:extLst>
          </p:cNvPr>
          <p:cNvGrpSpPr/>
          <p:nvPr/>
        </p:nvGrpSpPr>
        <p:grpSpPr>
          <a:xfrm>
            <a:off x="9836485" y="1500327"/>
            <a:ext cx="842304" cy="952656"/>
            <a:chOff x="9993367" y="1500327"/>
            <a:chExt cx="842304" cy="952656"/>
          </a:xfrm>
        </p:grpSpPr>
        <p:pic>
          <p:nvPicPr>
            <p:cNvPr id="4" name="Graphic 3">
              <a:extLst>
                <a:ext uri="{FF2B5EF4-FFF2-40B4-BE49-F238E27FC236}">
                  <a16:creationId xmlns:a16="http://schemas.microsoft.com/office/drawing/2014/main" id="{6178190C-BF19-9948-9D2E-3FA7D3BC00E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9993367" y="1500327"/>
              <a:ext cx="773611" cy="752259"/>
            </a:xfrm>
            <a:prstGeom prst="rect">
              <a:avLst/>
            </a:prstGeom>
          </p:spPr>
        </p:pic>
        <p:sp>
          <p:nvSpPr>
            <p:cNvPr id="64" name="TextBox 63">
              <a:extLst>
                <a:ext uri="{FF2B5EF4-FFF2-40B4-BE49-F238E27FC236}">
                  <a16:creationId xmlns:a16="http://schemas.microsoft.com/office/drawing/2014/main" id="{ADE9D5B8-D8DD-FF40-8259-4B89A4B08FDA}"/>
                </a:ext>
              </a:extLst>
            </p:cNvPr>
            <p:cNvSpPr txBox="1"/>
            <p:nvPr/>
          </p:nvSpPr>
          <p:spPr>
            <a:xfrm>
              <a:off x="9993367" y="2329872"/>
              <a:ext cx="84230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Master</a:t>
              </a:r>
            </a:p>
          </p:txBody>
        </p:sp>
      </p:grpSp>
      <p:grpSp>
        <p:nvGrpSpPr>
          <p:cNvPr id="67" name="Group 66">
            <a:extLst>
              <a:ext uri="{FF2B5EF4-FFF2-40B4-BE49-F238E27FC236}">
                <a16:creationId xmlns:a16="http://schemas.microsoft.com/office/drawing/2014/main" id="{59270932-AF9A-ED42-AE14-6BF2D07ECCE6}"/>
              </a:ext>
            </a:extLst>
          </p:cNvPr>
          <p:cNvGrpSpPr/>
          <p:nvPr/>
        </p:nvGrpSpPr>
        <p:grpSpPr>
          <a:xfrm>
            <a:off x="9842824" y="2642558"/>
            <a:ext cx="842304" cy="952656"/>
            <a:chOff x="9993367" y="1500327"/>
            <a:chExt cx="842304" cy="952656"/>
          </a:xfrm>
        </p:grpSpPr>
        <p:pic>
          <p:nvPicPr>
            <p:cNvPr id="72" name="Graphic 71">
              <a:extLst>
                <a:ext uri="{FF2B5EF4-FFF2-40B4-BE49-F238E27FC236}">
                  <a16:creationId xmlns:a16="http://schemas.microsoft.com/office/drawing/2014/main" id="{7B8B3710-0E97-964E-AEDA-E473517D9556}"/>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9993367" y="1500327"/>
              <a:ext cx="773611" cy="752259"/>
            </a:xfrm>
            <a:prstGeom prst="rect">
              <a:avLst/>
            </a:prstGeom>
          </p:spPr>
        </p:pic>
        <p:sp>
          <p:nvSpPr>
            <p:cNvPr id="73" name="TextBox 72">
              <a:extLst>
                <a:ext uri="{FF2B5EF4-FFF2-40B4-BE49-F238E27FC236}">
                  <a16:creationId xmlns:a16="http://schemas.microsoft.com/office/drawing/2014/main" id="{C3C8B75E-1AA8-7544-9C9A-AF7578678B87}"/>
                </a:ext>
              </a:extLst>
            </p:cNvPr>
            <p:cNvSpPr txBox="1"/>
            <p:nvPr/>
          </p:nvSpPr>
          <p:spPr>
            <a:xfrm>
              <a:off x="9993367" y="2329872"/>
              <a:ext cx="84230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Read Replica1</a:t>
              </a:r>
            </a:p>
          </p:txBody>
        </p:sp>
      </p:grpSp>
      <p:grpSp>
        <p:nvGrpSpPr>
          <p:cNvPr id="74" name="Group 73">
            <a:extLst>
              <a:ext uri="{FF2B5EF4-FFF2-40B4-BE49-F238E27FC236}">
                <a16:creationId xmlns:a16="http://schemas.microsoft.com/office/drawing/2014/main" id="{80EB2EB0-C074-6F43-8361-0A17CA87B7F8}"/>
              </a:ext>
            </a:extLst>
          </p:cNvPr>
          <p:cNvGrpSpPr/>
          <p:nvPr/>
        </p:nvGrpSpPr>
        <p:grpSpPr>
          <a:xfrm>
            <a:off x="9954538" y="4631352"/>
            <a:ext cx="842304" cy="952656"/>
            <a:chOff x="9993367" y="1500327"/>
            <a:chExt cx="842304" cy="952656"/>
          </a:xfrm>
        </p:grpSpPr>
        <p:pic>
          <p:nvPicPr>
            <p:cNvPr id="75" name="Graphic 74">
              <a:extLst>
                <a:ext uri="{FF2B5EF4-FFF2-40B4-BE49-F238E27FC236}">
                  <a16:creationId xmlns:a16="http://schemas.microsoft.com/office/drawing/2014/main" id="{61BBB1FC-2EC5-0A4C-8DF0-E18B9D7C4DA9}"/>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9993367" y="1500327"/>
              <a:ext cx="773611" cy="752259"/>
            </a:xfrm>
            <a:prstGeom prst="rect">
              <a:avLst/>
            </a:prstGeom>
          </p:spPr>
        </p:pic>
        <p:sp>
          <p:nvSpPr>
            <p:cNvPr id="80" name="TextBox 79">
              <a:extLst>
                <a:ext uri="{FF2B5EF4-FFF2-40B4-BE49-F238E27FC236}">
                  <a16:creationId xmlns:a16="http://schemas.microsoft.com/office/drawing/2014/main" id="{ADCC44E8-E2AA-B749-936A-749D46A5AD49}"/>
                </a:ext>
              </a:extLst>
            </p:cNvPr>
            <p:cNvSpPr txBox="1"/>
            <p:nvPr/>
          </p:nvSpPr>
          <p:spPr>
            <a:xfrm>
              <a:off x="9993367" y="2329872"/>
              <a:ext cx="84230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Read Replica 2</a:t>
              </a:r>
            </a:p>
          </p:txBody>
        </p:sp>
      </p:grpSp>
      <p:cxnSp>
        <p:nvCxnSpPr>
          <p:cNvPr id="17" name="Straight Connector 16">
            <a:extLst>
              <a:ext uri="{FF2B5EF4-FFF2-40B4-BE49-F238E27FC236}">
                <a16:creationId xmlns:a16="http://schemas.microsoft.com/office/drawing/2014/main" id="{478496B2-8B11-124C-8AF2-4AECAA338EDC}"/>
              </a:ext>
            </a:extLst>
          </p:cNvPr>
          <p:cNvCxnSpPr/>
          <p:nvPr/>
        </p:nvCxnSpPr>
        <p:spPr>
          <a:xfrm>
            <a:off x="8360081" y="2391427"/>
            <a:ext cx="1073032" cy="22411"/>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F4AB5B5-27C3-914B-AB7B-64E0F5182DDD}"/>
              </a:ext>
            </a:extLst>
          </p:cNvPr>
          <p:cNvCxnSpPr>
            <a:cxnSpLocks/>
          </p:cNvCxnSpPr>
          <p:nvPr/>
        </p:nvCxnSpPr>
        <p:spPr>
          <a:xfrm flipH="1">
            <a:off x="9436017" y="1887124"/>
            <a:ext cx="8301" cy="1226694"/>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BDCB8BD-AF91-D042-9DE8-86276B282BEE}"/>
              </a:ext>
            </a:extLst>
          </p:cNvPr>
          <p:cNvCxnSpPr>
            <a:cxnSpLocks/>
          </p:cNvCxnSpPr>
          <p:nvPr/>
        </p:nvCxnSpPr>
        <p:spPr>
          <a:xfrm flipV="1">
            <a:off x="9444318" y="1876457"/>
            <a:ext cx="392167" cy="10667"/>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50855961-4693-5142-815C-99945C895B51}"/>
              </a:ext>
            </a:extLst>
          </p:cNvPr>
          <p:cNvCxnSpPr/>
          <p:nvPr/>
        </p:nvCxnSpPr>
        <p:spPr>
          <a:xfrm flipV="1">
            <a:off x="9436017" y="3103151"/>
            <a:ext cx="392167" cy="10667"/>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1FDAA500-7308-6746-908C-01D304C53FCF}"/>
              </a:ext>
            </a:extLst>
          </p:cNvPr>
          <p:cNvCxnSpPr>
            <a:cxnSpLocks/>
          </p:cNvCxnSpPr>
          <p:nvPr/>
        </p:nvCxnSpPr>
        <p:spPr>
          <a:xfrm flipV="1">
            <a:off x="8370458" y="5007482"/>
            <a:ext cx="1584080" cy="5602"/>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30" name="Graphic 29">
            <a:extLst>
              <a:ext uri="{FF2B5EF4-FFF2-40B4-BE49-F238E27FC236}">
                <a16:creationId xmlns:a16="http://schemas.microsoft.com/office/drawing/2014/main" id="{70EC1D51-3B2E-EA4F-8B83-8E67E07A1333}"/>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2496925" y="3194050"/>
            <a:ext cx="469900" cy="469900"/>
          </a:xfrm>
          <a:prstGeom prst="rect">
            <a:avLst/>
          </a:prstGeom>
        </p:spPr>
      </p:pic>
      <p:cxnSp>
        <p:nvCxnSpPr>
          <p:cNvPr id="89" name="Straight Connector 88">
            <a:extLst>
              <a:ext uri="{FF2B5EF4-FFF2-40B4-BE49-F238E27FC236}">
                <a16:creationId xmlns:a16="http://schemas.microsoft.com/office/drawing/2014/main" id="{2F79C385-5EFA-8548-82FF-497AB8391525}"/>
              </a:ext>
            </a:extLst>
          </p:cNvPr>
          <p:cNvCxnSpPr>
            <a:cxnSpLocks/>
            <a:stCxn id="30" idx="3"/>
          </p:cNvCxnSpPr>
          <p:nvPr/>
        </p:nvCxnSpPr>
        <p:spPr>
          <a:xfrm>
            <a:off x="8364087" y="9817100"/>
            <a:ext cx="1521885"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7150A60C-CF61-1A43-AB90-EA1C025D9E3A}"/>
              </a:ext>
            </a:extLst>
          </p:cNvPr>
          <p:cNvCxnSpPr>
            <a:cxnSpLocks/>
          </p:cNvCxnSpPr>
          <p:nvPr/>
        </p:nvCxnSpPr>
        <p:spPr>
          <a:xfrm>
            <a:off x="4556208" y="2305912"/>
            <a:ext cx="0" cy="2615667"/>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5" name="Straight Arrow Connector 94">
            <a:extLst>
              <a:ext uri="{FF2B5EF4-FFF2-40B4-BE49-F238E27FC236}">
                <a16:creationId xmlns:a16="http://schemas.microsoft.com/office/drawing/2014/main" id="{CB421D91-9DA5-7247-A02D-BB7A3E2C6A6F}"/>
              </a:ext>
            </a:extLst>
          </p:cNvPr>
          <p:cNvCxnSpPr>
            <a:cxnSpLocks/>
          </p:cNvCxnSpPr>
          <p:nvPr/>
        </p:nvCxnSpPr>
        <p:spPr>
          <a:xfrm>
            <a:off x="4545266" y="2305912"/>
            <a:ext cx="962964" cy="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E91F3B79-487C-B047-A8A5-4101B6132CBF}"/>
              </a:ext>
            </a:extLst>
          </p:cNvPr>
          <p:cNvCxnSpPr>
            <a:cxnSpLocks/>
          </p:cNvCxnSpPr>
          <p:nvPr/>
        </p:nvCxnSpPr>
        <p:spPr>
          <a:xfrm>
            <a:off x="4584231" y="4912315"/>
            <a:ext cx="962964" cy="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3" name="Graphic 3" descr="A close up of a building&#10;&#10;Description generated with high confidence">
            <a:extLst>
              <a:ext uri="{FF2B5EF4-FFF2-40B4-BE49-F238E27FC236}">
                <a16:creationId xmlns:a16="http://schemas.microsoft.com/office/drawing/2014/main" id="{E9D01C74-379C-4039-B9B1-ADB831386B10}"/>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8853721" y="3090903"/>
            <a:ext cx="476250" cy="476250"/>
          </a:xfrm>
          <a:prstGeom prst="rect">
            <a:avLst/>
          </a:prstGeom>
        </p:spPr>
      </p:pic>
      <p:cxnSp>
        <p:nvCxnSpPr>
          <p:cNvPr id="6" name="Straight Arrow Connector 5">
            <a:extLst>
              <a:ext uri="{FF2B5EF4-FFF2-40B4-BE49-F238E27FC236}">
                <a16:creationId xmlns:a16="http://schemas.microsoft.com/office/drawing/2014/main" id="{944F8762-977D-451F-AD17-82C33E421833}"/>
              </a:ext>
            </a:extLst>
          </p:cNvPr>
          <p:cNvCxnSpPr>
            <a:cxnSpLocks/>
          </p:cNvCxnSpPr>
          <p:nvPr/>
        </p:nvCxnSpPr>
        <p:spPr>
          <a:xfrm flipH="1" flipV="1">
            <a:off x="8355853" y="2402692"/>
            <a:ext cx="497868" cy="926336"/>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81CAE27C-6749-2C48-949C-32411B2E34E1}"/>
              </a:ext>
            </a:extLst>
          </p:cNvPr>
          <p:cNvCxnSpPr>
            <a:cxnSpLocks/>
          </p:cNvCxnSpPr>
          <p:nvPr/>
        </p:nvCxnSpPr>
        <p:spPr>
          <a:xfrm flipH="1">
            <a:off x="8391724" y="3374253"/>
            <a:ext cx="461997" cy="1197233"/>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3E7A9A0C-FE8D-A54B-BE80-62B72DD0A923}"/>
              </a:ext>
            </a:extLst>
          </p:cNvPr>
          <p:cNvSpPr txBox="1"/>
          <p:nvPr/>
        </p:nvSpPr>
        <p:spPr>
          <a:xfrm>
            <a:off x="8853721" y="3528973"/>
            <a:ext cx="865192" cy="123111"/>
          </a:xfrm>
          <a:prstGeom prst="rect">
            <a:avLst/>
          </a:prstGeom>
          <a:noFill/>
        </p:spPr>
        <p:txBody>
          <a:bodyPr wrap="square" lIns="0" tIns="0" rIns="0" bIns="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region1-acr</a:t>
            </a:r>
          </a:p>
        </p:txBody>
      </p:sp>
      <p:sp>
        <p:nvSpPr>
          <p:cNvPr id="66" name="TextBox 65">
            <a:extLst>
              <a:ext uri="{FF2B5EF4-FFF2-40B4-BE49-F238E27FC236}">
                <a16:creationId xmlns:a16="http://schemas.microsoft.com/office/drawing/2014/main" id="{8459C06A-A30D-9149-9FC7-C5DC1DC5BF33}"/>
              </a:ext>
            </a:extLst>
          </p:cNvPr>
          <p:cNvSpPr txBox="1"/>
          <p:nvPr/>
        </p:nvSpPr>
        <p:spPr>
          <a:xfrm>
            <a:off x="6957058" y="1227870"/>
            <a:ext cx="865192" cy="123111"/>
          </a:xfrm>
          <a:prstGeom prst="rect">
            <a:avLst/>
          </a:prstGeom>
          <a:noFill/>
        </p:spPr>
        <p:txBody>
          <a:bodyPr wrap="square" lIns="0" tIns="0" rIns="0" bIns="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Cluster1</a:t>
            </a:r>
          </a:p>
        </p:txBody>
      </p:sp>
      <p:sp>
        <p:nvSpPr>
          <p:cNvPr id="68" name="TextBox 67">
            <a:extLst>
              <a:ext uri="{FF2B5EF4-FFF2-40B4-BE49-F238E27FC236}">
                <a16:creationId xmlns:a16="http://schemas.microsoft.com/office/drawing/2014/main" id="{B8E35851-7C95-9D48-A783-822BB769D509}"/>
              </a:ext>
            </a:extLst>
          </p:cNvPr>
          <p:cNvSpPr txBox="1"/>
          <p:nvPr/>
        </p:nvSpPr>
        <p:spPr>
          <a:xfrm>
            <a:off x="7016623" y="3814318"/>
            <a:ext cx="865192" cy="123111"/>
          </a:xfrm>
          <a:prstGeom prst="rect">
            <a:avLst/>
          </a:prstGeom>
          <a:noFill/>
        </p:spPr>
        <p:txBody>
          <a:bodyPr wrap="square" lIns="0" tIns="0" rIns="0" bIns="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Segoe UI"/>
              </a:rPr>
              <a:t>Cluster2</a:t>
            </a:r>
          </a:p>
        </p:txBody>
      </p:sp>
      <p:cxnSp>
        <p:nvCxnSpPr>
          <p:cNvPr id="69" name="Straight Arrow Connector 68">
            <a:extLst>
              <a:ext uri="{FF2B5EF4-FFF2-40B4-BE49-F238E27FC236}">
                <a16:creationId xmlns:a16="http://schemas.microsoft.com/office/drawing/2014/main" id="{75C5DB4D-3622-4C4E-972F-91346D38ECB5}"/>
              </a:ext>
            </a:extLst>
          </p:cNvPr>
          <p:cNvCxnSpPr>
            <a:cxnSpLocks/>
          </p:cNvCxnSpPr>
          <p:nvPr/>
        </p:nvCxnSpPr>
        <p:spPr>
          <a:xfrm>
            <a:off x="2966245" y="3444244"/>
            <a:ext cx="1582453" cy="5602"/>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76" name="Rounded Rectangle 75">
            <a:extLst>
              <a:ext uri="{FF2B5EF4-FFF2-40B4-BE49-F238E27FC236}">
                <a16:creationId xmlns:a16="http://schemas.microsoft.com/office/drawing/2014/main" id="{5B365CAE-FED0-B64D-9F4C-B53582D2416A}"/>
              </a:ext>
            </a:extLst>
          </p:cNvPr>
          <p:cNvSpPr/>
          <p:nvPr/>
        </p:nvSpPr>
        <p:spPr bwMode="auto">
          <a:xfrm>
            <a:off x="9361326" y="1261600"/>
            <a:ext cx="1470502" cy="4646351"/>
          </a:xfrm>
          <a:prstGeom prst="round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GB"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794158599"/>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5592D-11D6-CE49-912F-D06D74CBAFDD}"/>
              </a:ext>
            </a:extLst>
          </p:cNvPr>
          <p:cNvSpPr>
            <a:spLocks noGrp="1"/>
          </p:cNvSpPr>
          <p:nvPr>
            <p:ph type="title"/>
          </p:nvPr>
        </p:nvSpPr>
        <p:spPr>
          <a:xfrm>
            <a:off x="285250" y="86308"/>
            <a:ext cx="11018520" cy="553998"/>
          </a:xfrm>
        </p:spPr>
        <p:txBody>
          <a:bodyPr/>
          <a:lstStyle/>
          <a:p>
            <a:r>
              <a:rPr lang="en-US" dirty="0"/>
              <a:t>Multiple Clusters - Cross Region – One Master - Hot</a:t>
            </a:r>
          </a:p>
        </p:txBody>
      </p:sp>
      <p:grpSp>
        <p:nvGrpSpPr>
          <p:cNvPr id="92" name="Group 91">
            <a:extLst>
              <a:ext uri="{FF2B5EF4-FFF2-40B4-BE49-F238E27FC236}">
                <a16:creationId xmlns:a16="http://schemas.microsoft.com/office/drawing/2014/main" id="{4CE752BE-4F79-E64C-A13C-E7AAA2EBC12A}"/>
              </a:ext>
            </a:extLst>
          </p:cNvPr>
          <p:cNvGrpSpPr/>
          <p:nvPr/>
        </p:nvGrpSpPr>
        <p:grpSpPr>
          <a:xfrm>
            <a:off x="381951" y="3472981"/>
            <a:ext cx="963619" cy="604096"/>
            <a:chOff x="1337972" y="3353727"/>
            <a:chExt cx="963619" cy="604096"/>
          </a:xfrm>
        </p:grpSpPr>
        <p:pic>
          <p:nvPicPr>
            <p:cNvPr id="87" name="Graphic 86">
              <a:extLst>
                <a:ext uri="{FF2B5EF4-FFF2-40B4-BE49-F238E27FC236}">
                  <a16:creationId xmlns:a16="http://schemas.microsoft.com/office/drawing/2014/main" id="{0323886B-B1A5-3848-90E3-A189C1D7E78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flipH="1">
              <a:off x="1337972" y="3353727"/>
              <a:ext cx="716939" cy="553998"/>
            </a:xfrm>
            <a:prstGeom prst="rect">
              <a:avLst/>
            </a:prstGeom>
          </p:spPr>
        </p:pic>
        <p:sp>
          <p:nvSpPr>
            <p:cNvPr id="88" name="TextBox 87">
              <a:extLst>
                <a:ext uri="{FF2B5EF4-FFF2-40B4-BE49-F238E27FC236}">
                  <a16:creationId xmlns:a16="http://schemas.microsoft.com/office/drawing/2014/main" id="{1A9E3B91-9A13-9B49-A79D-D4189751830C}"/>
                </a:ext>
              </a:extLst>
            </p:cNvPr>
            <p:cNvSpPr txBox="1"/>
            <p:nvPr/>
          </p:nvSpPr>
          <p:spPr>
            <a:xfrm>
              <a:off x="1436399" y="3834712"/>
              <a:ext cx="865192"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Client Browser</a:t>
              </a:r>
            </a:p>
          </p:txBody>
        </p:sp>
      </p:grpSp>
      <p:cxnSp>
        <p:nvCxnSpPr>
          <p:cNvPr id="94" name="Straight Arrow Connector 93">
            <a:extLst>
              <a:ext uri="{FF2B5EF4-FFF2-40B4-BE49-F238E27FC236}">
                <a16:creationId xmlns:a16="http://schemas.microsoft.com/office/drawing/2014/main" id="{61BF9986-575F-A045-9A19-9AD56DC50C4F}"/>
              </a:ext>
            </a:extLst>
          </p:cNvPr>
          <p:cNvCxnSpPr>
            <a:cxnSpLocks/>
          </p:cNvCxnSpPr>
          <p:nvPr/>
        </p:nvCxnSpPr>
        <p:spPr>
          <a:xfrm flipV="1">
            <a:off x="963626" y="3764375"/>
            <a:ext cx="601939" cy="5603"/>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30" name="Graphic 29">
            <a:extLst>
              <a:ext uri="{FF2B5EF4-FFF2-40B4-BE49-F238E27FC236}">
                <a16:creationId xmlns:a16="http://schemas.microsoft.com/office/drawing/2014/main" id="{70EC1D51-3B2E-EA4F-8B83-8E67E07A133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627197" y="3523823"/>
            <a:ext cx="469900" cy="469900"/>
          </a:xfrm>
          <a:prstGeom prst="rect">
            <a:avLst/>
          </a:prstGeom>
        </p:spPr>
      </p:pic>
      <p:grpSp>
        <p:nvGrpSpPr>
          <p:cNvPr id="7" name="Group 6">
            <a:extLst>
              <a:ext uri="{FF2B5EF4-FFF2-40B4-BE49-F238E27FC236}">
                <a16:creationId xmlns:a16="http://schemas.microsoft.com/office/drawing/2014/main" id="{37243351-2638-B145-95D5-B5B34C886703}"/>
              </a:ext>
            </a:extLst>
          </p:cNvPr>
          <p:cNvGrpSpPr/>
          <p:nvPr/>
        </p:nvGrpSpPr>
        <p:grpSpPr>
          <a:xfrm>
            <a:off x="4326940" y="1101510"/>
            <a:ext cx="5054607" cy="2384507"/>
            <a:chOff x="5826040" y="1159191"/>
            <a:chExt cx="5054607" cy="2384507"/>
          </a:xfrm>
        </p:grpSpPr>
        <p:grpSp>
          <p:nvGrpSpPr>
            <p:cNvPr id="9" name="Group 8">
              <a:extLst>
                <a:ext uri="{FF2B5EF4-FFF2-40B4-BE49-F238E27FC236}">
                  <a16:creationId xmlns:a16="http://schemas.microsoft.com/office/drawing/2014/main" id="{8750745B-6A35-4748-A15B-C39E18243197}"/>
                </a:ext>
              </a:extLst>
            </p:cNvPr>
            <p:cNvGrpSpPr/>
            <p:nvPr/>
          </p:nvGrpSpPr>
          <p:grpSpPr>
            <a:xfrm>
              <a:off x="5826040" y="1996744"/>
              <a:ext cx="919974" cy="876360"/>
              <a:chOff x="7178767" y="1360961"/>
              <a:chExt cx="919974" cy="876360"/>
            </a:xfrm>
          </p:grpSpPr>
          <p:pic>
            <p:nvPicPr>
              <p:cNvPr id="10" name="Immagine 21">
                <a:extLst>
                  <a:ext uri="{FF2B5EF4-FFF2-40B4-BE49-F238E27FC236}">
                    <a16:creationId xmlns:a16="http://schemas.microsoft.com/office/drawing/2014/main" id="{BE5DD038-7FA9-824A-8D3B-5D397950D730}"/>
                  </a:ext>
                </a:extLst>
              </p:cNvPr>
              <p:cNvPicPr>
                <a:picLocks noChangeAspect="1"/>
              </p:cNvPicPr>
              <p:nvPr/>
            </p:nvPicPr>
            <p:blipFill>
              <a:blip r:embed="rId7"/>
              <a:stretch>
                <a:fillRect/>
              </a:stretch>
            </p:blipFill>
            <p:spPr>
              <a:xfrm>
                <a:off x="7196302" y="1360961"/>
                <a:ext cx="647700" cy="476250"/>
              </a:xfrm>
              <a:prstGeom prst="rect">
                <a:avLst/>
              </a:prstGeom>
            </p:spPr>
          </p:pic>
          <p:sp>
            <p:nvSpPr>
              <p:cNvPr id="11" name="CasellaDiTesto 32">
                <a:extLst>
                  <a:ext uri="{FF2B5EF4-FFF2-40B4-BE49-F238E27FC236}">
                    <a16:creationId xmlns:a16="http://schemas.microsoft.com/office/drawing/2014/main" id="{3916E395-3F04-9F48-9FBA-793B6DCC2F79}"/>
                  </a:ext>
                </a:extLst>
              </p:cNvPr>
              <p:cNvSpPr txBox="1"/>
              <p:nvPr/>
            </p:nvSpPr>
            <p:spPr>
              <a:xfrm>
                <a:off x="7178767" y="1837211"/>
                <a:ext cx="919974"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000" b="0" i="0" u="none" strike="noStrike" kern="1200" cap="none" spc="0" normalizeH="0" baseline="0" noProof="0" dirty="0">
                    <a:ln>
                      <a:noFill/>
                    </a:ln>
                    <a:solidFill>
                      <a:srgbClr val="000000"/>
                    </a:solidFill>
                    <a:effectLst/>
                    <a:uLnTx/>
                    <a:uFillTx/>
                    <a:latin typeface="Segoe UI"/>
                    <a:ea typeface="+mn-ea"/>
                    <a:cs typeface="+mn-cs"/>
                  </a:rPr>
                  <a:t>Standard </a:t>
                </a:r>
                <a:r>
                  <a:rPr kumimoji="0" lang="it-IT" sz="1000" b="0" i="0" u="none" strike="noStrike" kern="1200" cap="none" spc="0" normalizeH="0" baseline="0" noProof="0" dirty="0" err="1">
                    <a:ln>
                      <a:noFill/>
                    </a:ln>
                    <a:solidFill>
                      <a:srgbClr val="000000"/>
                    </a:solidFill>
                    <a:effectLst/>
                    <a:uLnTx/>
                    <a:uFillTx/>
                    <a:latin typeface="Segoe UI"/>
                    <a:ea typeface="+mn-ea"/>
                    <a:cs typeface="+mn-cs"/>
                  </a:rPr>
                  <a:t>Loadbalancer</a:t>
                </a:r>
                <a:endParaRPr kumimoji="0" lang="it-IT" sz="1000" b="0" i="0" u="none" strike="noStrike" kern="1200" cap="none" spc="0" normalizeH="0" baseline="0" noProof="0" dirty="0">
                  <a:ln>
                    <a:noFill/>
                  </a:ln>
                  <a:solidFill>
                    <a:srgbClr val="000000"/>
                  </a:solidFill>
                  <a:effectLst/>
                  <a:uLnTx/>
                  <a:uFillTx/>
                  <a:latin typeface="Segoe UI"/>
                  <a:ea typeface="+mn-ea"/>
                  <a:cs typeface="+mn-cs"/>
                </a:endParaRPr>
              </a:p>
            </p:txBody>
          </p:sp>
        </p:grpSp>
        <p:pic>
          <p:nvPicPr>
            <p:cNvPr id="59" name="Graphic 58">
              <a:extLst>
                <a:ext uri="{FF2B5EF4-FFF2-40B4-BE49-F238E27FC236}">
                  <a16:creationId xmlns:a16="http://schemas.microsoft.com/office/drawing/2014/main" id="{DD4D065D-3891-2741-BD99-3008E862A8DB}"/>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294459" y="1159191"/>
              <a:ext cx="469900" cy="469900"/>
            </a:xfrm>
            <a:prstGeom prst="rect">
              <a:avLst/>
            </a:prstGeom>
          </p:spPr>
        </p:pic>
        <p:grpSp>
          <p:nvGrpSpPr>
            <p:cNvPr id="5" name="Group 4">
              <a:extLst>
                <a:ext uri="{FF2B5EF4-FFF2-40B4-BE49-F238E27FC236}">
                  <a16:creationId xmlns:a16="http://schemas.microsoft.com/office/drawing/2014/main" id="{BBDE9DE9-40FD-D649-B9A1-A1FBE51460F2}"/>
                </a:ext>
              </a:extLst>
            </p:cNvPr>
            <p:cNvGrpSpPr/>
            <p:nvPr/>
          </p:nvGrpSpPr>
          <p:grpSpPr>
            <a:xfrm>
              <a:off x="7260053" y="1387072"/>
              <a:ext cx="1376778" cy="1946137"/>
              <a:chOff x="6657835" y="2467982"/>
              <a:chExt cx="1315287" cy="2159773"/>
            </a:xfrm>
          </p:grpSpPr>
          <p:grpSp>
            <p:nvGrpSpPr>
              <p:cNvPr id="71" name="Group 70">
                <a:extLst>
                  <a:ext uri="{FF2B5EF4-FFF2-40B4-BE49-F238E27FC236}">
                    <a16:creationId xmlns:a16="http://schemas.microsoft.com/office/drawing/2014/main" id="{89CE5F55-42BE-AB43-ADAE-CB379F5E55B6}"/>
                  </a:ext>
                </a:extLst>
              </p:cNvPr>
              <p:cNvGrpSpPr/>
              <p:nvPr/>
            </p:nvGrpSpPr>
            <p:grpSpPr>
              <a:xfrm>
                <a:off x="6965153" y="2656934"/>
                <a:ext cx="715623" cy="1661508"/>
                <a:chOff x="6360797" y="2676293"/>
                <a:chExt cx="1021310" cy="1996068"/>
              </a:xfrm>
            </p:grpSpPr>
            <p:grpSp>
              <p:nvGrpSpPr>
                <p:cNvPr id="13" name="Group 12">
                  <a:extLst>
                    <a:ext uri="{FF2B5EF4-FFF2-40B4-BE49-F238E27FC236}">
                      <a16:creationId xmlns:a16="http://schemas.microsoft.com/office/drawing/2014/main" id="{209F599C-4F18-BF41-A339-122BEB5D6547}"/>
                    </a:ext>
                  </a:extLst>
                </p:cNvPr>
                <p:cNvGrpSpPr/>
                <p:nvPr/>
              </p:nvGrpSpPr>
              <p:grpSpPr>
                <a:xfrm>
                  <a:off x="6665744" y="2969834"/>
                  <a:ext cx="430746" cy="1299474"/>
                  <a:chOff x="9386177" y="2784501"/>
                  <a:chExt cx="469391" cy="2202135"/>
                </a:xfrm>
              </p:grpSpPr>
              <p:pic>
                <p:nvPicPr>
                  <p:cNvPr id="14" name="Immagine 10">
                    <a:extLst>
                      <a:ext uri="{FF2B5EF4-FFF2-40B4-BE49-F238E27FC236}">
                        <a16:creationId xmlns:a16="http://schemas.microsoft.com/office/drawing/2014/main" id="{0A9BFD22-631A-7441-AF1A-5D79F6BADFE7}"/>
                      </a:ext>
                    </a:extLst>
                  </p:cNvPr>
                  <p:cNvPicPr>
                    <a:picLocks noChangeAspect="1"/>
                  </p:cNvPicPr>
                  <p:nvPr/>
                </p:nvPicPr>
                <p:blipFill>
                  <a:blip r:embed="rId10"/>
                  <a:stretch>
                    <a:fillRect/>
                  </a:stretch>
                </p:blipFill>
                <p:spPr>
                  <a:xfrm>
                    <a:off x="9386177" y="2784501"/>
                    <a:ext cx="457240" cy="495342"/>
                  </a:xfrm>
                  <a:prstGeom prst="rect">
                    <a:avLst/>
                  </a:prstGeom>
                </p:spPr>
              </p:pic>
              <p:pic>
                <p:nvPicPr>
                  <p:cNvPr id="15" name="Immagine 11">
                    <a:extLst>
                      <a:ext uri="{FF2B5EF4-FFF2-40B4-BE49-F238E27FC236}">
                        <a16:creationId xmlns:a16="http://schemas.microsoft.com/office/drawing/2014/main" id="{8CAEF116-B580-1F4A-A827-2C69FEA63AE1}"/>
                      </a:ext>
                    </a:extLst>
                  </p:cNvPr>
                  <p:cNvPicPr>
                    <a:picLocks noChangeAspect="1"/>
                  </p:cNvPicPr>
                  <p:nvPr/>
                </p:nvPicPr>
                <p:blipFill>
                  <a:blip r:embed="rId10"/>
                  <a:stretch>
                    <a:fillRect/>
                  </a:stretch>
                </p:blipFill>
                <p:spPr>
                  <a:xfrm>
                    <a:off x="9386178" y="3575483"/>
                    <a:ext cx="457240" cy="495343"/>
                  </a:xfrm>
                  <a:prstGeom prst="rect">
                    <a:avLst/>
                  </a:prstGeom>
                </p:spPr>
              </p:pic>
              <p:pic>
                <p:nvPicPr>
                  <p:cNvPr id="16" name="Immagine 12">
                    <a:extLst>
                      <a:ext uri="{FF2B5EF4-FFF2-40B4-BE49-F238E27FC236}">
                        <a16:creationId xmlns:a16="http://schemas.microsoft.com/office/drawing/2014/main" id="{D61DBB7A-7BAE-0048-8654-80912D0414C7}"/>
                      </a:ext>
                    </a:extLst>
                  </p:cNvPr>
                  <p:cNvPicPr>
                    <a:picLocks noChangeAspect="1"/>
                  </p:cNvPicPr>
                  <p:nvPr/>
                </p:nvPicPr>
                <p:blipFill>
                  <a:blip r:embed="rId10"/>
                  <a:stretch>
                    <a:fillRect/>
                  </a:stretch>
                </p:blipFill>
                <p:spPr>
                  <a:xfrm>
                    <a:off x="9398328" y="4491294"/>
                    <a:ext cx="457240" cy="495342"/>
                  </a:xfrm>
                  <a:prstGeom prst="rect">
                    <a:avLst/>
                  </a:prstGeom>
                </p:spPr>
              </p:pic>
            </p:grpSp>
            <p:sp>
              <p:nvSpPr>
                <p:cNvPr id="70" name="Oval 69">
                  <a:extLst>
                    <a:ext uri="{FF2B5EF4-FFF2-40B4-BE49-F238E27FC236}">
                      <a16:creationId xmlns:a16="http://schemas.microsoft.com/office/drawing/2014/main" id="{4E5D2A83-C31F-264B-860A-B03078843857}"/>
                    </a:ext>
                  </a:extLst>
                </p:cNvPr>
                <p:cNvSpPr/>
                <p:nvPr/>
              </p:nvSpPr>
              <p:spPr bwMode="auto">
                <a:xfrm>
                  <a:off x="6360797" y="2676293"/>
                  <a:ext cx="1021310" cy="1996068"/>
                </a:xfrm>
                <a:prstGeom prst="ellipse">
                  <a:avLst/>
                </a:prstGeom>
                <a:noFill/>
                <a:ln>
                  <a:solidFill>
                    <a:schemeClr val="tx2">
                      <a:lumMod val="40000"/>
                      <a:lumOff val="60000"/>
                    </a:schemeClr>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78" name="TextBox 77">
                <a:extLst>
                  <a:ext uri="{FF2B5EF4-FFF2-40B4-BE49-F238E27FC236}">
                    <a16:creationId xmlns:a16="http://schemas.microsoft.com/office/drawing/2014/main" id="{5AE558F6-E790-CA40-A503-3F04A569B7CA}"/>
                  </a:ext>
                </a:extLst>
              </p:cNvPr>
              <p:cNvSpPr txBox="1"/>
              <p:nvPr/>
            </p:nvSpPr>
            <p:spPr>
              <a:xfrm>
                <a:off x="6965159" y="4384283"/>
                <a:ext cx="80468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Backend App</a:t>
                </a:r>
              </a:p>
            </p:txBody>
          </p:sp>
          <p:sp>
            <p:nvSpPr>
              <p:cNvPr id="96" name="Rectangle 95">
                <a:extLst>
                  <a:ext uri="{FF2B5EF4-FFF2-40B4-BE49-F238E27FC236}">
                    <a16:creationId xmlns:a16="http://schemas.microsoft.com/office/drawing/2014/main" id="{77518E37-5ECA-334A-94E4-775B23600DDD}"/>
                  </a:ext>
                </a:extLst>
              </p:cNvPr>
              <p:cNvSpPr/>
              <p:nvPr/>
            </p:nvSpPr>
            <p:spPr bwMode="auto">
              <a:xfrm>
                <a:off x="6657835" y="2467982"/>
                <a:ext cx="1315287" cy="2159773"/>
              </a:xfrm>
              <a:prstGeom prst="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7" name="TextBox 96">
                <a:extLst>
                  <a:ext uri="{FF2B5EF4-FFF2-40B4-BE49-F238E27FC236}">
                    <a16:creationId xmlns:a16="http://schemas.microsoft.com/office/drawing/2014/main" id="{EA302933-77C4-5C4E-85D8-C4B5C0618F29}"/>
                  </a:ext>
                </a:extLst>
              </p:cNvPr>
              <p:cNvSpPr txBox="1"/>
              <p:nvPr/>
            </p:nvSpPr>
            <p:spPr>
              <a:xfrm>
                <a:off x="6671649" y="2475828"/>
                <a:ext cx="80468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app namespace</a:t>
                </a:r>
              </a:p>
            </p:txBody>
          </p:sp>
        </p:grpSp>
        <p:cxnSp>
          <p:nvCxnSpPr>
            <p:cNvPr id="63" name="Straight Arrow Connector 62">
              <a:extLst>
                <a:ext uri="{FF2B5EF4-FFF2-40B4-BE49-F238E27FC236}">
                  <a16:creationId xmlns:a16="http://schemas.microsoft.com/office/drawing/2014/main" id="{A6D49248-7540-4F44-AC75-46C95366B3A7}"/>
                </a:ext>
              </a:extLst>
            </p:cNvPr>
            <p:cNvCxnSpPr>
              <a:cxnSpLocks/>
            </p:cNvCxnSpPr>
            <p:nvPr/>
          </p:nvCxnSpPr>
          <p:spPr>
            <a:xfrm>
              <a:off x="6491274" y="2305912"/>
              <a:ext cx="757838"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850C87E5-CB9A-C648-9B79-AEDE55DCDA35}"/>
                </a:ext>
              </a:extLst>
            </p:cNvPr>
            <p:cNvGrpSpPr/>
            <p:nvPr/>
          </p:nvGrpSpPr>
          <p:grpSpPr>
            <a:xfrm>
              <a:off x="9993368" y="1500327"/>
              <a:ext cx="868061" cy="875382"/>
              <a:chOff x="9993368" y="1500327"/>
              <a:chExt cx="868061" cy="875382"/>
            </a:xfrm>
          </p:grpSpPr>
          <p:pic>
            <p:nvPicPr>
              <p:cNvPr id="4" name="Graphic 3">
                <a:extLst>
                  <a:ext uri="{FF2B5EF4-FFF2-40B4-BE49-F238E27FC236}">
                    <a16:creationId xmlns:a16="http://schemas.microsoft.com/office/drawing/2014/main" id="{6178190C-BF19-9948-9D2E-3FA7D3BC00E2}"/>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9993368" y="1500327"/>
                <a:ext cx="722138" cy="702207"/>
              </a:xfrm>
              <a:prstGeom prst="rect">
                <a:avLst/>
              </a:prstGeom>
            </p:spPr>
          </p:pic>
          <p:sp>
            <p:nvSpPr>
              <p:cNvPr id="64" name="TextBox 63">
                <a:extLst>
                  <a:ext uri="{FF2B5EF4-FFF2-40B4-BE49-F238E27FC236}">
                    <a16:creationId xmlns:a16="http://schemas.microsoft.com/office/drawing/2014/main" id="{ADE9D5B8-D8DD-FF40-8259-4B89A4B08FDA}"/>
                  </a:ext>
                </a:extLst>
              </p:cNvPr>
              <p:cNvSpPr txBox="1"/>
              <p:nvPr/>
            </p:nvSpPr>
            <p:spPr>
              <a:xfrm>
                <a:off x="10019125" y="2252598"/>
                <a:ext cx="84230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Master</a:t>
                </a:r>
              </a:p>
            </p:txBody>
          </p:sp>
        </p:grpSp>
        <p:grpSp>
          <p:nvGrpSpPr>
            <p:cNvPr id="67" name="Group 66">
              <a:extLst>
                <a:ext uri="{FF2B5EF4-FFF2-40B4-BE49-F238E27FC236}">
                  <a16:creationId xmlns:a16="http://schemas.microsoft.com/office/drawing/2014/main" id="{59270932-AF9A-ED42-AE14-6BF2D07ECCE6}"/>
                </a:ext>
              </a:extLst>
            </p:cNvPr>
            <p:cNvGrpSpPr/>
            <p:nvPr/>
          </p:nvGrpSpPr>
          <p:grpSpPr>
            <a:xfrm>
              <a:off x="9999707" y="2642558"/>
              <a:ext cx="880940" cy="901140"/>
              <a:chOff x="9993368" y="1500327"/>
              <a:chExt cx="880940" cy="901140"/>
            </a:xfrm>
          </p:grpSpPr>
          <p:pic>
            <p:nvPicPr>
              <p:cNvPr id="72" name="Graphic 71">
                <a:extLst>
                  <a:ext uri="{FF2B5EF4-FFF2-40B4-BE49-F238E27FC236}">
                    <a16:creationId xmlns:a16="http://schemas.microsoft.com/office/drawing/2014/main" id="{7B8B3710-0E97-964E-AEDA-E473517D9556}"/>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9993368" y="1500327"/>
                <a:ext cx="722138" cy="702207"/>
              </a:xfrm>
              <a:prstGeom prst="rect">
                <a:avLst/>
              </a:prstGeom>
            </p:spPr>
          </p:pic>
          <p:sp>
            <p:nvSpPr>
              <p:cNvPr id="73" name="TextBox 72">
                <a:extLst>
                  <a:ext uri="{FF2B5EF4-FFF2-40B4-BE49-F238E27FC236}">
                    <a16:creationId xmlns:a16="http://schemas.microsoft.com/office/drawing/2014/main" id="{C3C8B75E-1AA8-7544-9C9A-AF7578678B87}"/>
                  </a:ext>
                </a:extLst>
              </p:cNvPr>
              <p:cNvSpPr txBox="1"/>
              <p:nvPr/>
            </p:nvSpPr>
            <p:spPr>
              <a:xfrm>
                <a:off x="10032004" y="2278356"/>
                <a:ext cx="84230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Read Replica1</a:t>
                </a:r>
              </a:p>
            </p:txBody>
          </p:sp>
        </p:grpSp>
        <p:cxnSp>
          <p:nvCxnSpPr>
            <p:cNvPr id="17" name="Straight Connector 16">
              <a:extLst>
                <a:ext uri="{FF2B5EF4-FFF2-40B4-BE49-F238E27FC236}">
                  <a16:creationId xmlns:a16="http://schemas.microsoft.com/office/drawing/2014/main" id="{478496B2-8B11-124C-8AF2-4AECAA338EDC}"/>
                </a:ext>
              </a:extLst>
            </p:cNvPr>
            <p:cNvCxnSpPr>
              <a:cxnSpLocks/>
            </p:cNvCxnSpPr>
            <p:nvPr/>
          </p:nvCxnSpPr>
          <p:spPr>
            <a:xfrm>
              <a:off x="8707914" y="2414005"/>
              <a:ext cx="836841"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F4AB5B5-27C3-914B-AB7B-64E0F5182DDD}"/>
                </a:ext>
              </a:extLst>
            </p:cNvPr>
            <p:cNvCxnSpPr>
              <a:cxnSpLocks/>
            </p:cNvCxnSpPr>
            <p:nvPr/>
          </p:nvCxnSpPr>
          <p:spPr>
            <a:xfrm flipH="1">
              <a:off x="9571984" y="1851431"/>
              <a:ext cx="18069" cy="1258402"/>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BDCB8BD-AF91-D042-9DE8-86276B282BEE}"/>
                </a:ext>
              </a:extLst>
            </p:cNvPr>
            <p:cNvCxnSpPr>
              <a:cxnSpLocks/>
            </p:cNvCxnSpPr>
            <p:nvPr/>
          </p:nvCxnSpPr>
          <p:spPr>
            <a:xfrm flipV="1">
              <a:off x="9630787" y="1851431"/>
              <a:ext cx="362581" cy="7846"/>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50855961-4693-5142-815C-99945C895B51}"/>
                </a:ext>
              </a:extLst>
            </p:cNvPr>
            <p:cNvCxnSpPr>
              <a:cxnSpLocks/>
            </p:cNvCxnSpPr>
            <p:nvPr/>
          </p:nvCxnSpPr>
          <p:spPr>
            <a:xfrm flipV="1">
              <a:off x="9592899" y="3109833"/>
              <a:ext cx="366074" cy="3986"/>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sp>
        <p:nvSpPr>
          <p:cNvPr id="18" name="Rectangle 17">
            <a:extLst>
              <a:ext uri="{FF2B5EF4-FFF2-40B4-BE49-F238E27FC236}">
                <a16:creationId xmlns:a16="http://schemas.microsoft.com/office/drawing/2014/main" id="{4522F6FB-6BE4-6248-AA00-D875FC5CF8B2}"/>
              </a:ext>
            </a:extLst>
          </p:cNvPr>
          <p:cNvSpPr/>
          <p:nvPr/>
        </p:nvSpPr>
        <p:spPr bwMode="auto">
          <a:xfrm>
            <a:off x="4080966" y="1043476"/>
            <a:ext cx="7130663" cy="2527540"/>
          </a:xfrm>
          <a:prstGeom prst="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2" name="Group 11">
            <a:extLst>
              <a:ext uri="{FF2B5EF4-FFF2-40B4-BE49-F238E27FC236}">
                <a16:creationId xmlns:a16="http://schemas.microsoft.com/office/drawing/2014/main" id="{AB0A4B28-A822-A841-92FA-76C8A119A603}"/>
              </a:ext>
            </a:extLst>
          </p:cNvPr>
          <p:cNvGrpSpPr/>
          <p:nvPr/>
        </p:nvGrpSpPr>
        <p:grpSpPr>
          <a:xfrm>
            <a:off x="4272415" y="4150854"/>
            <a:ext cx="5127685" cy="2254882"/>
            <a:chOff x="5826039" y="3653069"/>
            <a:chExt cx="5127685" cy="2254882"/>
          </a:xfrm>
        </p:grpSpPr>
        <p:grpSp>
          <p:nvGrpSpPr>
            <p:cNvPr id="45" name="Group 44">
              <a:extLst>
                <a:ext uri="{FF2B5EF4-FFF2-40B4-BE49-F238E27FC236}">
                  <a16:creationId xmlns:a16="http://schemas.microsoft.com/office/drawing/2014/main" id="{EC1ACF89-035E-2646-9F07-B9218140E7AD}"/>
                </a:ext>
              </a:extLst>
            </p:cNvPr>
            <p:cNvGrpSpPr/>
            <p:nvPr/>
          </p:nvGrpSpPr>
          <p:grpSpPr>
            <a:xfrm>
              <a:off x="7328710" y="3961814"/>
              <a:ext cx="1376778" cy="1946137"/>
              <a:chOff x="6657835" y="2467982"/>
              <a:chExt cx="1315287" cy="2159773"/>
            </a:xfrm>
          </p:grpSpPr>
          <p:grpSp>
            <p:nvGrpSpPr>
              <p:cNvPr id="46" name="Group 45">
                <a:extLst>
                  <a:ext uri="{FF2B5EF4-FFF2-40B4-BE49-F238E27FC236}">
                    <a16:creationId xmlns:a16="http://schemas.microsoft.com/office/drawing/2014/main" id="{A45C84B2-A19A-6645-836A-AA1D902B14DB}"/>
                  </a:ext>
                </a:extLst>
              </p:cNvPr>
              <p:cNvGrpSpPr/>
              <p:nvPr/>
            </p:nvGrpSpPr>
            <p:grpSpPr>
              <a:xfrm>
                <a:off x="6965153" y="2656934"/>
                <a:ext cx="715623" cy="1661508"/>
                <a:chOff x="6360797" y="2676293"/>
                <a:chExt cx="1021310" cy="1996068"/>
              </a:xfrm>
            </p:grpSpPr>
            <p:grpSp>
              <p:nvGrpSpPr>
                <p:cNvPr id="50" name="Group 49">
                  <a:extLst>
                    <a:ext uri="{FF2B5EF4-FFF2-40B4-BE49-F238E27FC236}">
                      <a16:creationId xmlns:a16="http://schemas.microsoft.com/office/drawing/2014/main" id="{C49359AA-642E-D54E-A804-7E9D60AA61F2}"/>
                    </a:ext>
                  </a:extLst>
                </p:cNvPr>
                <p:cNvGrpSpPr/>
                <p:nvPr/>
              </p:nvGrpSpPr>
              <p:grpSpPr>
                <a:xfrm>
                  <a:off x="6665744" y="2969834"/>
                  <a:ext cx="430746" cy="1299474"/>
                  <a:chOff x="9386177" y="2784501"/>
                  <a:chExt cx="469391" cy="2202135"/>
                </a:xfrm>
              </p:grpSpPr>
              <p:pic>
                <p:nvPicPr>
                  <p:cNvPr id="52" name="Immagine 10">
                    <a:extLst>
                      <a:ext uri="{FF2B5EF4-FFF2-40B4-BE49-F238E27FC236}">
                        <a16:creationId xmlns:a16="http://schemas.microsoft.com/office/drawing/2014/main" id="{EF50CABF-CA0F-9943-9928-82AF3C44B859}"/>
                      </a:ext>
                    </a:extLst>
                  </p:cNvPr>
                  <p:cNvPicPr>
                    <a:picLocks noChangeAspect="1"/>
                  </p:cNvPicPr>
                  <p:nvPr/>
                </p:nvPicPr>
                <p:blipFill>
                  <a:blip r:embed="rId10"/>
                  <a:stretch>
                    <a:fillRect/>
                  </a:stretch>
                </p:blipFill>
                <p:spPr>
                  <a:xfrm>
                    <a:off x="9386177" y="2784501"/>
                    <a:ext cx="457240" cy="495342"/>
                  </a:xfrm>
                  <a:prstGeom prst="rect">
                    <a:avLst/>
                  </a:prstGeom>
                </p:spPr>
              </p:pic>
              <p:pic>
                <p:nvPicPr>
                  <p:cNvPr id="53" name="Immagine 11">
                    <a:extLst>
                      <a:ext uri="{FF2B5EF4-FFF2-40B4-BE49-F238E27FC236}">
                        <a16:creationId xmlns:a16="http://schemas.microsoft.com/office/drawing/2014/main" id="{30BDAB35-3411-D24E-871D-33D877F75E44}"/>
                      </a:ext>
                    </a:extLst>
                  </p:cNvPr>
                  <p:cNvPicPr>
                    <a:picLocks noChangeAspect="1"/>
                  </p:cNvPicPr>
                  <p:nvPr/>
                </p:nvPicPr>
                <p:blipFill>
                  <a:blip r:embed="rId10"/>
                  <a:stretch>
                    <a:fillRect/>
                  </a:stretch>
                </p:blipFill>
                <p:spPr>
                  <a:xfrm>
                    <a:off x="9386178" y="3575483"/>
                    <a:ext cx="457240" cy="495343"/>
                  </a:xfrm>
                  <a:prstGeom prst="rect">
                    <a:avLst/>
                  </a:prstGeom>
                </p:spPr>
              </p:pic>
              <p:pic>
                <p:nvPicPr>
                  <p:cNvPr id="54" name="Immagine 12">
                    <a:extLst>
                      <a:ext uri="{FF2B5EF4-FFF2-40B4-BE49-F238E27FC236}">
                        <a16:creationId xmlns:a16="http://schemas.microsoft.com/office/drawing/2014/main" id="{560053FD-744C-AB49-AC54-62553A3FBDA6}"/>
                      </a:ext>
                    </a:extLst>
                  </p:cNvPr>
                  <p:cNvPicPr>
                    <a:picLocks noChangeAspect="1"/>
                  </p:cNvPicPr>
                  <p:nvPr/>
                </p:nvPicPr>
                <p:blipFill>
                  <a:blip r:embed="rId10"/>
                  <a:stretch>
                    <a:fillRect/>
                  </a:stretch>
                </p:blipFill>
                <p:spPr>
                  <a:xfrm>
                    <a:off x="9398328" y="4491294"/>
                    <a:ext cx="457240" cy="495342"/>
                  </a:xfrm>
                  <a:prstGeom prst="rect">
                    <a:avLst/>
                  </a:prstGeom>
                </p:spPr>
              </p:pic>
            </p:grpSp>
            <p:sp>
              <p:nvSpPr>
                <p:cNvPr id="51" name="Oval 50">
                  <a:extLst>
                    <a:ext uri="{FF2B5EF4-FFF2-40B4-BE49-F238E27FC236}">
                      <a16:creationId xmlns:a16="http://schemas.microsoft.com/office/drawing/2014/main" id="{9CAB3E26-5F79-994C-994E-36AEED04BE1A}"/>
                    </a:ext>
                  </a:extLst>
                </p:cNvPr>
                <p:cNvSpPr/>
                <p:nvPr/>
              </p:nvSpPr>
              <p:spPr bwMode="auto">
                <a:xfrm>
                  <a:off x="6360797" y="2676293"/>
                  <a:ext cx="1021310" cy="1996068"/>
                </a:xfrm>
                <a:prstGeom prst="ellipse">
                  <a:avLst/>
                </a:prstGeom>
                <a:noFill/>
                <a:ln>
                  <a:solidFill>
                    <a:schemeClr val="tx2">
                      <a:lumMod val="40000"/>
                      <a:lumOff val="60000"/>
                    </a:schemeClr>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47" name="TextBox 46">
                <a:extLst>
                  <a:ext uri="{FF2B5EF4-FFF2-40B4-BE49-F238E27FC236}">
                    <a16:creationId xmlns:a16="http://schemas.microsoft.com/office/drawing/2014/main" id="{FC2E047B-A9A7-204B-8406-D023290214E0}"/>
                  </a:ext>
                </a:extLst>
              </p:cNvPr>
              <p:cNvSpPr txBox="1"/>
              <p:nvPr/>
            </p:nvSpPr>
            <p:spPr>
              <a:xfrm>
                <a:off x="6965159" y="4384283"/>
                <a:ext cx="80468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Backend App</a:t>
                </a:r>
              </a:p>
            </p:txBody>
          </p:sp>
          <p:sp>
            <p:nvSpPr>
              <p:cNvPr id="48" name="Rectangle 47">
                <a:extLst>
                  <a:ext uri="{FF2B5EF4-FFF2-40B4-BE49-F238E27FC236}">
                    <a16:creationId xmlns:a16="http://schemas.microsoft.com/office/drawing/2014/main" id="{751B1F2F-37B6-B448-923E-BA8EB2757681}"/>
                  </a:ext>
                </a:extLst>
              </p:cNvPr>
              <p:cNvSpPr/>
              <p:nvPr/>
            </p:nvSpPr>
            <p:spPr bwMode="auto">
              <a:xfrm>
                <a:off x="6657835" y="2467982"/>
                <a:ext cx="1315287" cy="2159773"/>
              </a:xfrm>
              <a:prstGeom prst="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9" name="TextBox 48">
                <a:extLst>
                  <a:ext uri="{FF2B5EF4-FFF2-40B4-BE49-F238E27FC236}">
                    <a16:creationId xmlns:a16="http://schemas.microsoft.com/office/drawing/2014/main" id="{636A4FCF-81A9-EE42-BA7A-C8348E2A8B8C}"/>
                  </a:ext>
                </a:extLst>
              </p:cNvPr>
              <p:cNvSpPr txBox="1"/>
              <p:nvPr/>
            </p:nvSpPr>
            <p:spPr>
              <a:xfrm>
                <a:off x="6671649" y="2475828"/>
                <a:ext cx="80468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app namespace</a:t>
                </a:r>
              </a:p>
            </p:txBody>
          </p:sp>
        </p:grpSp>
        <p:pic>
          <p:nvPicPr>
            <p:cNvPr id="55" name="Graphic 54">
              <a:extLst>
                <a:ext uri="{FF2B5EF4-FFF2-40B4-BE49-F238E27FC236}">
                  <a16:creationId xmlns:a16="http://schemas.microsoft.com/office/drawing/2014/main" id="{B09DAC88-CBAB-864F-8FCD-417643C26EB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294459" y="3653069"/>
              <a:ext cx="469900" cy="469900"/>
            </a:xfrm>
            <a:prstGeom prst="rect">
              <a:avLst/>
            </a:prstGeom>
          </p:spPr>
        </p:pic>
        <p:grpSp>
          <p:nvGrpSpPr>
            <p:cNvPr id="56" name="Group 55">
              <a:extLst>
                <a:ext uri="{FF2B5EF4-FFF2-40B4-BE49-F238E27FC236}">
                  <a16:creationId xmlns:a16="http://schemas.microsoft.com/office/drawing/2014/main" id="{441FAC05-3AD6-5643-8C40-5671B769B4B8}"/>
                </a:ext>
              </a:extLst>
            </p:cNvPr>
            <p:cNvGrpSpPr/>
            <p:nvPr/>
          </p:nvGrpSpPr>
          <p:grpSpPr>
            <a:xfrm>
              <a:off x="5826039" y="4573443"/>
              <a:ext cx="974499" cy="876360"/>
              <a:chOff x="7178767" y="1360961"/>
              <a:chExt cx="974499" cy="876360"/>
            </a:xfrm>
          </p:grpSpPr>
          <p:pic>
            <p:nvPicPr>
              <p:cNvPr id="57" name="Immagine 21">
                <a:extLst>
                  <a:ext uri="{FF2B5EF4-FFF2-40B4-BE49-F238E27FC236}">
                    <a16:creationId xmlns:a16="http://schemas.microsoft.com/office/drawing/2014/main" id="{2252FB8B-A405-574D-85D5-6C29983FFB8D}"/>
                  </a:ext>
                </a:extLst>
              </p:cNvPr>
              <p:cNvPicPr>
                <a:picLocks noChangeAspect="1"/>
              </p:cNvPicPr>
              <p:nvPr/>
            </p:nvPicPr>
            <p:blipFill>
              <a:blip r:embed="rId7"/>
              <a:stretch>
                <a:fillRect/>
              </a:stretch>
            </p:blipFill>
            <p:spPr>
              <a:xfrm>
                <a:off x="7196302" y="1360961"/>
                <a:ext cx="647700" cy="476250"/>
              </a:xfrm>
              <a:prstGeom prst="rect">
                <a:avLst/>
              </a:prstGeom>
            </p:spPr>
          </p:pic>
          <p:sp>
            <p:nvSpPr>
              <p:cNvPr id="58" name="CasellaDiTesto 32">
                <a:extLst>
                  <a:ext uri="{FF2B5EF4-FFF2-40B4-BE49-F238E27FC236}">
                    <a16:creationId xmlns:a16="http://schemas.microsoft.com/office/drawing/2014/main" id="{B90DB5B0-B6C7-7A4E-8EDC-94B576E5CCA4}"/>
                  </a:ext>
                </a:extLst>
              </p:cNvPr>
              <p:cNvSpPr txBox="1"/>
              <p:nvPr/>
            </p:nvSpPr>
            <p:spPr>
              <a:xfrm>
                <a:off x="7178767" y="1837211"/>
                <a:ext cx="9744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000" b="0" i="0" u="none" strike="noStrike" kern="1200" cap="none" spc="0" normalizeH="0" baseline="0" noProof="0" dirty="0">
                    <a:ln>
                      <a:noFill/>
                    </a:ln>
                    <a:solidFill>
                      <a:srgbClr val="000000"/>
                    </a:solidFill>
                    <a:effectLst/>
                    <a:uLnTx/>
                    <a:uFillTx/>
                    <a:latin typeface="Segoe UI"/>
                    <a:ea typeface="+mn-ea"/>
                    <a:cs typeface="+mn-cs"/>
                  </a:rPr>
                  <a:t>Standard </a:t>
                </a:r>
                <a:r>
                  <a:rPr kumimoji="0" lang="it-IT" sz="1000" b="0" i="0" u="none" strike="noStrike" kern="1200" cap="none" spc="0" normalizeH="0" baseline="0" noProof="0" dirty="0" err="1">
                    <a:ln>
                      <a:noFill/>
                    </a:ln>
                    <a:solidFill>
                      <a:srgbClr val="000000"/>
                    </a:solidFill>
                    <a:effectLst/>
                    <a:uLnTx/>
                    <a:uFillTx/>
                    <a:latin typeface="Segoe UI"/>
                    <a:ea typeface="+mn-ea"/>
                    <a:cs typeface="+mn-cs"/>
                  </a:rPr>
                  <a:t>Loadbalancer</a:t>
                </a:r>
                <a:endParaRPr kumimoji="0" lang="it-IT" sz="1000" b="0" i="0" u="none" strike="noStrike" kern="1200" cap="none" spc="0" normalizeH="0" baseline="0" noProof="0" dirty="0">
                  <a:ln>
                    <a:noFill/>
                  </a:ln>
                  <a:solidFill>
                    <a:srgbClr val="000000"/>
                  </a:solidFill>
                  <a:effectLst/>
                  <a:uLnTx/>
                  <a:uFillTx/>
                  <a:latin typeface="Segoe UI"/>
                  <a:ea typeface="+mn-ea"/>
                  <a:cs typeface="+mn-cs"/>
                </a:endParaRPr>
              </a:p>
            </p:txBody>
          </p:sp>
        </p:grpSp>
        <p:cxnSp>
          <p:nvCxnSpPr>
            <p:cNvPr id="61" name="Straight Arrow Connector 60">
              <a:extLst>
                <a:ext uri="{FF2B5EF4-FFF2-40B4-BE49-F238E27FC236}">
                  <a16:creationId xmlns:a16="http://schemas.microsoft.com/office/drawing/2014/main" id="{9DFB3670-26A0-DF4D-AC98-AA41E253510D}"/>
                </a:ext>
              </a:extLst>
            </p:cNvPr>
            <p:cNvCxnSpPr>
              <a:cxnSpLocks/>
              <a:endCxn id="48" idx="1"/>
            </p:cNvCxnSpPr>
            <p:nvPr/>
          </p:nvCxnSpPr>
          <p:spPr>
            <a:xfrm>
              <a:off x="6570873" y="4934881"/>
              <a:ext cx="757838"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ADCC44E8-E2AA-B749-936A-749D46A5AD49}"/>
                </a:ext>
              </a:extLst>
            </p:cNvPr>
            <p:cNvSpPr txBox="1"/>
            <p:nvPr/>
          </p:nvSpPr>
          <p:spPr>
            <a:xfrm>
              <a:off x="10111420" y="5460897"/>
              <a:ext cx="84230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Read Replica 2</a:t>
              </a:r>
            </a:p>
          </p:txBody>
        </p:sp>
        <p:cxnSp>
          <p:nvCxnSpPr>
            <p:cNvPr id="84" name="Straight Arrow Connector 83">
              <a:extLst>
                <a:ext uri="{FF2B5EF4-FFF2-40B4-BE49-F238E27FC236}">
                  <a16:creationId xmlns:a16="http://schemas.microsoft.com/office/drawing/2014/main" id="{1FDAA500-7308-6746-908C-01D304C53FCF}"/>
                </a:ext>
              </a:extLst>
            </p:cNvPr>
            <p:cNvCxnSpPr>
              <a:cxnSpLocks/>
            </p:cNvCxnSpPr>
            <p:nvPr/>
          </p:nvCxnSpPr>
          <p:spPr>
            <a:xfrm>
              <a:off x="8741609" y="4994353"/>
              <a:ext cx="1292537" cy="13129"/>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sp>
        <p:nvSpPr>
          <p:cNvPr id="66" name="Rectangle 65">
            <a:extLst>
              <a:ext uri="{FF2B5EF4-FFF2-40B4-BE49-F238E27FC236}">
                <a16:creationId xmlns:a16="http://schemas.microsoft.com/office/drawing/2014/main" id="{F5F49EF4-CF84-E947-BFAA-81C91BB4A9C9}"/>
              </a:ext>
            </a:extLst>
          </p:cNvPr>
          <p:cNvSpPr/>
          <p:nvPr/>
        </p:nvSpPr>
        <p:spPr bwMode="auto">
          <a:xfrm>
            <a:off x="4028944" y="4077077"/>
            <a:ext cx="7182685" cy="2527541"/>
          </a:xfrm>
          <a:prstGeom prst="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TextBox 22">
            <a:extLst>
              <a:ext uri="{FF2B5EF4-FFF2-40B4-BE49-F238E27FC236}">
                <a16:creationId xmlns:a16="http://schemas.microsoft.com/office/drawing/2014/main" id="{2D24F7F5-E8EA-6745-82A8-D80C337058E4}"/>
              </a:ext>
            </a:extLst>
          </p:cNvPr>
          <p:cNvSpPr txBox="1"/>
          <p:nvPr/>
        </p:nvSpPr>
        <p:spPr>
          <a:xfrm>
            <a:off x="11289003" y="1040562"/>
            <a:ext cx="739046" cy="492443"/>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Azure Region1</a:t>
            </a:r>
          </a:p>
        </p:txBody>
      </p:sp>
      <p:sp>
        <p:nvSpPr>
          <p:cNvPr id="68" name="TextBox 67">
            <a:extLst>
              <a:ext uri="{FF2B5EF4-FFF2-40B4-BE49-F238E27FC236}">
                <a16:creationId xmlns:a16="http://schemas.microsoft.com/office/drawing/2014/main" id="{7C6B6C7A-7F58-C046-86B1-C7664559B4BC}"/>
              </a:ext>
            </a:extLst>
          </p:cNvPr>
          <p:cNvSpPr txBox="1"/>
          <p:nvPr/>
        </p:nvSpPr>
        <p:spPr>
          <a:xfrm>
            <a:off x="11388595" y="4077077"/>
            <a:ext cx="712458" cy="492443"/>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Azure Region2</a:t>
            </a:r>
          </a:p>
        </p:txBody>
      </p:sp>
      <p:cxnSp>
        <p:nvCxnSpPr>
          <p:cNvPr id="25" name="Straight Connector 24">
            <a:extLst>
              <a:ext uri="{FF2B5EF4-FFF2-40B4-BE49-F238E27FC236}">
                <a16:creationId xmlns:a16="http://schemas.microsoft.com/office/drawing/2014/main" id="{5D659336-A10B-E244-AA6E-EA8B08690A7D}"/>
              </a:ext>
            </a:extLst>
          </p:cNvPr>
          <p:cNvCxnSpPr>
            <a:cxnSpLocks/>
            <a:stCxn id="30" idx="3"/>
          </p:cNvCxnSpPr>
          <p:nvPr/>
        </p:nvCxnSpPr>
        <p:spPr>
          <a:xfrm>
            <a:off x="2097097" y="3758773"/>
            <a:ext cx="872159" cy="5602"/>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671DBECF-7839-7942-88CA-EF38CC79118A}"/>
              </a:ext>
            </a:extLst>
          </p:cNvPr>
          <p:cNvCxnSpPr>
            <a:cxnSpLocks/>
          </p:cNvCxnSpPr>
          <p:nvPr/>
        </p:nvCxnSpPr>
        <p:spPr>
          <a:xfrm flipH="1" flipV="1">
            <a:off x="2961018" y="2263399"/>
            <a:ext cx="3162" cy="3130208"/>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A0C8AD36-0639-A242-8437-E72E8E879B26}"/>
              </a:ext>
            </a:extLst>
          </p:cNvPr>
          <p:cNvCxnSpPr>
            <a:cxnSpLocks/>
          </p:cNvCxnSpPr>
          <p:nvPr/>
        </p:nvCxnSpPr>
        <p:spPr>
          <a:xfrm flipV="1">
            <a:off x="2978159" y="2252727"/>
            <a:ext cx="1073222" cy="5744"/>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FDBC1307-5474-1B4A-A313-89079D777CF4}"/>
              </a:ext>
            </a:extLst>
          </p:cNvPr>
          <p:cNvCxnSpPr>
            <a:cxnSpLocks/>
          </p:cNvCxnSpPr>
          <p:nvPr/>
        </p:nvCxnSpPr>
        <p:spPr>
          <a:xfrm flipV="1">
            <a:off x="2978159" y="5372454"/>
            <a:ext cx="1050785" cy="21153"/>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85" name="CasellaDiTesto 32">
            <a:extLst>
              <a:ext uri="{FF2B5EF4-FFF2-40B4-BE49-F238E27FC236}">
                <a16:creationId xmlns:a16="http://schemas.microsoft.com/office/drawing/2014/main" id="{2C86BDFE-9589-5B41-9E55-856FBDBCF85B}"/>
              </a:ext>
            </a:extLst>
          </p:cNvPr>
          <p:cNvSpPr txBox="1"/>
          <p:nvPr/>
        </p:nvSpPr>
        <p:spPr>
          <a:xfrm>
            <a:off x="1499707" y="4069360"/>
            <a:ext cx="77536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0" i="0" u="none" strike="noStrike" kern="1200" cap="none" spc="0" normalizeH="0" baseline="0" dirty="0">
                <a:ln>
                  <a:noFill/>
                </a:ln>
                <a:solidFill>
                  <a:srgbClr val="000000"/>
                </a:solidFill>
                <a:effectLst/>
                <a:uLnTx/>
                <a:uFillTx/>
                <a:latin typeface="Segoe UI"/>
                <a:ea typeface="+mn-ea"/>
                <a:cs typeface="+mn-cs"/>
              </a:rPr>
              <a:t>Traffic</a:t>
            </a:r>
            <a:r>
              <a:rPr kumimoji="0" lang="it-IT" sz="1000" b="0" i="0" u="none" strike="noStrike" kern="1200" cap="none" spc="0" normalizeH="0" baseline="0" noProof="0" dirty="0">
                <a:ln>
                  <a:noFill/>
                </a:ln>
                <a:solidFill>
                  <a:srgbClr val="000000"/>
                </a:solidFill>
                <a:effectLst/>
                <a:uLnTx/>
                <a:uFillTx/>
                <a:latin typeface="Segoe UI"/>
                <a:ea typeface="+mn-ea"/>
                <a:cs typeface="+mn-cs"/>
              </a:rPr>
              <a:t> Manager</a:t>
            </a:r>
          </a:p>
        </p:txBody>
      </p:sp>
      <p:pic>
        <p:nvPicPr>
          <p:cNvPr id="65" name="Graphic 3">
            <a:extLst>
              <a:ext uri="{FF2B5EF4-FFF2-40B4-BE49-F238E27FC236}">
                <a16:creationId xmlns:a16="http://schemas.microsoft.com/office/drawing/2014/main" id="{494EC072-5DC7-9244-B457-E9B11D341B6C}"/>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10083162" y="1087870"/>
            <a:ext cx="476250" cy="476250"/>
          </a:xfrm>
          <a:prstGeom prst="rect">
            <a:avLst/>
          </a:prstGeom>
        </p:spPr>
      </p:pic>
      <p:pic>
        <p:nvPicPr>
          <p:cNvPr id="69" name="Graphic 3">
            <a:extLst>
              <a:ext uri="{FF2B5EF4-FFF2-40B4-BE49-F238E27FC236}">
                <a16:creationId xmlns:a16="http://schemas.microsoft.com/office/drawing/2014/main" id="{BD70E903-4C03-874D-87CC-C1036A5F496A}"/>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10026254" y="4318957"/>
            <a:ext cx="476250" cy="476250"/>
          </a:xfrm>
          <a:prstGeom prst="rect">
            <a:avLst/>
          </a:prstGeom>
        </p:spPr>
      </p:pic>
      <p:cxnSp>
        <p:nvCxnSpPr>
          <p:cNvPr id="79" name="Straight Arrow Connector 78">
            <a:extLst>
              <a:ext uri="{FF2B5EF4-FFF2-40B4-BE49-F238E27FC236}">
                <a16:creationId xmlns:a16="http://schemas.microsoft.com/office/drawing/2014/main" id="{1A151A60-C238-8B48-8018-1AC6FE1BDC68}"/>
              </a:ext>
            </a:extLst>
          </p:cNvPr>
          <p:cNvCxnSpPr>
            <a:cxnSpLocks/>
            <a:stCxn id="65" idx="1"/>
          </p:cNvCxnSpPr>
          <p:nvPr/>
        </p:nvCxnSpPr>
        <p:spPr>
          <a:xfrm flipH="1">
            <a:off x="7187985" y="1325995"/>
            <a:ext cx="2895177" cy="279015"/>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F89E8097-4BE3-9349-B0F3-0E13C359A0EE}"/>
              </a:ext>
            </a:extLst>
          </p:cNvPr>
          <p:cNvCxnSpPr>
            <a:cxnSpLocks/>
            <a:stCxn id="69" idx="1"/>
          </p:cNvCxnSpPr>
          <p:nvPr/>
        </p:nvCxnSpPr>
        <p:spPr>
          <a:xfrm flipH="1">
            <a:off x="7137731" y="4557082"/>
            <a:ext cx="2888523" cy="63672"/>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86" name="TextBox 85">
            <a:extLst>
              <a:ext uri="{FF2B5EF4-FFF2-40B4-BE49-F238E27FC236}">
                <a16:creationId xmlns:a16="http://schemas.microsoft.com/office/drawing/2014/main" id="{E00EF890-5279-9644-9B5D-931765698F5A}"/>
              </a:ext>
            </a:extLst>
          </p:cNvPr>
          <p:cNvSpPr txBox="1"/>
          <p:nvPr/>
        </p:nvSpPr>
        <p:spPr>
          <a:xfrm>
            <a:off x="9870346" y="1519473"/>
            <a:ext cx="84230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R1-ACR</a:t>
            </a:r>
          </a:p>
        </p:txBody>
      </p:sp>
      <p:sp>
        <p:nvSpPr>
          <p:cNvPr id="89" name="TextBox 88">
            <a:extLst>
              <a:ext uri="{FF2B5EF4-FFF2-40B4-BE49-F238E27FC236}">
                <a16:creationId xmlns:a16="http://schemas.microsoft.com/office/drawing/2014/main" id="{762B47B0-BC14-7D41-951C-89BDF8DD1D87}"/>
              </a:ext>
            </a:extLst>
          </p:cNvPr>
          <p:cNvSpPr txBox="1"/>
          <p:nvPr/>
        </p:nvSpPr>
        <p:spPr>
          <a:xfrm>
            <a:off x="10035279" y="4781966"/>
            <a:ext cx="84230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R2-ACR</a:t>
            </a:r>
          </a:p>
        </p:txBody>
      </p:sp>
      <p:sp>
        <p:nvSpPr>
          <p:cNvPr id="20" name="TextBox 19">
            <a:extLst>
              <a:ext uri="{FF2B5EF4-FFF2-40B4-BE49-F238E27FC236}">
                <a16:creationId xmlns:a16="http://schemas.microsoft.com/office/drawing/2014/main" id="{12B90257-9772-0F48-B572-CE438B8D6290}"/>
              </a:ext>
            </a:extLst>
          </p:cNvPr>
          <p:cNvSpPr txBox="1"/>
          <p:nvPr/>
        </p:nvSpPr>
        <p:spPr>
          <a:xfrm>
            <a:off x="2826921" y="1927583"/>
            <a:ext cx="1550790" cy="307777"/>
          </a:xfrm>
          <a:prstGeom prst="rect">
            <a:avLst/>
          </a:prstGeom>
          <a:noFill/>
        </p:spPr>
        <p:txBody>
          <a:bodyPr wrap="square" lIns="0" tIns="0" rIns="0" bIns="0" rtlCol="0">
            <a:spAutoFit/>
          </a:bodyPr>
          <a:lstStyle/>
          <a:p>
            <a:pPr algn="l"/>
            <a:r>
              <a:rPr lang="en-GB" sz="2000" dirty="0">
                <a:gradFill>
                  <a:gsLst>
                    <a:gs pos="2917">
                      <a:schemeClr val="tx1"/>
                    </a:gs>
                    <a:gs pos="30000">
                      <a:schemeClr val="tx1"/>
                    </a:gs>
                  </a:gsLst>
                  <a:lin ang="5400000" scaled="0"/>
                </a:gradFill>
              </a:rPr>
              <a:t>Read/Write</a:t>
            </a:r>
          </a:p>
        </p:txBody>
      </p:sp>
      <p:sp>
        <p:nvSpPr>
          <p:cNvPr id="90" name="TextBox 89">
            <a:extLst>
              <a:ext uri="{FF2B5EF4-FFF2-40B4-BE49-F238E27FC236}">
                <a16:creationId xmlns:a16="http://schemas.microsoft.com/office/drawing/2014/main" id="{1C7BA2BE-12D3-6042-BD34-84FB0DEF68D1}"/>
              </a:ext>
            </a:extLst>
          </p:cNvPr>
          <p:cNvSpPr txBox="1"/>
          <p:nvPr/>
        </p:nvSpPr>
        <p:spPr>
          <a:xfrm>
            <a:off x="3030183" y="5451577"/>
            <a:ext cx="1550790" cy="307777"/>
          </a:xfrm>
          <a:prstGeom prst="rect">
            <a:avLst/>
          </a:prstGeom>
          <a:noFill/>
        </p:spPr>
        <p:txBody>
          <a:bodyPr wrap="square" lIns="0" tIns="0" rIns="0" bIns="0" rtlCol="0">
            <a:spAutoFit/>
          </a:bodyPr>
          <a:lstStyle/>
          <a:p>
            <a:pPr algn="l"/>
            <a:r>
              <a:rPr lang="en-GB" sz="2000" dirty="0">
                <a:gradFill>
                  <a:gsLst>
                    <a:gs pos="2917">
                      <a:schemeClr val="tx1"/>
                    </a:gs>
                    <a:gs pos="30000">
                      <a:schemeClr val="tx1"/>
                    </a:gs>
                  </a:gsLst>
                  <a:lin ang="5400000" scaled="0"/>
                </a:gradFill>
              </a:rPr>
              <a:t>Read</a:t>
            </a:r>
          </a:p>
        </p:txBody>
      </p:sp>
      <p:sp>
        <p:nvSpPr>
          <p:cNvPr id="91" name="TextBox 90">
            <a:extLst>
              <a:ext uri="{FF2B5EF4-FFF2-40B4-BE49-F238E27FC236}">
                <a16:creationId xmlns:a16="http://schemas.microsoft.com/office/drawing/2014/main" id="{20D771A5-96A9-B546-B2AB-9681EC9871C6}"/>
              </a:ext>
            </a:extLst>
          </p:cNvPr>
          <p:cNvSpPr txBox="1"/>
          <p:nvPr/>
        </p:nvSpPr>
        <p:spPr>
          <a:xfrm>
            <a:off x="2150659" y="2798359"/>
            <a:ext cx="765034" cy="307777"/>
          </a:xfrm>
          <a:prstGeom prst="rect">
            <a:avLst/>
          </a:prstGeom>
          <a:noFill/>
        </p:spPr>
        <p:txBody>
          <a:bodyPr wrap="square" lIns="0" tIns="0" rIns="0" bIns="0" rtlCol="0">
            <a:spAutoFit/>
          </a:bodyPr>
          <a:lstStyle/>
          <a:p>
            <a:pPr algn="l"/>
            <a:r>
              <a:rPr lang="en-GB" sz="2000" dirty="0">
                <a:gradFill>
                  <a:gsLst>
                    <a:gs pos="2917">
                      <a:schemeClr val="tx1"/>
                    </a:gs>
                    <a:gs pos="30000">
                      <a:schemeClr val="tx1"/>
                    </a:gs>
                  </a:gsLst>
                  <a:lin ang="5400000" scaled="0"/>
                </a:gradFill>
              </a:rPr>
              <a:t>Active</a:t>
            </a:r>
          </a:p>
        </p:txBody>
      </p:sp>
      <p:sp>
        <p:nvSpPr>
          <p:cNvPr id="93" name="TextBox 92">
            <a:extLst>
              <a:ext uri="{FF2B5EF4-FFF2-40B4-BE49-F238E27FC236}">
                <a16:creationId xmlns:a16="http://schemas.microsoft.com/office/drawing/2014/main" id="{1E30E709-CD63-2D43-BE7B-2C686B1FDFEA}"/>
              </a:ext>
            </a:extLst>
          </p:cNvPr>
          <p:cNvSpPr txBox="1"/>
          <p:nvPr/>
        </p:nvSpPr>
        <p:spPr>
          <a:xfrm>
            <a:off x="2148751" y="4550803"/>
            <a:ext cx="765034" cy="307777"/>
          </a:xfrm>
          <a:prstGeom prst="rect">
            <a:avLst/>
          </a:prstGeom>
          <a:noFill/>
        </p:spPr>
        <p:txBody>
          <a:bodyPr wrap="square" lIns="0" tIns="0" rIns="0" bIns="0" rtlCol="0">
            <a:spAutoFit/>
          </a:bodyPr>
          <a:lstStyle/>
          <a:p>
            <a:pPr algn="l"/>
            <a:r>
              <a:rPr lang="en-GB" sz="2000" dirty="0">
                <a:gradFill>
                  <a:gsLst>
                    <a:gs pos="2917">
                      <a:schemeClr val="tx1"/>
                    </a:gs>
                    <a:gs pos="30000">
                      <a:schemeClr val="tx1"/>
                    </a:gs>
                  </a:gsLst>
                  <a:lin ang="5400000" scaled="0"/>
                </a:gradFill>
              </a:rPr>
              <a:t>Active</a:t>
            </a:r>
          </a:p>
        </p:txBody>
      </p:sp>
      <p:pic>
        <p:nvPicPr>
          <p:cNvPr id="95" name="Graphic 94">
            <a:extLst>
              <a:ext uri="{FF2B5EF4-FFF2-40B4-BE49-F238E27FC236}">
                <a16:creationId xmlns:a16="http://schemas.microsoft.com/office/drawing/2014/main" id="{63088949-B60C-894D-945A-C90ED765A44B}"/>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8530742" y="5147598"/>
            <a:ext cx="722138" cy="702207"/>
          </a:xfrm>
          <a:prstGeom prst="rect">
            <a:avLst/>
          </a:prstGeom>
        </p:spPr>
      </p:pic>
      <p:sp>
        <p:nvSpPr>
          <p:cNvPr id="34" name="Rounded Rectangle 33">
            <a:extLst>
              <a:ext uri="{FF2B5EF4-FFF2-40B4-BE49-F238E27FC236}">
                <a16:creationId xmlns:a16="http://schemas.microsoft.com/office/drawing/2014/main" id="{DA7AC68A-AE24-3444-B8E6-56B6497D1F3D}"/>
              </a:ext>
            </a:extLst>
          </p:cNvPr>
          <p:cNvSpPr/>
          <p:nvPr/>
        </p:nvSpPr>
        <p:spPr bwMode="auto">
          <a:xfrm>
            <a:off x="7880256" y="1261600"/>
            <a:ext cx="1470502" cy="5144136"/>
          </a:xfrm>
          <a:prstGeom prst="round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GB"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8" name="Rounded Rectangle 97">
            <a:extLst>
              <a:ext uri="{FF2B5EF4-FFF2-40B4-BE49-F238E27FC236}">
                <a16:creationId xmlns:a16="http://schemas.microsoft.com/office/drawing/2014/main" id="{66C33BA7-BB1D-8045-BB14-7815B800611A}"/>
              </a:ext>
            </a:extLst>
          </p:cNvPr>
          <p:cNvSpPr/>
          <p:nvPr/>
        </p:nvSpPr>
        <p:spPr bwMode="auto">
          <a:xfrm>
            <a:off x="9779829" y="1087870"/>
            <a:ext cx="962319" cy="4059728"/>
          </a:xfrm>
          <a:prstGeom prst="round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GB"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38" name="TextBox 37">
            <a:extLst>
              <a:ext uri="{FF2B5EF4-FFF2-40B4-BE49-F238E27FC236}">
                <a16:creationId xmlns:a16="http://schemas.microsoft.com/office/drawing/2014/main" id="{133029E6-F72C-8A4D-9640-C3EDAB3E37C4}"/>
              </a:ext>
            </a:extLst>
          </p:cNvPr>
          <p:cNvSpPr txBox="1"/>
          <p:nvPr/>
        </p:nvSpPr>
        <p:spPr>
          <a:xfrm>
            <a:off x="9870346" y="2556570"/>
            <a:ext cx="871802" cy="153888"/>
          </a:xfrm>
          <a:prstGeom prst="rect">
            <a:avLst/>
          </a:prstGeom>
          <a:noFill/>
        </p:spPr>
        <p:txBody>
          <a:bodyPr wrap="square" lIns="0" tIns="0" rIns="0" bIns="0" rtlCol="0">
            <a:spAutoFit/>
          </a:bodyPr>
          <a:lstStyle/>
          <a:p>
            <a:pPr algn="l"/>
            <a:r>
              <a:rPr lang="en-GB" sz="1000" dirty="0">
                <a:gradFill>
                  <a:gsLst>
                    <a:gs pos="2917">
                      <a:schemeClr val="tx1"/>
                    </a:gs>
                    <a:gs pos="30000">
                      <a:schemeClr val="tx1"/>
                    </a:gs>
                  </a:gsLst>
                  <a:lin ang="5400000" scaled="0"/>
                </a:gradFill>
              </a:rPr>
              <a:t>Geo Replication</a:t>
            </a:r>
          </a:p>
        </p:txBody>
      </p:sp>
      <p:cxnSp>
        <p:nvCxnSpPr>
          <p:cNvPr id="40" name="Straight Arrow Connector 39">
            <a:extLst>
              <a:ext uri="{FF2B5EF4-FFF2-40B4-BE49-F238E27FC236}">
                <a16:creationId xmlns:a16="http://schemas.microsoft.com/office/drawing/2014/main" id="{66D1AB83-C83A-2E47-91E5-12CECD295FDF}"/>
              </a:ext>
            </a:extLst>
          </p:cNvPr>
          <p:cNvCxnSpPr>
            <a:stCxn id="86" idx="0"/>
            <a:endCxn id="69" idx="0"/>
          </p:cNvCxnSpPr>
          <p:nvPr/>
        </p:nvCxnSpPr>
        <p:spPr>
          <a:xfrm flipH="1">
            <a:off x="10264379" y="1519473"/>
            <a:ext cx="27119" cy="2799484"/>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7525917"/>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5592D-11D6-CE49-912F-D06D74CBAFDD}"/>
              </a:ext>
            </a:extLst>
          </p:cNvPr>
          <p:cNvSpPr>
            <a:spLocks noGrp="1"/>
          </p:cNvSpPr>
          <p:nvPr>
            <p:ph type="title"/>
          </p:nvPr>
        </p:nvSpPr>
        <p:spPr>
          <a:xfrm>
            <a:off x="285250" y="86308"/>
            <a:ext cx="11018520" cy="553998"/>
          </a:xfrm>
        </p:spPr>
        <p:txBody>
          <a:bodyPr/>
          <a:lstStyle/>
          <a:p>
            <a:r>
              <a:rPr lang="en-US" dirty="0"/>
              <a:t>Multiple Clusters - Cross Region – Cold/Scaled Down</a:t>
            </a:r>
          </a:p>
        </p:txBody>
      </p:sp>
      <p:grpSp>
        <p:nvGrpSpPr>
          <p:cNvPr id="92" name="Group 91">
            <a:extLst>
              <a:ext uri="{FF2B5EF4-FFF2-40B4-BE49-F238E27FC236}">
                <a16:creationId xmlns:a16="http://schemas.microsoft.com/office/drawing/2014/main" id="{4CE752BE-4F79-E64C-A13C-E7AAA2EBC12A}"/>
              </a:ext>
            </a:extLst>
          </p:cNvPr>
          <p:cNvGrpSpPr/>
          <p:nvPr/>
        </p:nvGrpSpPr>
        <p:grpSpPr>
          <a:xfrm>
            <a:off x="381951" y="3472981"/>
            <a:ext cx="963619" cy="604096"/>
            <a:chOff x="1337972" y="3353727"/>
            <a:chExt cx="963619" cy="604096"/>
          </a:xfrm>
        </p:grpSpPr>
        <p:pic>
          <p:nvPicPr>
            <p:cNvPr id="87" name="Graphic 86">
              <a:extLst>
                <a:ext uri="{FF2B5EF4-FFF2-40B4-BE49-F238E27FC236}">
                  <a16:creationId xmlns:a16="http://schemas.microsoft.com/office/drawing/2014/main" id="{0323886B-B1A5-3848-90E3-A189C1D7E78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flipH="1">
              <a:off x="1337972" y="3353727"/>
              <a:ext cx="716939" cy="553998"/>
            </a:xfrm>
            <a:prstGeom prst="rect">
              <a:avLst/>
            </a:prstGeom>
          </p:spPr>
        </p:pic>
        <p:sp>
          <p:nvSpPr>
            <p:cNvPr id="88" name="TextBox 87">
              <a:extLst>
                <a:ext uri="{FF2B5EF4-FFF2-40B4-BE49-F238E27FC236}">
                  <a16:creationId xmlns:a16="http://schemas.microsoft.com/office/drawing/2014/main" id="{1A9E3B91-9A13-9B49-A79D-D4189751830C}"/>
                </a:ext>
              </a:extLst>
            </p:cNvPr>
            <p:cNvSpPr txBox="1"/>
            <p:nvPr/>
          </p:nvSpPr>
          <p:spPr>
            <a:xfrm>
              <a:off x="1436399" y="3834712"/>
              <a:ext cx="865192"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Client Browser</a:t>
              </a:r>
            </a:p>
          </p:txBody>
        </p:sp>
      </p:grpSp>
      <p:cxnSp>
        <p:nvCxnSpPr>
          <p:cNvPr id="94" name="Straight Arrow Connector 93">
            <a:extLst>
              <a:ext uri="{FF2B5EF4-FFF2-40B4-BE49-F238E27FC236}">
                <a16:creationId xmlns:a16="http://schemas.microsoft.com/office/drawing/2014/main" id="{61BF9986-575F-A045-9A19-9AD56DC50C4F}"/>
              </a:ext>
            </a:extLst>
          </p:cNvPr>
          <p:cNvCxnSpPr>
            <a:cxnSpLocks/>
          </p:cNvCxnSpPr>
          <p:nvPr/>
        </p:nvCxnSpPr>
        <p:spPr>
          <a:xfrm flipV="1">
            <a:off x="963626" y="3764375"/>
            <a:ext cx="601939" cy="5603"/>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30" name="Graphic 29">
            <a:extLst>
              <a:ext uri="{FF2B5EF4-FFF2-40B4-BE49-F238E27FC236}">
                <a16:creationId xmlns:a16="http://schemas.microsoft.com/office/drawing/2014/main" id="{70EC1D51-3B2E-EA4F-8B83-8E67E07A133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627197" y="3523823"/>
            <a:ext cx="469900" cy="469900"/>
          </a:xfrm>
          <a:prstGeom prst="rect">
            <a:avLst/>
          </a:prstGeom>
        </p:spPr>
      </p:pic>
      <p:grpSp>
        <p:nvGrpSpPr>
          <p:cNvPr id="7" name="Group 6">
            <a:extLst>
              <a:ext uri="{FF2B5EF4-FFF2-40B4-BE49-F238E27FC236}">
                <a16:creationId xmlns:a16="http://schemas.microsoft.com/office/drawing/2014/main" id="{37243351-2638-B145-95D5-B5B34C886703}"/>
              </a:ext>
            </a:extLst>
          </p:cNvPr>
          <p:cNvGrpSpPr/>
          <p:nvPr/>
        </p:nvGrpSpPr>
        <p:grpSpPr>
          <a:xfrm>
            <a:off x="4326940" y="1101510"/>
            <a:ext cx="5054607" cy="2384507"/>
            <a:chOff x="5826040" y="1159191"/>
            <a:chExt cx="5054607" cy="2384507"/>
          </a:xfrm>
        </p:grpSpPr>
        <p:grpSp>
          <p:nvGrpSpPr>
            <p:cNvPr id="9" name="Group 8">
              <a:extLst>
                <a:ext uri="{FF2B5EF4-FFF2-40B4-BE49-F238E27FC236}">
                  <a16:creationId xmlns:a16="http://schemas.microsoft.com/office/drawing/2014/main" id="{8750745B-6A35-4748-A15B-C39E18243197}"/>
                </a:ext>
              </a:extLst>
            </p:cNvPr>
            <p:cNvGrpSpPr/>
            <p:nvPr/>
          </p:nvGrpSpPr>
          <p:grpSpPr>
            <a:xfrm>
              <a:off x="5826040" y="1996744"/>
              <a:ext cx="919974" cy="876360"/>
              <a:chOff x="7178767" y="1360961"/>
              <a:chExt cx="919974" cy="876360"/>
            </a:xfrm>
          </p:grpSpPr>
          <p:pic>
            <p:nvPicPr>
              <p:cNvPr id="10" name="Immagine 21">
                <a:extLst>
                  <a:ext uri="{FF2B5EF4-FFF2-40B4-BE49-F238E27FC236}">
                    <a16:creationId xmlns:a16="http://schemas.microsoft.com/office/drawing/2014/main" id="{BE5DD038-7FA9-824A-8D3B-5D397950D730}"/>
                  </a:ext>
                </a:extLst>
              </p:cNvPr>
              <p:cNvPicPr>
                <a:picLocks noChangeAspect="1"/>
              </p:cNvPicPr>
              <p:nvPr/>
            </p:nvPicPr>
            <p:blipFill>
              <a:blip r:embed="rId7"/>
              <a:stretch>
                <a:fillRect/>
              </a:stretch>
            </p:blipFill>
            <p:spPr>
              <a:xfrm>
                <a:off x="7196302" y="1360961"/>
                <a:ext cx="647700" cy="476250"/>
              </a:xfrm>
              <a:prstGeom prst="rect">
                <a:avLst/>
              </a:prstGeom>
            </p:spPr>
          </p:pic>
          <p:sp>
            <p:nvSpPr>
              <p:cNvPr id="11" name="CasellaDiTesto 32">
                <a:extLst>
                  <a:ext uri="{FF2B5EF4-FFF2-40B4-BE49-F238E27FC236}">
                    <a16:creationId xmlns:a16="http://schemas.microsoft.com/office/drawing/2014/main" id="{3916E395-3F04-9F48-9FBA-793B6DCC2F79}"/>
                  </a:ext>
                </a:extLst>
              </p:cNvPr>
              <p:cNvSpPr txBox="1"/>
              <p:nvPr/>
            </p:nvSpPr>
            <p:spPr>
              <a:xfrm>
                <a:off x="7178767" y="1837211"/>
                <a:ext cx="919974"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000" b="0" i="0" u="none" strike="noStrike" kern="1200" cap="none" spc="0" normalizeH="0" baseline="0" noProof="0" dirty="0">
                    <a:ln>
                      <a:noFill/>
                    </a:ln>
                    <a:solidFill>
                      <a:srgbClr val="000000"/>
                    </a:solidFill>
                    <a:effectLst/>
                    <a:uLnTx/>
                    <a:uFillTx/>
                    <a:latin typeface="Segoe UI"/>
                    <a:ea typeface="+mn-ea"/>
                    <a:cs typeface="+mn-cs"/>
                  </a:rPr>
                  <a:t>Standard </a:t>
                </a:r>
                <a:r>
                  <a:rPr kumimoji="0" lang="it-IT" sz="1000" b="0" i="0" u="none" strike="noStrike" kern="1200" cap="none" spc="0" normalizeH="0" baseline="0" noProof="0" dirty="0" err="1">
                    <a:ln>
                      <a:noFill/>
                    </a:ln>
                    <a:solidFill>
                      <a:srgbClr val="000000"/>
                    </a:solidFill>
                    <a:effectLst/>
                    <a:uLnTx/>
                    <a:uFillTx/>
                    <a:latin typeface="Segoe UI"/>
                    <a:ea typeface="+mn-ea"/>
                    <a:cs typeface="+mn-cs"/>
                  </a:rPr>
                  <a:t>Loadbalancer</a:t>
                </a:r>
                <a:endParaRPr kumimoji="0" lang="it-IT" sz="1000" b="0" i="0" u="none" strike="noStrike" kern="1200" cap="none" spc="0" normalizeH="0" baseline="0" noProof="0" dirty="0">
                  <a:ln>
                    <a:noFill/>
                  </a:ln>
                  <a:solidFill>
                    <a:srgbClr val="000000"/>
                  </a:solidFill>
                  <a:effectLst/>
                  <a:uLnTx/>
                  <a:uFillTx/>
                  <a:latin typeface="Segoe UI"/>
                  <a:ea typeface="+mn-ea"/>
                  <a:cs typeface="+mn-cs"/>
                </a:endParaRPr>
              </a:p>
            </p:txBody>
          </p:sp>
        </p:grpSp>
        <p:pic>
          <p:nvPicPr>
            <p:cNvPr id="59" name="Graphic 58">
              <a:extLst>
                <a:ext uri="{FF2B5EF4-FFF2-40B4-BE49-F238E27FC236}">
                  <a16:creationId xmlns:a16="http://schemas.microsoft.com/office/drawing/2014/main" id="{DD4D065D-3891-2741-BD99-3008E862A8DB}"/>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294459" y="1159191"/>
              <a:ext cx="469900" cy="469900"/>
            </a:xfrm>
            <a:prstGeom prst="rect">
              <a:avLst/>
            </a:prstGeom>
          </p:spPr>
        </p:pic>
        <p:grpSp>
          <p:nvGrpSpPr>
            <p:cNvPr id="5" name="Group 4">
              <a:extLst>
                <a:ext uri="{FF2B5EF4-FFF2-40B4-BE49-F238E27FC236}">
                  <a16:creationId xmlns:a16="http://schemas.microsoft.com/office/drawing/2014/main" id="{BBDE9DE9-40FD-D649-B9A1-A1FBE51460F2}"/>
                </a:ext>
              </a:extLst>
            </p:cNvPr>
            <p:cNvGrpSpPr/>
            <p:nvPr/>
          </p:nvGrpSpPr>
          <p:grpSpPr>
            <a:xfrm>
              <a:off x="7260053" y="1387072"/>
              <a:ext cx="1376778" cy="1946137"/>
              <a:chOff x="6657835" y="2467982"/>
              <a:chExt cx="1315287" cy="2159773"/>
            </a:xfrm>
          </p:grpSpPr>
          <p:grpSp>
            <p:nvGrpSpPr>
              <p:cNvPr id="71" name="Group 70">
                <a:extLst>
                  <a:ext uri="{FF2B5EF4-FFF2-40B4-BE49-F238E27FC236}">
                    <a16:creationId xmlns:a16="http://schemas.microsoft.com/office/drawing/2014/main" id="{89CE5F55-42BE-AB43-ADAE-CB379F5E55B6}"/>
                  </a:ext>
                </a:extLst>
              </p:cNvPr>
              <p:cNvGrpSpPr/>
              <p:nvPr/>
            </p:nvGrpSpPr>
            <p:grpSpPr>
              <a:xfrm>
                <a:off x="6965153" y="2656934"/>
                <a:ext cx="715623" cy="1661508"/>
                <a:chOff x="6360797" y="2676293"/>
                <a:chExt cx="1021310" cy="1996068"/>
              </a:xfrm>
            </p:grpSpPr>
            <p:grpSp>
              <p:nvGrpSpPr>
                <p:cNvPr id="13" name="Group 12">
                  <a:extLst>
                    <a:ext uri="{FF2B5EF4-FFF2-40B4-BE49-F238E27FC236}">
                      <a16:creationId xmlns:a16="http://schemas.microsoft.com/office/drawing/2014/main" id="{209F599C-4F18-BF41-A339-122BEB5D6547}"/>
                    </a:ext>
                  </a:extLst>
                </p:cNvPr>
                <p:cNvGrpSpPr/>
                <p:nvPr/>
              </p:nvGrpSpPr>
              <p:grpSpPr>
                <a:xfrm>
                  <a:off x="6665744" y="2969834"/>
                  <a:ext cx="430746" cy="1299474"/>
                  <a:chOff x="9386177" y="2784501"/>
                  <a:chExt cx="469391" cy="2202135"/>
                </a:xfrm>
              </p:grpSpPr>
              <p:pic>
                <p:nvPicPr>
                  <p:cNvPr id="14" name="Immagine 10">
                    <a:extLst>
                      <a:ext uri="{FF2B5EF4-FFF2-40B4-BE49-F238E27FC236}">
                        <a16:creationId xmlns:a16="http://schemas.microsoft.com/office/drawing/2014/main" id="{0A9BFD22-631A-7441-AF1A-5D79F6BADFE7}"/>
                      </a:ext>
                    </a:extLst>
                  </p:cNvPr>
                  <p:cNvPicPr>
                    <a:picLocks noChangeAspect="1"/>
                  </p:cNvPicPr>
                  <p:nvPr/>
                </p:nvPicPr>
                <p:blipFill>
                  <a:blip r:embed="rId10"/>
                  <a:stretch>
                    <a:fillRect/>
                  </a:stretch>
                </p:blipFill>
                <p:spPr>
                  <a:xfrm>
                    <a:off x="9386177" y="2784501"/>
                    <a:ext cx="457240" cy="495342"/>
                  </a:xfrm>
                  <a:prstGeom prst="rect">
                    <a:avLst/>
                  </a:prstGeom>
                </p:spPr>
              </p:pic>
              <p:pic>
                <p:nvPicPr>
                  <p:cNvPr id="15" name="Immagine 11">
                    <a:extLst>
                      <a:ext uri="{FF2B5EF4-FFF2-40B4-BE49-F238E27FC236}">
                        <a16:creationId xmlns:a16="http://schemas.microsoft.com/office/drawing/2014/main" id="{8CAEF116-B580-1F4A-A827-2C69FEA63AE1}"/>
                      </a:ext>
                    </a:extLst>
                  </p:cNvPr>
                  <p:cNvPicPr>
                    <a:picLocks noChangeAspect="1"/>
                  </p:cNvPicPr>
                  <p:nvPr/>
                </p:nvPicPr>
                <p:blipFill>
                  <a:blip r:embed="rId10"/>
                  <a:stretch>
                    <a:fillRect/>
                  </a:stretch>
                </p:blipFill>
                <p:spPr>
                  <a:xfrm>
                    <a:off x="9386178" y="3575483"/>
                    <a:ext cx="457240" cy="495343"/>
                  </a:xfrm>
                  <a:prstGeom prst="rect">
                    <a:avLst/>
                  </a:prstGeom>
                </p:spPr>
              </p:pic>
              <p:pic>
                <p:nvPicPr>
                  <p:cNvPr id="16" name="Immagine 12">
                    <a:extLst>
                      <a:ext uri="{FF2B5EF4-FFF2-40B4-BE49-F238E27FC236}">
                        <a16:creationId xmlns:a16="http://schemas.microsoft.com/office/drawing/2014/main" id="{D61DBB7A-7BAE-0048-8654-80912D0414C7}"/>
                      </a:ext>
                    </a:extLst>
                  </p:cNvPr>
                  <p:cNvPicPr>
                    <a:picLocks noChangeAspect="1"/>
                  </p:cNvPicPr>
                  <p:nvPr/>
                </p:nvPicPr>
                <p:blipFill>
                  <a:blip r:embed="rId10"/>
                  <a:stretch>
                    <a:fillRect/>
                  </a:stretch>
                </p:blipFill>
                <p:spPr>
                  <a:xfrm>
                    <a:off x="9398328" y="4491294"/>
                    <a:ext cx="457240" cy="495342"/>
                  </a:xfrm>
                  <a:prstGeom prst="rect">
                    <a:avLst/>
                  </a:prstGeom>
                </p:spPr>
              </p:pic>
            </p:grpSp>
            <p:sp>
              <p:nvSpPr>
                <p:cNvPr id="70" name="Oval 69">
                  <a:extLst>
                    <a:ext uri="{FF2B5EF4-FFF2-40B4-BE49-F238E27FC236}">
                      <a16:creationId xmlns:a16="http://schemas.microsoft.com/office/drawing/2014/main" id="{4E5D2A83-C31F-264B-860A-B03078843857}"/>
                    </a:ext>
                  </a:extLst>
                </p:cNvPr>
                <p:cNvSpPr/>
                <p:nvPr/>
              </p:nvSpPr>
              <p:spPr bwMode="auto">
                <a:xfrm>
                  <a:off x="6360797" y="2676293"/>
                  <a:ext cx="1021310" cy="1996068"/>
                </a:xfrm>
                <a:prstGeom prst="ellipse">
                  <a:avLst/>
                </a:prstGeom>
                <a:noFill/>
                <a:ln>
                  <a:solidFill>
                    <a:schemeClr val="tx2">
                      <a:lumMod val="40000"/>
                      <a:lumOff val="60000"/>
                    </a:schemeClr>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78" name="TextBox 77">
                <a:extLst>
                  <a:ext uri="{FF2B5EF4-FFF2-40B4-BE49-F238E27FC236}">
                    <a16:creationId xmlns:a16="http://schemas.microsoft.com/office/drawing/2014/main" id="{5AE558F6-E790-CA40-A503-3F04A569B7CA}"/>
                  </a:ext>
                </a:extLst>
              </p:cNvPr>
              <p:cNvSpPr txBox="1"/>
              <p:nvPr/>
            </p:nvSpPr>
            <p:spPr>
              <a:xfrm>
                <a:off x="6965159" y="4384283"/>
                <a:ext cx="80468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Backend App</a:t>
                </a:r>
              </a:p>
            </p:txBody>
          </p:sp>
          <p:sp>
            <p:nvSpPr>
              <p:cNvPr id="96" name="Rectangle 95">
                <a:extLst>
                  <a:ext uri="{FF2B5EF4-FFF2-40B4-BE49-F238E27FC236}">
                    <a16:creationId xmlns:a16="http://schemas.microsoft.com/office/drawing/2014/main" id="{77518E37-5ECA-334A-94E4-775B23600DDD}"/>
                  </a:ext>
                </a:extLst>
              </p:cNvPr>
              <p:cNvSpPr/>
              <p:nvPr/>
            </p:nvSpPr>
            <p:spPr bwMode="auto">
              <a:xfrm>
                <a:off x="6657835" y="2467982"/>
                <a:ext cx="1315287" cy="2159773"/>
              </a:xfrm>
              <a:prstGeom prst="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7" name="TextBox 96">
                <a:extLst>
                  <a:ext uri="{FF2B5EF4-FFF2-40B4-BE49-F238E27FC236}">
                    <a16:creationId xmlns:a16="http://schemas.microsoft.com/office/drawing/2014/main" id="{EA302933-77C4-5C4E-85D8-C4B5C0618F29}"/>
                  </a:ext>
                </a:extLst>
              </p:cNvPr>
              <p:cNvSpPr txBox="1"/>
              <p:nvPr/>
            </p:nvSpPr>
            <p:spPr>
              <a:xfrm>
                <a:off x="6671649" y="2475828"/>
                <a:ext cx="80468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app namespace</a:t>
                </a:r>
              </a:p>
            </p:txBody>
          </p:sp>
        </p:grpSp>
        <p:cxnSp>
          <p:nvCxnSpPr>
            <p:cNvPr id="63" name="Straight Arrow Connector 62">
              <a:extLst>
                <a:ext uri="{FF2B5EF4-FFF2-40B4-BE49-F238E27FC236}">
                  <a16:creationId xmlns:a16="http://schemas.microsoft.com/office/drawing/2014/main" id="{A6D49248-7540-4F44-AC75-46C95366B3A7}"/>
                </a:ext>
              </a:extLst>
            </p:cNvPr>
            <p:cNvCxnSpPr>
              <a:cxnSpLocks/>
            </p:cNvCxnSpPr>
            <p:nvPr/>
          </p:nvCxnSpPr>
          <p:spPr>
            <a:xfrm>
              <a:off x="6491274" y="2305912"/>
              <a:ext cx="757838"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850C87E5-CB9A-C648-9B79-AEDE55DCDA35}"/>
                </a:ext>
              </a:extLst>
            </p:cNvPr>
            <p:cNvGrpSpPr/>
            <p:nvPr/>
          </p:nvGrpSpPr>
          <p:grpSpPr>
            <a:xfrm>
              <a:off x="9993368" y="1500327"/>
              <a:ext cx="868061" cy="875382"/>
              <a:chOff x="9993368" y="1500327"/>
              <a:chExt cx="868061" cy="875382"/>
            </a:xfrm>
          </p:grpSpPr>
          <p:pic>
            <p:nvPicPr>
              <p:cNvPr id="4" name="Graphic 3">
                <a:extLst>
                  <a:ext uri="{FF2B5EF4-FFF2-40B4-BE49-F238E27FC236}">
                    <a16:creationId xmlns:a16="http://schemas.microsoft.com/office/drawing/2014/main" id="{6178190C-BF19-9948-9D2E-3FA7D3BC00E2}"/>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9993368" y="1500327"/>
                <a:ext cx="722138" cy="702207"/>
              </a:xfrm>
              <a:prstGeom prst="rect">
                <a:avLst/>
              </a:prstGeom>
            </p:spPr>
          </p:pic>
          <p:sp>
            <p:nvSpPr>
              <p:cNvPr id="64" name="TextBox 63">
                <a:extLst>
                  <a:ext uri="{FF2B5EF4-FFF2-40B4-BE49-F238E27FC236}">
                    <a16:creationId xmlns:a16="http://schemas.microsoft.com/office/drawing/2014/main" id="{ADE9D5B8-D8DD-FF40-8259-4B89A4B08FDA}"/>
                  </a:ext>
                </a:extLst>
              </p:cNvPr>
              <p:cNvSpPr txBox="1"/>
              <p:nvPr/>
            </p:nvSpPr>
            <p:spPr>
              <a:xfrm>
                <a:off x="10019125" y="2252598"/>
                <a:ext cx="84230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Master</a:t>
                </a:r>
              </a:p>
            </p:txBody>
          </p:sp>
        </p:grpSp>
        <p:grpSp>
          <p:nvGrpSpPr>
            <p:cNvPr id="67" name="Group 66">
              <a:extLst>
                <a:ext uri="{FF2B5EF4-FFF2-40B4-BE49-F238E27FC236}">
                  <a16:creationId xmlns:a16="http://schemas.microsoft.com/office/drawing/2014/main" id="{59270932-AF9A-ED42-AE14-6BF2D07ECCE6}"/>
                </a:ext>
              </a:extLst>
            </p:cNvPr>
            <p:cNvGrpSpPr/>
            <p:nvPr/>
          </p:nvGrpSpPr>
          <p:grpSpPr>
            <a:xfrm>
              <a:off x="9999707" y="2642558"/>
              <a:ext cx="880940" cy="901140"/>
              <a:chOff x="9993368" y="1500327"/>
              <a:chExt cx="880940" cy="901140"/>
            </a:xfrm>
          </p:grpSpPr>
          <p:pic>
            <p:nvPicPr>
              <p:cNvPr id="72" name="Graphic 71">
                <a:extLst>
                  <a:ext uri="{FF2B5EF4-FFF2-40B4-BE49-F238E27FC236}">
                    <a16:creationId xmlns:a16="http://schemas.microsoft.com/office/drawing/2014/main" id="{7B8B3710-0E97-964E-AEDA-E473517D9556}"/>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9993368" y="1500327"/>
                <a:ext cx="722138" cy="702207"/>
              </a:xfrm>
              <a:prstGeom prst="rect">
                <a:avLst/>
              </a:prstGeom>
            </p:spPr>
          </p:pic>
          <p:sp>
            <p:nvSpPr>
              <p:cNvPr id="73" name="TextBox 72">
                <a:extLst>
                  <a:ext uri="{FF2B5EF4-FFF2-40B4-BE49-F238E27FC236}">
                    <a16:creationId xmlns:a16="http://schemas.microsoft.com/office/drawing/2014/main" id="{C3C8B75E-1AA8-7544-9C9A-AF7578678B87}"/>
                  </a:ext>
                </a:extLst>
              </p:cNvPr>
              <p:cNvSpPr txBox="1"/>
              <p:nvPr/>
            </p:nvSpPr>
            <p:spPr>
              <a:xfrm>
                <a:off x="10032004" y="2278356"/>
                <a:ext cx="84230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Read Replica1</a:t>
                </a:r>
              </a:p>
            </p:txBody>
          </p:sp>
        </p:grpSp>
        <p:cxnSp>
          <p:nvCxnSpPr>
            <p:cNvPr id="17" name="Straight Connector 16">
              <a:extLst>
                <a:ext uri="{FF2B5EF4-FFF2-40B4-BE49-F238E27FC236}">
                  <a16:creationId xmlns:a16="http://schemas.microsoft.com/office/drawing/2014/main" id="{478496B2-8B11-124C-8AF2-4AECAA338EDC}"/>
                </a:ext>
              </a:extLst>
            </p:cNvPr>
            <p:cNvCxnSpPr>
              <a:cxnSpLocks/>
            </p:cNvCxnSpPr>
            <p:nvPr/>
          </p:nvCxnSpPr>
          <p:spPr>
            <a:xfrm>
              <a:off x="8707914" y="2414005"/>
              <a:ext cx="836841"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F4AB5B5-27C3-914B-AB7B-64E0F5182DDD}"/>
                </a:ext>
              </a:extLst>
            </p:cNvPr>
            <p:cNvCxnSpPr>
              <a:cxnSpLocks/>
            </p:cNvCxnSpPr>
            <p:nvPr/>
          </p:nvCxnSpPr>
          <p:spPr>
            <a:xfrm flipH="1">
              <a:off x="9571984" y="1851431"/>
              <a:ext cx="18069" cy="1258402"/>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BDCB8BD-AF91-D042-9DE8-86276B282BEE}"/>
                </a:ext>
              </a:extLst>
            </p:cNvPr>
            <p:cNvCxnSpPr>
              <a:cxnSpLocks/>
            </p:cNvCxnSpPr>
            <p:nvPr/>
          </p:nvCxnSpPr>
          <p:spPr>
            <a:xfrm flipV="1">
              <a:off x="9630787" y="1851431"/>
              <a:ext cx="362581" cy="7846"/>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50855961-4693-5142-815C-99945C895B51}"/>
                </a:ext>
              </a:extLst>
            </p:cNvPr>
            <p:cNvCxnSpPr>
              <a:cxnSpLocks/>
            </p:cNvCxnSpPr>
            <p:nvPr/>
          </p:nvCxnSpPr>
          <p:spPr>
            <a:xfrm flipV="1">
              <a:off x="9592899" y="3109833"/>
              <a:ext cx="366074" cy="3986"/>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sp>
        <p:nvSpPr>
          <p:cNvPr id="18" name="Rectangle 17">
            <a:extLst>
              <a:ext uri="{FF2B5EF4-FFF2-40B4-BE49-F238E27FC236}">
                <a16:creationId xmlns:a16="http://schemas.microsoft.com/office/drawing/2014/main" id="{4522F6FB-6BE4-6248-AA00-D875FC5CF8B2}"/>
              </a:ext>
            </a:extLst>
          </p:cNvPr>
          <p:cNvSpPr/>
          <p:nvPr/>
        </p:nvSpPr>
        <p:spPr bwMode="auto">
          <a:xfrm>
            <a:off x="4080966" y="1043476"/>
            <a:ext cx="7130663" cy="2527540"/>
          </a:xfrm>
          <a:prstGeom prst="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2" name="Group 11">
            <a:extLst>
              <a:ext uri="{FF2B5EF4-FFF2-40B4-BE49-F238E27FC236}">
                <a16:creationId xmlns:a16="http://schemas.microsoft.com/office/drawing/2014/main" id="{AB0A4B28-A822-A841-92FA-76C8A119A603}"/>
              </a:ext>
            </a:extLst>
          </p:cNvPr>
          <p:cNvGrpSpPr/>
          <p:nvPr/>
        </p:nvGrpSpPr>
        <p:grpSpPr>
          <a:xfrm>
            <a:off x="4272415" y="4150854"/>
            <a:ext cx="5127685" cy="2254882"/>
            <a:chOff x="5826039" y="3653069"/>
            <a:chExt cx="5127685" cy="2254882"/>
          </a:xfrm>
        </p:grpSpPr>
        <p:grpSp>
          <p:nvGrpSpPr>
            <p:cNvPr id="45" name="Group 44">
              <a:extLst>
                <a:ext uri="{FF2B5EF4-FFF2-40B4-BE49-F238E27FC236}">
                  <a16:creationId xmlns:a16="http://schemas.microsoft.com/office/drawing/2014/main" id="{EC1ACF89-035E-2646-9F07-B9218140E7AD}"/>
                </a:ext>
              </a:extLst>
            </p:cNvPr>
            <p:cNvGrpSpPr/>
            <p:nvPr/>
          </p:nvGrpSpPr>
          <p:grpSpPr>
            <a:xfrm>
              <a:off x="7328710" y="3961814"/>
              <a:ext cx="1376778" cy="1946137"/>
              <a:chOff x="6657835" y="2467982"/>
              <a:chExt cx="1315287" cy="2159773"/>
            </a:xfrm>
          </p:grpSpPr>
          <p:grpSp>
            <p:nvGrpSpPr>
              <p:cNvPr id="46" name="Group 45">
                <a:extLst>
                  <a:ext uri="{FF2B5EF4-FFF2-40B4-BE49-F238E27FC236}">
                    <a16:creationId xmlns:a16="http://schemas.microsoft.com/office/drawing/2014/main" id="{A45C84B2-A19A-6645-836A-AA1D902B14DB}"/>
                  </a:ext>
                </a:extLst>
              </p:cNvPr>
              <p:cNvGrpSpPr/>
              <p:nvPr/>
            </p:nvGrpSpPr>
            <p:grpSpPr>
              <a:xfrm>
                <a:off x="6965152" y="2656934"/>
                <a:ext cx="715623" cy="1661507"/>
                <a:chOff x="6360801" y="2676291"/>
                <a:chExt cx="1021311" cy="1996065"/>
              </a:xfrm>
            </p:grpSpPr>
            <p:pic>
              <p:nvPicPr>
                <p:cNvPr id="54" name="Immagine 12">
                  <a:extLst>
                    <a:ext uri="{FF2B5EF4-FFF2-40B4-BE49-F238E27FC236}">
                      <a16:creationId xmlns:a16="http://schemas.microsoft.com/office/drawing/2014/main" id="{560053FD-744C-AB49-AC54-62553A3FBDA6}"/>
                    </a:ext>
                  </a:extLst>
                </p:cNvPr>
                <p:cNvPicPr>
                  <a:picLocks noChangeAspect="1"/>
                </p:cNvPicPr>
                <p:nvPr/>
              </p:nvPicPr>
              <p:blipFill>
                <a:blip r:embed="rId10"/>
                <a:stretch>
                  <a:fillRect/>
                </a:stretch>
              </p:blipFill>
              <p:spPr>
                <a:xfrm>
                  <a:off x="6659333" y="3582082"/>
                  <a:ext cx="419596" cy="292300"/>
                </a:xfrm>
                <a:prstGeom prst="rect">
                  <a:avLst/>
                </a:prstGeom>
              </p:spPr>
            </p:pic>
            <p:sp>
              <p:nvSpPr>
                <p:cNvPr id="51" name="Oval 50">
                  <a:extLst>
                    <a:ext uri="{FF2B5EF4-FFF2-40B4-BE49-F238E27FC236}">
                      <a16:creationId xmlns:a16="http://schemas.microsoft.com/office/drawing/2014/main" id="{9CAB3E26-5F79-994C-994E-36AEED04BE1A}"/>
                    </a:ext>
                  </a:extLst>
                </p:cNvPr>
                <p:cNvSpPr/>
                <p:nvPr/>
              </p:nvSpPr>
              <p:spPr bwMode="auto">
                <a:xfrm>
                  <a:off x="6360801" y="2676291"/>
                  <a:ext cx="1021311" cy="1996065"/>
                </a:xfrm>
                <a:prstGeom prst="ellipse">
                  <a:avLst/>
                </a:prstGeom>
                <a:noFill/>
                <a:ln>
                  <a:solidFill>
                    <a:schemeClr val="tx2">
                      <a:lumMod val="40000"/>
                      <a:lumOff val="60000"/>
                    </a:schemeClr>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47" name="TextBox 46">
                <a:extLst>
                  <a:ext uri="{FF2B5EF4-FFF2-40B4-BE49-F238E27FC236}">
                    <a16:creationId xmlns:a16="http://schemas.microsoft.com/office/drawing/2014/main" id="{FC2E047B-A9A7-204B-8406-D023290214E0}"/>
                  </a:ext>
                </a:extLst>
              </p:cNvPr>
              <p:cNvSpPr txBox="1"/>
              <p:nvPr/>
            </p:nvSpPr>
            <p:spPr>
              <a:xfrm>
                <a:off x="6965159" y="4384283"/>
                <a:ext cx="80468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Backend App</a:t>
                </a:r>
              </a:p>
            </p:txBody>
          </p:sp>
          <p:sp>
            <p:nvSpPr>
              <p:cNvPr id="48" name="Rectangle 47">
                <a:extLst>
                  <a:ext uri="{FF2B5EF4-FFF2-40B4-BE49-F238E27FC236}">
                    <a16:creationId xmlns:a16="http://schemas.microsoft.com/office/drawing/2014/main" id="{751B1F2F-37B6-B448-923E-BA8EB2757681}"/>
                  </a:ext>
                </a:extLst>
              </p:cNvPr>
              <p:cNvSpPr/>
              <p:nvPr/>
            </p:nvSpPr>
            <p:spPr bwMode="auto">
              <a:xfrm>
                <a:off x="6657835" y="2467982"/>
                <a:ext cx="1315287" cy="2159773"/>
              </a:xfrm>
              <a:prstGeom prst="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9" name="TextBox 48">
                <a:extLst>
                  <a:ext uri="{FF2B5EF4-FFF2-40B4-BE49-F238E27FC236}">
                    <a16:creationId xmlns:a16="http://schemas.microsoft.com/office/drawing/2014/main" id="{636A4FCF-81A9-EE42-BA7A-C8348E2A8B8C}"/>
                  </a:ext>
                </a:extLst>
              </p:cNvPr>
              <p:cNvSpPr txBox="1"/>
              <p:nvPr/>
            </p:nvSpPr>
            <p:spPr>
              <a:xfrm>
                <a:off x="6671649" y="2475828"/>
                <a:ext cx="80468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app namespace</a:t>
                </a:r>
              </a:p>
            </p:txBody>
          </p:sp>
        </p:grpSp>
        <p:pic>
          <p:nvPicPr>
            <p:cNvPr id="55" name="Graphic 54">
              <a:extLst>
                <a:ext uri="{FF2B5EF4-FFF2-40B4-BE49-F238E27FC236}">
                  <a16:creationId xmlns:a16="http://schemas.microsoft.com/office/drawing/2014/main" id="{B09DAC88-CBAB-864F-8FCD-417643C26EB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294459" y="3653069"/>
              <a:ext cx="469900" cy="469900"/>
            </a:xfrm>
            <a:prstGeom prst="rect">
              <a:avLst/>
            </a:prstGeom>
          </p:spPr>
        </p:pic>
        <p:grpSp>
          <p:nvGrpSpPr>
            <p:cNvPr id="56" name="Group 55">
              <a:extLst>
                <a:ext uri="{FF2B5EF4-FFF2-40B4-BE49-F238E27FC236}">
                  <a16:creationId xmlns:a16="http://schemas.microsoft.com/office/drawing/2014/main" id="{441FAC05-3AD6-5643-8C40-5671B769B4B8}"/>
                </a:ext>
              </a:extLst>
            </p:cNvPr>
            <p:cNvGrpSpPr/>
            <p:nvPr/>
          </p:nvGrpSpPr>
          <p:grpSpPr>
            <a:xfrm>
              <a:off x="5826039" y="4573443"/>
              <a:ext cx="974499" cy="876360"/>
              <a:chOff x="7178767" y="1360961"/>
              <a:chExt cx="974499" cy="876360"/>
            </a:xfrm>
          </p:grpSpPr>
          <p:pic>
            <p:nvPicPr>
              <p:cNvPr id="57" name="Immagine 21">
                <a:extLst>
                  <a:ext uri="{FF2B5EF4-FFF2-40B4-BE49-F238E27FC236}">
                    <a16:creationId xmlns:a16="http://schemas.microsoft.com/office/drawing/2014/main" id="{2252FB8B-A405-574D-85D5-6C29983FFB8D}"/>
                  </a:ext>
                </a:extLst>
              </p:cNvPr>
              <p:cNvPicPr>
                <a:picLocks noChangeAspect="1"/>
              </p:cNvPicPr>
              <p:nvPr/>
            </p:nvPicPr>
            <p:blipFill>
              <a:blip r:embed="rId7"/>
              <a:stretch>
                <a:fillRect/>
              </a:stretch>
            </p:blipFill>
            <p:spPr>
              <a:xfrm>
                <a:off x="7196302" y="1360961"/>
                <a:ext cx="647700" cy="476250"/>
              </a:xfrm>
              <a:prstGeom prst="rect">
                <a:avLst/>
              </a:prstGeom>
            </p:spPr>
          </p:pic>
          <p:sp>
            <p:nvSpPr>
              <p:cNvPr id="58" name="CasellaDiTesto 32">
                <a:extLst>
                  <a:ext uri="{FF2B5EF4-FFF2-40B4-BE49-F238E27FC236}">
                    <a16:creationId xmlns:a16="http://schemas.microsoft.com/office/drawing/2014/main" id="{B90DB5B0-B6C7-7A4E-8EDC-94B576E5CCA4}"/>
                  </a:ext>
                </a:extLst>
              </p:cNvPr>
              <p:cNvSpPr txBox="1"/>
              <p:nvPr/>
            </p:nvSpPr>
            <p:spPr>
              <a:xfrm>
                <a:off x="7178767" y="1837211"/>
                <a:ext cx="9744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000" b="0" i="0" u="none" strike="noStrike" kern="1200" cap="none" spc="0" normalizeH="0" baseline="0" noProof="0" dirty="0">
                    <a:ln>
                      <a:noFill/>
                    </a:ln>
                    <a:solidFill>
                      <a:srgbClr val="000000"/>
                    </a:solidFill>
                    <a:effectLst/>
                    <a:uLnTx/>
                    <a:uFillTx/>
                    <a:latin typeface="Segoe UI"/>
                    <a:ea typeface="+mn-ea"/>
                    <a:cs typeface="+mn-cs"/>
                  </a:rPr>
                  <a:t>Standard </a:t>
                </a:r>
                <a:r>
                  <a:rPr kumimoji="0" lang="it-IT" sz="1000" b="0" i="0" u="none" strike="noStrike" kern="1200" cap="none" spc="0" normalizeH="0" baseline="0" noProof="0" dirty="0" err="1">
                    <a:ln>
                      <a:noFill/>
                    </a:ln>
                    <a:solidFill>
                      <a:srgbClr val="000000"/>
                    </a:solidFill>
                    <a:effectLst/>
                    <a:uLnTx/>
                    <a:uFillTx/>
                    <a:latin typeface="Segoe UI"/>
                    <a:ea typeface="+mn-ea"/>
                    <a:cs typeface="+mn-cs"/>
                  </a:rPr>
                  <a:t>Loadbalancer</a:t>
                </a:r>
                <a:endParaRPr kumimoji="0" lang="it-IT" sz="1000" b="0" i="0" u="none" strike="noStrike" kern="1200" cap="none" spc="0" normalizeH="0" baseline="0" noProof="0" dirty="0">
                  <a:ln>
                    <a:noFill/>
                  </a:ln>
                  <a:solidFill>
                    <a:srgbClr val="000000"/>
                  </a:solidFill>
                  <a:effectLst/>
                  <a:uLnTx/>
                  <a:uFillTx/>
                  <a:latin typeface="Segoe UI"/>
                  <a:ea typeface="+mn-ea"/>
                  <a:cs typeface="+mn-cs"/>
                </a:endParaRPr>
              </a:p>
            </p:txBody>
          </p:sp>
        </p:grpSp>
        <p:cxnSp>
          <p:nvCxnSpPr>
            <p:cNvPr id="61" name="Straight Arrow Connector 60">
              <a:extLst>
                <a:ext uri="{FF2B5EF4-FFF2-40B4-BE49-F238E27FC236}">
                  <a16:creationId xmlns:a16="http://schemas.microsoft.com/office/drawing/2014/main" id="{9DFB3670-26A0-DF4D-AC98-AA41E253510D}"/>
                </a:ext>
              </a:extLst>
            </p:cNvPr>
            <p:cNvCxnSpPr>
              <a:cxnSpLocks/>
              <a:endCxn id="48" idx="1"/>
            </p:cNvCxnSpPr>
            <p:nvPr/>
          </p:nvCxnSpPr>
          <p:spPr>
            <a:xfrm>
              <a:off x="6570873" y="4934881"/>
              <a:ext cx="757838"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ADCC44E8-E2AA-B749-936A-749D46A5AD49}"/>
                </a:ext>
              </a:extLst>
            </p:cNvPr>
            <p:cNvSpPr txBox="1"/>
            <p:nvPr/>
          </p:nvSpPr>
          <p:spPr>
            <a:xfrm>
              <a:off x="10111420" y="5460897"/>
              <a:ext cx="84230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Read Replica 2</a:t>
              </a:r>
            </a:p>
          </p:txBody>
        </p:sp>
        <p:cxnSp>
          <p:nvCxnSpPr>
            <p:cNvPr id="84" name="Straight Arrow Connector 83">
              <a:extLst>
                <a:ext uri="{FF2B5EF4-FFF2-40B4-BE49-F238E27FC236}">
                  <a16:creationId xmlns:a16="http://schemas.microsoft.com/office/drawing/2014/main" id="{1FDAA500-7308-6746-908C-01D304C53FCF}"/>
                </a:ext>
              </a:extLst>
            </p:cNvPr>
            <p:cNvCxnSpPr>
              <a:cxnSpLocks/>
            </p:cNvCxnSpPr>
            <p:nvPr/>
          </p:nvCxnSpPr>
          <p:spPr>
            <a:xfrm>
              <a:off x="8741609" y="4994353"/>
              <a:ext cx="1292537" cy="13129"/>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sp>
        <p:nvSpPr>
          <p:cNvPr id="66" name="Rectangle 65">
            <a:extLst>
              <a:ext uri="{FF2B5EF4-FFF2-40B4-BE49-F238E27FC236}">
                <a16:creationId xmlns:a16="http://schemas.microsoft.com/office/drawing/2014/main" id="{F5F49EF4-CF84-E947-BFAA-81C91BB4A9C9}"/>
              </a:ext>
            </a:extLst>
          </p:cNvPr>
          <p:cNvSpPr/>
          <p:nvPr/>
        </p:nvSpPr>
        <p:spPr bwMode="auto">
          <a:xfrm>
            <a:off x="4028944" y="4077077"/>
            <a:ext cx="7182685" cy="2527541"/>
          </a:xfrm>
          <a:prstGeom prst="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TextBox 22">
            <a:extLst>
              <a:ext uri="{FF2B5EF4-FFF2-40B4-BE49-F238E27FC236}">
                <a16:creationId xmlns:a16="http://schemas.microsoft.com/office/drawing/2014/main" id="{2D24F7F5-E8EA-6745-82A8-D80C337058E4}"/>
              </a:ext>
            </a:extLst>
          </p:cNvPr>
          <p:cNvSpPr txBox="1"/>
          <p:nvPr/>
        </p:nvSpPr>
        <p:spPr>
          <a:xfrm>
            <a:off x="11289003" y="1040562"/>
            <a:ext cx="739046" cy="492443"/>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Azure Region1</a:t>
            </a:r>
          </a:p>
        </p:txBody>
      </p:sp>
      <p:sp>
        <p:nvSpPr>
          <p:cNvPr id="68" name="TextBox 67">
            <a:extLst>
              <a:ext uri="{FF2B5EF4-FFF2-40B4-BE49-F238E27FC236}">
                <a16:creationId xmlns:a16="http://schemas.microsoft.com/office/drawing/2014/main" id="{7C6B6C7A-7F58-C046-86B1-C7664559B4BC}"/>
              </a:ext>
            </a:extLst>
          </p:cNvPr>
          <p:cNvSpPr txBox="1"/>
          <p:nvPr/>
        </p:nvSpPr>
        <p:spPr>
          <a:xfrm>
            <a:off x="11388595" y="4077077"/>
            <a:ext cx="712458" cy="1723549"/>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Azure Region2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gradFill>
                <a:gsLst>
                  <a:gs pos="2917">
                    <a:srgbClr val="000000"/>
                  </a:gs>
                  <a:gs pos="30000">
                    <a:srgbClr val="000000"/>
                  </a:gs>
                </a:gsLst>
                <a:lin ang="5400000" scaled="0"/>
              </a:gradFill>
              <a:latin typeface="Segoe U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Cold \ </a:t>
            </a:r>
            <a:br>
              <a:rPr kumimoji="0" lang="en-US" sz="16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br>
            <a:r>
              <a:rPr kumimoji="0" lang="en-US" sz="16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Scaled Down</a:t>
            </a:r>
          </a:p>
        </p:txBody>
      </p:sp>
      <p:cxnSp>
        <p:nvCxnSpPr>
          <p:cNvPr id="25" name="Straight Connector 24">
            <a:extLst>
              <a:ext uri="{FF2B5EF4-FFF2-40B4-BE49-F238E27FC236}">
                <a16:creationId xmlns:a16="http://schemas.microsoft.com/office/drawing/2014/main" id="{5D659336-A10B-E244-AA6E-EA8B08690A7D}"/>
              </a:ext>
            </a:extLst>
          </p:cNvPr>
          <p:cNvCxnSpPr>
            <a:cxnSpLocks/>
            <a:stCxn id="30" idx="3"/>
          </p:cNvCxnSpPr>
          <p:nvPr/>
        </p:nvCxnSpPr>
        <p:spPr>
          <a:xfrm>
            <a:off x="2097097" y="3758773"/>
            <a:ext cx="872159" cy="5602"/>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671DBECF-7839-7942-88CA-EF38CC79118A}"/>
              </a:ext>
            </a:extLst>
          </p:cNvPr>
          <p:cNvCxnSpPr>
            <a:cxnSpLocks/>
          </p:cNvCxnSpPr>
          <p:nvPr/>
        </p:nvCxnSpPr>
        <p:spPr>
          <a:xfrm flipH="1" flipV="1">
            <a:off x="2986776" y="2289157"/>
            <a:ext cx="3162" cy="3130208"/>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A0C8AD36-0639-A242-8437-E72E8E879B26}"/>
              </a:ext>
            </a:extLst>
          </p:cNvPr>
          <p:cNvCxnSpPr>
            <a:cxnSpLocks/>
          </p:cNvCxnSpPr>
          <p:nvPr/>
        </p:nvCxnSpPr>
        <p:spPr>
          <a:xfrm flipV="1">
            <a:off x="2978159" y="2252727"/>
            <a:ext cx="1073222" cy="5744"/>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FDBC1307-5474-1B4A-A313-89079D777CF4}"/>
              </a:ext>
            </a:extLst>
          </p:cNvPr>
          <p:cNvCxnSpPr>
            <a:cxnSpLocks/>
          </p:cNvCxnSpPr>
          <p:nvPr/>
        </p:nvCxnSpPr>
        <p:spPr>
          <a:xfrm flipV="1">
            <a:off x="2978132" y="5385332"/>
            <a:ext cx="1050812" cy="22553"/>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85" name="CasellaDiTesto 32">
            <a:extLst>
              <a:ext uri="{FF2B5EF4-FFF2-40B4-BE49-F238E27FC236}">
                <a16:creationId xmlns:a16="http://schemas.microsoft.com/office/drawing/2014/main" id="{2C86BDFE-9589-5B41-9E55-856FBDBCF85B}"/>
              </a:ext>
            </a:extLst>
          </p:cNvPr>
          <p:cNvSpPr txBox="1"/>
          <p:nvPr/>
        </p:nvSpPr>
        <p:spPr>
          <a:xfrm>
            <a:off x="1499707" y="4069360"/>
            <a:ext cx="77536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0" i="0" u="none" strike="noStrike" kern="1200" cap="none" spc="0" normalizeH="0" baseline="0" dirty="0">
                <a:ln>
                  <a:noFill/>
                </a:ln>
                <a:solidFill>
                  <a:srgbClr val="000000"/>
                </a:solidFill>
                <a:effectLst/>
                <a:uLnTx/>
                <a:uFillTx/>
                <a:latin typeface="Segoe UI"/>
                <a:ea typeface="+mn-ea"/>
                <a:cs typeface="+mn-cs"/>
              </a:rPr>
              <a:t>Traffic</a:t>
            </a:r>
            <a:r>
              <a:rPr kumimoji="0" lang="it-IT" sz="1000" b="0" i="0" u="none" strike="noStrike" kern="1200" cap="none" spc="0" normalizeH="0" baseline="0" noProof="0" dirty="0">
                <a:ln>
                  <a:noFill/>
                </a:ln>
                <a:solidFill>
                  <a:srgbClr val="000000"/>
                </a:solidFill>
                <a:effectLst/>
                <a:uLnTx/>
                <a:uFillTx/>
                <a:latin typeface="Segoe UI"/>
                <a:ea typeface="+mn-ea"/>
                <a:cs typeface="+mn-cs"/>
              </a:rPr>
              <a:t> Manager</a:t>
            </a:r>
          </a:p>
        </p:txBody>
      </p:sp>
      <p:pic>
        <p:nvPicPr>
          <p:cNvPr id="65" name="Graphic 3">
            <a:extLst>
              <a:ext uri="{FF2B5EF4-FFF2-40B4-BE49-F238E27FC236}">
                <a16:creationId xmlns:a16="http://schemas.microsoft.com/office/drawing/2014/main" id="{494EC072-5DC7-9244-B457-E9B11D341B6C}"/>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10083162" y="1087870"/>
            <a:ext cx="476250" cy="476250"/>
          </a:xfrm>
          <a:prstGeom prst="rect">
            <a:avLst/>
          </a:prstGeom>
        </p:spPr>
      </p:pic>
      <p:pic>
        <p:nvPicPr>
          <p:cNvPr id="69" name="Graphic 3">
            <a:extLst>
              <a:ext uri="{FF2B5EF4-FFF2-40B4-BE49-F238E27FC236}">
                <a16:creationId xmlns:a16="http://schemas.microsoft.com/office/drawing/2014/main" id="{BD70E903-4C03-874D-87CC-C1036A5F496A}"/>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10026254" y="4318957"/>
            <a:ext cx="476250" cy="476250"/>
          </a:xfrm>
          <a:prstGeom prst="rect">
            <a:avLst/>
          </a:prstGeom>
        </p:spPr>
      </p:pic>
      <p:cxnSp>
        <p:nvCxnSpPr>
          <p:cNvPr id="79" name="Straight Arrow Connector 78">
            <a:extLst>
              <a:ext uri="{FF2B5EF4-FFF2-40B4-BE49-F238E27FC236}">
                <a16:creationId xmlns:a16="http://schemas.microsoft.com/office/drawing/2014/main" id="{1A151A60-C238-8B48-8018-1AC6FE1BDC68}"/>
              </a:ext>
            </a:extLst>
          </p:cNvPr>
          <p:cNvCxnSpPr>
            <a:cxnSpLocks/>
            <a:stCxn id="65" idx="1"/>
          </p:cNvCxnSpPr>
          <p:nvPr/>
        </p:nvCxnSpPr>
        <p:spPr>
          <a:xfrm flipH="1">
            <a:off x="7187985" y="1325995"/>
            <a:ext cx="2895177" cy="279015"/>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F89E8097-4BE3-9349-B0F3-0E13C359A0EE}"/>
              </a:ext>
            </a:extLst>
          </p:cNvPr>
          <p:cNvCxnSpPr>
            <a:cxnSpLocks/>
            <a:stCxn id="69" idx="1"/>
          </p:cNvCxnSpPr>
          <p:nvPr/>
        </p:nvCxnSpPr>
        <p:spPr>
          <a:xfrm flipH="1">
            <a:off x="7137731" y="4557082"/>
            <a:ext cx="2888523" cy="63672"/>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86" name="TextBox 85">
            <a:extLst>
              <a:ext uri="{FF2B5EF4-FFF2-40B4-BE49-F238E27FC236}">
                <a16:creationId xmlns:a16="http://schemas.microsoft.com/office/drawing/2014/main" id="{E00EF890-5279-9644-9B5D-931765698F5A}"/>
              </a:ext>
            </a:extLst>
          </p:cNvPr>
          <p:cNvSpPr txBox="1"/>
          <p:nvPr/>
        </p:nvSpPr>
        <p:spPr>
          <a:xfrm>
            <a:off x="9870346" y="1519473"/>
            <a:ext cx="84230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R1-ACR</a:t>
            </a:r>
          </a:p>
        </p:txBody>
      </p:sp>
      <p:sp>
        <p:nvSpPr>
          <p:cNvPr id="89" name="TextBox 88">
            <a:extLst>
              <a:ext uri="{FF2B5EF4-FFF2-40B4-BE49-F238E27FC236}">
                <a16:creationId xmlns:a16="http://schemas.microsoft.com/office/drawing/2014/main" id="{762B47B0-BC14-7D41-951C-89BDF8DD1D87}"/>
              </a:ext>
            </a:extLst>
          </p:cNvPr>
          <p:cNvSpPr txBox="1"/>
          <p:nvPr/>
        </p:nvSpPr>
        <p:spPr>
          <a:xfrm>
            <a:off x="10035279" y="4781966"/>
            <a:ext cx="84230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R2-ACR</a:t>
            </a:r>
          </a:p>
        </p:txBody>
      </p:sp>
      <p:sp>
        <p:nvSpPr>
          <p:cNvPr id="20" name="TextBox 19">
            <a:extLst>
              <a:ext uri="{FF2B5EF4-FFF2-40B4-BE49-F238E27FC236}">
                <a16:creationId xmlns:a16="http://schemas.microsoft.com/office/drawing/2014/main" id="{12B90257-9772-0F48-B572-CE438B8D6290}"/>
              </a:ext>
            </a:extLst>
          </p:cNvPr>
          <p:cNvSpPr txBox="1"/>
          <p:nvPr/>
        </p:nvSpPr>
        <p:spPr>
          <a:xfrm>
            <a:off x="2826921" y="1927583"/>
            <a:ext cx="1550790" cy="307777"/>
          </a:xfrm>
          <a:prstGeom prst="rect">
            <a:avLst/>
          </a:prstGeom>
          <a:noFill/>
        </p:spPr>
        <p:txBody>
          <a:bodyPr wrap="square" lIns="0" tIns="0" rIns="0" bIns="0" rtlCol="0">
            <a:spAutoFit/>
          </a:bodyPr>
          <a:lstStyle/>
          <a:p>
            <a:pPr algn="l"/>
            <a:r>
              <a:rPr lang="en-GB" sz="2000" dirty="0">
                <a:gradFill>
                  <a:gsLst>
                    <a:gs pos="2917">
                      <a:schemeClr val="tx1"/>
                    </a:gs>
                    <a:gs pos="30000">
                      <a:schemeClr val="tx1"/>
                    </a:gs>
                  </a:gsLst>
                  <a:lin ang="5400000" scaled="0"/>
                </a:gradFill>
              </a:rPr>
              <a:t>Read/Write</a:t>
            </a:r>
          </a:p>
        </p:txBody>
      </p:sp>
      <p:sp>
        <p:nvSpPr>
          <p:cNvPr id="90" name="TextBox 89">
            <a:extLst>
              <a:ext uri="{FF2B5EF4-FFF2-40B4-BE49-F238E27FC236}">
                <a16:creationId xmlns:a16="http://schemas.microsoft.com/office/drawing/2014/main" id="{1C7BA2BE-12D3-6042-BD34-84FB0DEF68D1}"/>
              </a:ext>
            </a:extLst>
          </p:cNvPr>
          <p:cNvSpPr txBox="1"/>
          <p:nvPr/>
        </p:nvSpPr>
        <p:spPr>
          <a:xfrm>
            <a:off x="3030183" y="5451577"/>
            <a:ext cx="1550790" cy="307777"/>
          </a:xfrm>
          <a:prstGeom prst="rect">
            <a:avLst/>
          </a:prstGeom>
          <a:noFill/>
        </p:spPr>
        <p:txBody>
          <a:bodyPr wrap="square" lIns="0" tIns="0" rIns="0" bIns="0" rtlCol="0">
            <a:spAutoFit/>
          </a:bodyPr>
          <a:lstStyle/>
          <a:p>
            <a:pPr algn="l"/>
            <a:r>
              <a:rPr lang="en-GB" sz="2000" dirty="0">
                <a:gradFill>
                  <a:gsLst>
                    <a:gs pos="2917">
                      <a:schemeClr val="tx1"/>
                    </a:gs>
                    <a:gs pos="30000">
                      <a:schemeClr val="tx1"/>
                    </a:gs>
                  </a:gsLst>
                  <a:lin ang="5400000" scaled="0"/>
                </a:gradFill>
              </a:rPr>
              <a:t>Read</a:t>
            </a:r>
          </a:p>
        </p:txBody>
      </p:sp>
      <p:sp>
        <p:nvSpPr>
          <p:cNvPr id="91" name="TextBox 90">
            <a:extLst>
              <a:ext uri="{FF2B5EF4-FFF2-40B4-BE49-F238E27FC236}">
                <a16:creationId xmlns:a16="http://schemas.microsoft.com/office/drawing/2014/main" id="{20D771A5-96A9-B546-B2AB-9681EC9871C6}"/>
              </a:ext>
            </a:extLst>
          </p:cNvPr>
          <p:cNvSpPr txBox="1"/>
          <p:nvPr/>
        </p:nvSpPr>
        <p:spPr>
          <a:xfrm>
            <a:off x="2150659" y="2798359"/>
            <a:ext cx="765034" cy="307777"/>
          </a:xfrm>
          <a:prstGeom prst="rect">
            <a:avLst/>
          </a:prstGeom>
          <a:noFill/>
        </p:spPr>
        <p:txBody>
          <a:bodyPr wrap="square" lIns="0" tIns="0" rIns="0" bIns="0" rtlCol="0">
            <a:spAutoFit/>
          </a:bodyPr>
          <a:lstStyle/>
          <a:p>
            <a:pPr algn="l"/>
            <a:r>
              <a:rPr lang="en-GB" sz="2000" dirty="0">
                <a:gradFill>
                  <a:gsLst>
                    <a:gs pos="2917">
                      <a:schemeClr val="tx1"/>
                    </a:gs>
                    <a:gs pos="30000">
                      <a:schemeClr val="tx1"/>
                    </a:gs>
                  </a:gsLst>
                  <a:lin ang="5400000" scaled="0"/>
                </a:gradFill>
              </a:rPr>
              <a:t>Active</a:t>
            </a:r>
          </a:p>
        </p:txBody>
      </p:sp>
      <p:sp>
        <p:nvSpPr>
          <p:cNvPr id="93" name="TextBox 92">
            <a:extLst>
              <a:ext uri="{FF2B5EF4-FFF2-40B4-BE49-F238E27FC236}">
                <a16:creationId xmlns:a16="http://schemas.microsoft.com/office/drawing/2014/main" id="{1E30E709-CD63-2D43-BE7B-2C686B1FDFEA}"/>
              </a:ext>
            </a:extLst>
          </p:cNvPr>
          <p:cNvSpPr txBox="1"/>
          <p:nvPr/>
        </p:nvSpPr>
        <p:spPr>
          <a:xfrm>
            <a:off x="2148751" y="4550803"/>
            <a:ext cx="765034" cy="307777"/>
          </a:xfrm>
          <a:prstGeom prst="rect">
            <a:avLst/>
          </a:prstGeom>
          <a:noFill/>
        </p:spPr>
        <p:txBody>
          <a:bodyPr wrap="square" lIns="0" tIns="0" rIns="0" bIns="0" rtlCol="0">
            <a:spAutoFit/>
          </a:bodyPr>
          <a:lstStyle/>
          <a:p>
            <a:pPr algn="l"/>
            <a:r>
              <a:rPr lang="en-GB" sz="2000" dirty="0">
                <a:gradFill>
                  <a:gsLst>
                    <a:gs pos="2917">
                      <a:schemeClr val="tx1"/>
                    </a:gs>
                    <a:gs pos="30000">
                      <a:schemeClr val="tx1"/>
                    </a:gs>
                  </a:gsLst>
                  <a:lin ang="5400000" scaled="0"/>
                </a:gradFill>
              </a:rPr>
              <a:t>Active</a:t>
            </a:r>
          </a:p>
        </p:txBody>
      </p:sp>
      <p:pic>
        <p:nvPicPr>
          <p:cNvPr id="95" name="Graphic 94">
            <a:extLst>
              <a:ext uri="{FF2B5EF4-FFF2-40B4-BE49-F238E27FC236}">
                <a16:creationId xmlns:a16="http://schemas.microsoft.com/office/drawing/2014/main" id="{63088949-B60C-894D-945A-C90ED765A44B}"/>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8530742" y="5147598"/>
            <a:ext cx="722138" cy="702207"/>
          </a:xfrm>
          <a:prstGeom prst="rect">
            <a:avLst/>
          </a:prstGeom>
        </p:spPr>
      </p:pic>
      <p:sp>
        <p:nvSpPr>
          <p:cNvPr id="34" name="Rounded Rectangle 33">
            <a:extLst>
              <a:ext uri="{FF2B5EF4-FFF2-40B4-BE49-F238E27FC236}">
                <a16:creationId xmlns:a16="http://schemas.microsoft.com/office/drawing/2014/main" id="{DA7AC68A-AE24-3444-B8E6-56B6497D1F3D}"/>
              </a:ext>
            </a:extLst>
          </p:cNvPr>
          <p:cNvSpPr/>
          <p:nvPr/>
        </p:nvSpPr>
        <p:spPr bwMode="auto">
          <a:xfrm>
            <a:off x="7880256" y="1261600"/>
            <a:ext cx="1470502" cy="5144136"/>
          </a:xfrm>
          <a:prstGeom prst="round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GB"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8" name="Rounded Rectangle 97">
            <a:extLst>
              <a:ext uri="{FF2B5EF4-FFF2-40B4-BE49-F238E27FC236}">
                <a16:creationId xmlns:a16="http://schemas.microsoft.com/office/drawing/2014/main" id="{66C33BA7-BB1D-8045-BB14-7815B800611A}"/>
              </a:ext>
            </a:extLst>
          </p:cNvPr>
          <p:cNvSpPr/>
          <p:nvPr/>
        </p:nvSpPr>
        <p:spPr bwMode="auto">
          <a:xfrm>
            <a:off x="9779829" y="1087870"/>
            <a:ext cx="962319" cy="4059728"/>
          </a:xfrm>
          <a:prstGeom prst="round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GB"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38" name="TextBox 37">
            <a:extLst>
              <a:ext uri="{FF2B5EF4-FFF2-40B4-BE49-F238E27FC236}">
                <a16:creationId xmlns:a16="http://schemas.microsoft.com/office/drawing/2014/main" id="{133029E6-F72C-8A4D-9640-C3EDAB3E37C4}"/>
              </a:ext>
            </a:extLst>
          </p:cNvPr>
          <p:cNvSpPr txBox="1"/>
          <p:nvPr/>
        </p:nvSpPr>
        <p:spPr>
          <a:xfrm>
            <a:off x="9870346" y="2556570"/>
            <a:ext cx="871802" cy="153888"/>
          </a:xfrm>
          <a:prstGeom prst="rect">
            <a:avLst/>
          </a:prstGeom>
          <a:noFill/>
        </p:spPr>
        <p:txBody>
          <a:bodyPr wrap="square" lIns="0" tIns="0" rIns="0" bIns="0" rtlCol="0">
            <a:spAutoFit/>
          </a:bodyPr>
          <a:lstStyle/>
          <a:p>
            <a:pPr algn="l"/>
            <a:r>
              <a:rPr lang="en-GB" sz="1000" dirty="0">
                <a:gradFill>
                  <a:gsLst>
                    <a:gs pos="2917">
                      <a:schemeClr val="tx1"/>
                    </a:gs>
                    <a:gs pos="30000">
                      <a:schemeClr val="tx1"/>
                    </a:gs>
                  </a:gsLst>
                  <a:lin ang="5400000" scaled="0"/>
                </a:gradFill>
              </a:rPr>
              <a:t>Geo Replication</a:t>
            </a:r>
          </a:p>
        </p:txBody>
      </p:sp>
      <p:cxnSp>
        <p:nvCxnSpPr>
          <p:cNvPr id="40" name="Straight Arrow Connector 39">
            <a:extLst>
              <a:ext uri="{FF2B5EF4-FFF2-40B4-BE49-F238E27FC236}">
                <a16:creationId xmlns:a16="http://schemas.microsoft.com/office/drawing/2014/main" id="{66D1AB83-C83A-2E47-91E5-12CECD295FDF}"/>
              </a:ext>
            </a:extLst>
          </p:cNvPr>
          <p:cNvCxnSpPr>
            <a:stCxn id="86" idx="0"/>
            <a:endCxn id="69" idx="0"/>
          </p:cNvCxnSpPr>
          <p:nvPr/>
        </p:nvCxnSpPr>
        <p:spPr>
          <a:xfrm flipH="1">
            <a:off x="10264379" y="1519473"/>
            <a:ext cx="27119" cy="2799484"/>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393189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5592D-11D6-CE49-912F-D06D74CBAFDD}"/>
              </a:ext>
            </a:extLst>
          </p:cNvPr>
          <p:cNvSpPr>
            <a:spLocks noGrp="1"/>
          </p:cNvSpPr>
          <p:nvPr>
            <p:ph type="title"/>
          </p:nvPr>
        </p:nvSpPr>
        <p:spPr>
          <a:xfrm>
            <a:off x="285250" y="86308"/>
            <a:ext cx="11018520" cy="553998"/>
          </a:xfrm>
        </p:spPr>
        <p:txBody>
          <a:bodyPr/>
          <a:lstStyle/>
          <a:p>
            <a:r>
              <a:rPr lang="en-US" dirty="0"/>
              <a:t>Multiple Clusters - Cross Region – Multiple Masters</a:t>
            </a:r>
          </a:p>
        </p:txBody>
      </p:sp>
      <p:grpSp>
        <p:nvGrpSpPr>
          <p:cNvPr id="92" name="Group 91">
            <a:extLst>
              <a:ext uri="{FF2B5EF4-FFF2-40B4-BE49-F238E27FC236}">
                <a16:creationId xmlns:a16="http://schemas.microsoft.com/office/drawing/2014/main" id="{4CE752BE-4F79-E64C-A13C-E7AAA2EBC12A}"/>
              </a:ext>
            </a:extLst>
          </p:cNvPr>
          <p:cNvGrpSpPr/>
          <p:nvPr/>
        </p:nvGrpSpPr>
        <p:grpSpPr>
          <a:xfrm>
            <a:off x="381951" y="3472981"/>
            <a:ext cx="963619" cy="604096"/>
            <a:chOff x="1337972" y="3353727"/>
            <a:chExt cx="963619" cy="604096"/>
          </a:xfrm>
        </p:grpSpPr>
        <p:pic>
          <p:nvPicPr>
            <p:cNvPr id="87" name="Graphic 86">
              <a:extLst>
                <a:ext uri="{FF2B5EF4-FFF2-40B4-BE49-F238E27FC236}">
                  <a16:creationId xmlns:a16="http://schemas.microsoft.com/office/drawing/2014/main" id="{0323886B-B1A5-3848-90E3-A189C1D7E78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flipH="1">
              <a:off x="1337972" y="3353727"/>
              <a:ext cx="716939" cy="553998"/>
            </a:xfrm>
            <a:prstGeom prst="rect">
              <a:avLst/>
            </a:prstGeom>
          </p:spPr>
        </p:pic>
        <p:sp>
          <p:nvSpPr>
            <p:cNvPr id="88" name="TextBox 87">
              <a:extLst>
                <a:ext uri="{FF2B5EF4-FFF2-40B4-BE49-F238E27FC236}">
                  <a16:creationId xmlns:a16="http://schemas.microsoft.com/office/drawing/2014/main" id="{1A9E3B91-9A13-9B49-A79D-D4189751830C}"/>
                </a:ext>
              </a:extLst>
            </p:cNvPr>
            <p:cNvSpPr txBox="1"/>
            <p:nvPr/>
          </p:nvSpPr>
          <p:spPr>
            <a:xfrm>
              <a:off x="1436399" y="3834712"/>
              <a:ext cx="865192"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Client Browser</a:t>
              </a:r>
            </a:p>
          </p:txBody>
        </p:sp>
      </p:grpSp>
      <p:cxnSp>
        <p:nvCxnSpPr>
          <p:cNvPr id="94" name="Straight Arrow Connector 93">
            <a:extLst>
              <a:ext uri="{FF2B5EF4-FFF2-40B4-BE49-F238E27FC236}">
                <a16:creationId xmlns:a16="http://schemas.microsoft.com/office/drawing/2014/main" id="{61BF9986-575F-A045-9A19-9AD56DC50C4F}"/>
              </a:ext>
            </a:extLst>
          </p:cNvPr>
          <p:cNvCxnSpPr>
            <a:cxnSpLocks/>
          </p:cNvCxnSpPr>
          <p:nvPr/>
        </p:nvCxnSpPr>
        <p:spPr>
          <a:xfrm flipV="1">
            <a:off x="963626" y="3764375"/>
            <a:ext cx="601939" cy="5603"/>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30" name="Graphic 29">
            <a:extLst>
              <a:ext uri="{FF2B5EF4-FFF2-40B4-BE49-F238E27FC236}">
                <a16:creationId xmlns:a16="http://schemas.microsoft.com/office/drawing/2014/main" id="{70EC1D51-3B2E-EA4F-8B83-8E67E07A133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627197" y="3523823"/>
            <a:ext cx="469900" cy="469900"/>
          </a:xfrm>
          <a:prstGeom prst="rect">
            <a:avLst/>
          </a:prstGeom>
        </p:spPr>
      </p:pic>
      <p:grpSp>
        <p:nvGrpSpPr>
          <p:cNvPr id="7" name="Group 6">
            <a:extLst>
              <a:ext uri="{FF2B5EF4-FFF2-40B4-BE49-F238E27FC236}">
                <a16:creationId xmlns:a16="http://schemas.microsoft.com/office/drawing/2014/main" id="{37243351-2638-B145-95D5-B5B34C886703}"/>
              </a:ext>
            </a:extLst>
          </p:cNvPr>
          <p:cNvGrpSpPr/>
          <p:nvPr/>
        </p:nvGrpSpPr>
        <p:grpSpPr>
          <a:xfrm>
            <a:off x="4326940" y="1101510"/>
            <a:ext cx="5883014" cy="2174018"/>
            <a:chOff x="5826040" y="1159191"/>
            <a:chExt cx="5883014" cy="2174018"/>
          </a:xfrm>
        </p:grpSpPr>
        <p:grpSp>
          <p:nvGrpSpPr>
            <p:cNvPr id="9" name="Group 8">
              <a:extLst>
                <a:ext uri="{FF2B5EF4-FFF2-40B4-BE49-F238E27FC236}">
                  <a16:creationId xmlns:a16="http://schemas.microsoft.com/office/drawing/2014/main" id="{8750745B-6A35-4748-A15B-C39E18243197}"/>
                </a:ext>
              </a:extLst>
            </p:cNvPr>
            <p:cNvGrpSpPr/>
            <p:nvPr/>
          </p:nvGrpSpPr>
          <p:grpSpPr>
            <a:xfrm>
              <a:off x="5826040" y="1996744"/>
              <a:ext cx="963517" cy="876360"/>
              <a:chOff x="7178767" y="1360961"/>
              <a:chExt cx="963517" cy="876360"/>
            </a:xfrm>
          </p:grpSpPr>
          <p:pic>
            <p:nvPicPr>
              <p:cNvPr id="10" name="Immagine 21">
                <a:extLst>
                  <a:ext uri="{FF2B5EF4-FFF2-40B4-BE49-F238E27FC236}">
                    <a16:creationId xmlns:a16="http://schemas.microsoft.com/office/drawing/2014/main" id="{BE5DD038-7FA9-824A-8D3B-5D397950D730}"/>
                  </a:ext>
                </a:extLst>
              </p:cNvPr>
              <p:cNvPicPr>
                <a:picLocks noChangeAspect="1"/>
              </p:cNvPicPr>
              <p:nvPr/>
            </p:nvPicPr>
            <p:blipFill>
              <a:blip r:embed="rId7"/>
              <a:stretch>
                <a:fillRect/>
              </a:stretch>
            </p:blipFill>
            <p:spPr>
              <a:xfrm>
                <a:off x="7196302" y="1360961"/>
                <a:ext cx="647700" cy="476250"/>
              </a:xfrm>
              <a:prstGeom prst="rect">
                <a:avLst/>
              </a:prstGeom>
            </p:spPr>
          </p:pic>
          <p:sp>
            <p:nvSpPr>
              <p:cNvPr id="11" name="CasellaDiTesto 32">
                <a:extLst>
                  <a:ext uri="{FF2B5EF4-FFF2-40B4-BE49-F238E27FC236}">
                    <a16:creationId xmlns:a16="http://schemas.microsoft.com/office/drawing/2014/main" id="{3916E395-3F04-9F48-9FBA-793B6DCC2F79}"/>
                  </a:ext>
                </a:extLst>
              </p:cNvPr>
              <p:cNvSpPr txBox="1"/>
              <p:nvPr/>
            </p:nvSpPr>
            <p:spPr>
              <a:xfrm>
                <a:off x="7178767" y="1837211"/>
                <a:ext cx="963517"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000" b="0" i="0" u="none" strike="noStrike" kern="1200" cap="none" spc="0" normalizeH="0" baseline="0" noProof="0" dirty="0">
                    <a:ln>
                      <a:noFill/>
                    </a:ln>
                    <a:solidFill>
                      <a:srgbClr val="000000"/>
                    </a:solidFill>
                    <a:effectLst/>
                    <a:uLnTx/>
                    <a:uFillTx/>
                    <a:latin typeface="Segoe UI"/>
                    <a:ea typeface="+mn-ea"/>
                    <a:cs typeface="+mn-cs"/>
                  </a:rPr>
                  <a:t>Standard </a:t>
                </a:r>
                <a:r>
                  <a:rPr kumimoji="0" lang="it-IT" sz="1000" b="0" i="0" u="none" strike="noStrike" kern="1200" cap="none" spc="0" normalizeH="0" baseline="0" noProof="0" dirty="0" err="1">
                    <a:ln>
                      <a:noFill/>
                    </a:ln>
                    <a:solidFill>
                      <a:srgbClr val="000000"/>
                    </a:solidFill>
                    <a:effectLst/>
                    <a:uLnTx/>
                    <a:uFillTx/>
                    <a:latin typeface="Segoe UI"/>
                    <a:ea typeface="+mn-ea"/>
                    <a:cs typeface="+mn-cs"/>
                  </a:rPr>
                  <a:t>LoadBalancer</a:t>
                </a:r>
                <a:endParaRPr kumimoji="0" lang="it-IT" sz="1000" b="0" i="0" u="none" strike="noStrike" kern="1200" cap="none" spc="0" normalizeH="0" baseline="0" noProof="0" dirty="0">
                  <a:ln>
                    <a:noFill/>
                  </a:ln>
                  <a:solidFill>
                    <a:srgbClr val="000000"/>
                  </a:solidFill>
                  <a:effectLst/>
                  <a:uLnTx/>
                  <a:uFillTx/>
                  <a:latin typeface="Segoe UI"/>
                  <a:ea typeface="+mn-ea"/>
                  <a:cs typeface="+mn-cs"/>
                </a:endParaRPr>
              </a:p>
            </p:txBody>
          </p:sp>
        </p:grpSp>
        <p:pic>
          <p:nvPicPr>
            <p:cNvPr id="59" name="Graphic 58">
              <a:extLst>
                <a:ext uri="{FF2B5EF4-FFF2-40B4-BE49-F238E27FC236}">
                  <a16:creationId xmlns:a16="http://schemas.microsoft.com/office/drawing/2014/main" id="{DD4D065D-3891-2741-BD99-3008E862A8DB}"/>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294459" y="1159191"/>
              <a:ext cx="469900" cy="469900"/>
            </a:xfrm>
            <a:prstGeom prst="rect">
              <a:avLst/>
            </a:prstGeom>
          </p:spPr>
        </p:pic>
        <p:grpSp>
          <p:nvGrpSpPr>
            <p:cNvPr id="5" name="Group 4">
              <a:extLst>
                <a:ext uri="{FF2B5EF4-FFF2-40B4-BE49-F238E27FC236}">
                  <a16:creationId xmlns:a16="http://schemas.microsoft.com/office/drawing/2014/main" id="{BBDE9DE9-40FD-D649-B9A1-A1FBE51460F2}"/>
                </a:ext>
              </a:extLst>
            </p:cNvPr>
            <p:cNvGrpSpPr/>
            <p:nvPr/>
          </p:nvGrpSpPr>
          <p:grpSpPr>
            <a:xfrm>
              <a:off x="7260053" y="1387072"/>
              <a:ext cx="1376778" cy="1946137"/>
              <a:chOff x="6657835" y="2467982"/>
              <a:chExt cx="1315287" cy="2159773"/>
            </a:xfrm>
          </p:grpSpPr>
          <p:grpSp>
            <p:nvGrpSpPr>
              <p:cNvPr id="71" name="Group 70">
                <a:extLst>
                  <a:ext uri="{FF2B5EF4-FFF2-40B4-BE49-F238E27FC236}">
                    <a16:creationId xmlns:a16="http://schemas.microsoft.com/office/drawing/2014/main" id="{89CE5F55-42BE-AB43-ADAE-CB379F5E55B6}"/>
                  </a:ext>
                </a:extLst>
              </p:cNvPr>
              <p:cNvGrpSpPr/>
              <p:nvPr/>
            </p:nvGrpSpPr>
            <p:grpSpPr>
              <a:xfrm>
                <a:off x="6965153" y="2656934"/>
                <a:ext cx="715623" cy="1661508"/>
                <a:chOff x="6360797" y="2676293"/>
                <a:chExt cx="1021310" cy="1996068"/>
              </a:xfrm>
            </p:grpSpPr>
            <p:grpSp>
              <p:nvGrpSpPr>
                <p:cNvPr id="13" name="Group 12">
                  <a:extLst>
                    <a:ext uri="{FF2B5EF4-FFF2-40B4-BE49-F238E27FC236}">
                      <a16:creationId xmlns:a16="http://schemas.microsoft.com/office/drawing/2014/main" id="{209F599C-4F18-BF41-A339-122BEB5D6547}"/>
                    </a:ext>
                  </a:extLst>
                </p:cNvPr>
                <p:cNvGrpSpPr/>
                <p:nvPr/>
              </p:nvGrpSpPr>
              <p:grpSpPr>
                <a:xfrm>
                  <a:off x="6665744" y="2969834"/>
                  <a:ext cx="430746" cy="1299474"/>
                  <a:chOff x="9386177" y="2784501"/>
                  <a:chExt cx="469391" cy="2202135"/>
                </a:xfrm>
              </p:grpSpPr>
              <p:pic>
                <p:nvPicPr>
                  <p:cNvPr id="14" name="Immagine 10">
                    <a:extLst>
                      <a:ext uri="{FF2B5EF4-FFF2-40B4-BE49-F238E27FC236}">
                        <a16:creationId xmlns:a16="http://schemas.microsoft.com/office/drawing/2014/main" id="{0A9BFD22-631A-7441-AF1A-5D79F6BADFE7}"/>
                      </a:ext>
                    </a:extLst>
                  </p:cNvPr>
                  <p:cNvPicPr>
                    <a:picLocks noChangeAspect="1"/>
                  </p:cNvPicPr>
                  <p:nvPr/>
                </p:nvPicPr>
                <p:blipFill>
                  <a:blip r:embed="rId10"/>
                  <a:stretch>
                    <a:fillRect/>
                  </a:stretch>
                </p:blipFill>
                <p:spPr>
                  <a:xfrm>
                    <a:off x="9386177" y="2784501"/>
                    <a:ext cx="457240" cy="495342"/>
                  </a:xfrm>
                  <a:prstGeom prst="rect">
                    <a:avLst/>
                  </a:prstGeom>
                </p:spPr>
              </p:pic>
              <p:pic>
                <p:nvPicPr>
                  <p:cNvPr id="15" name="Immagine 11">
                    <a:extLst>
                      <a:ext uri="{FF2B5EF4-FFF2-40B4-BE49-F238E27FC236}">
                        <a16:creationId xmlns:a16="http://schemas.microsoft.com/office/drawing/2014/main" id="{8CAEF116-B580-1F4A-A827-2C69FEA63AE1}"/>
                      </a:ext>
                    </a:extLst>
                  </p:cNvPr>
                  <p:cNvPicPr>
                    <a:picLocks noChangeAspect="1"/>
                  </p:cNvPicPr>
                  <p:nvPr/>
                </p:nvPicPr>
                <p:blipFill>
                  <a:blip r:embed="rId10"/>
                  <a:stretch>
                    <a:fillRect/>
                  </a:stretch>
                </p:blipFill>
                <p:spPr>
                  <a:xfrm>
                    <a:off x="9386178" y="3575483"/>
                    <a:ext cx="457240" cy="495343"/>
                  </a:xfrm>
                  <a:prstGeom prst="rect">
                    <a:avLst/>
                  </a:prstGeom>
                </p:spPr>
              </p:pic>
              <p:pic>
                <p:nvPicPr>
                  <p:cNvPr id="16" name="Immagine 12">
                    <a:extLst>
                      <a:ext uri="{FF2B5EF4-FFF2-40B4-BE49-F238E27FC236}">
                        <a16:creationId xmlns:a16="http://schemas.microsoft.com/office/drawing/2014/main" id="{D61DBB7A-7BAE-0048-8654-80912D0414C7}"/>
                      </a:ext>
                    </a:extLst>
                  </p:cNvPr>
                  <p:cNvPicPr>
                    <a:picLocks noChangeAspect="1"/>
                  </p:cNvPicPr>
                  <p:nvPr/>
                </p:nvPicPr>
                <p:blipFill>
                  <a:blip r:embed="rId10"/>
                  <a:stretch>
                    <a:fillRect/>
                  </a:stretch>
                </p:blipFill>
                <p:spPr>
                  <a:xfrm>
                    <a:off x="9398328" y="4491294"/>
                    <a:ext cx="457240" cy="495342"/>
                  </a:xfrm>
                  <a:prstGeom prst="rect">
                    <a:avLst/>
                  </a:prstGeom>
                </p:spPr>
              </p:pic>
            </p:grpSp>
            <p:sp>
              <p:nvSpPr>
                <p:cNvPr id="70" name="Oval 69">
                  <a:extLst>
                    <a:ext uri="{FF2B5EF4-FFF2-40B4-BE49-F238E27FC236}">
                      <a16:creationId xmlns:a16="http://schemas.microsoft.com/office/drawing/2014/main" id="{4E5D2A83-C31F-264B-860A-B03078843857}"/>
                    </a:ext>
                  </a:extLst>
                </p:cNvPr>
                <p:cNvSpPr/>
                <p:nvPr/>
              </p:nvSpPr>
              <p:spPr bwMode="auto">
                <a:xfrm>
                  <a:off x="6360797" y="2676293"/>
                  <a:ext cx="1021310" cy="1996068"/>
                </a:xfrm>
                <a:prstGeom prst="ellipse">
                  <a:avLst/>
                </a:prstGeom>
                <a:noFill/>
                <a:ln>
                  <a:solidFill>
                    <a:schemeClr val="tx2">
                      <a:lumMod val="40000"/>
                      <a:lumOff val="60000"/>
                    </a:schemeClr>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78" name="TextBox 77">
                <a:extLst>
                  <a:ext uri="{FF2B5EF4-FFF2-40B4-BE49-F238E27FC236}">
                    <a16:creationId xmlns:a16="http://schemas.microsoft.com/office/drawing/2014/main" id="{5AE558F6-E790-CA40-A503-3F04A569B7CA}"/>
                  </a:ext>
                </a:extLst>
              </p:cNvPr>
              <p:cNvSpPr txBox="1"/>
              <p:nvPr/>
            </p:nvSpPr>
            <p:spPr>
              <a:xfrm>
                <a:off x="6965159" y="4384283"/>
                <a:ext cx="80468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Backend App</a:t>
                </a:r>
              </a:p>
            </p:txBody>
          </p:sp>
          <p:sp>
            <p:nvSpPr>
              <p:cNvPr id="96" name="Rectangle 95">
                <a:extLst>
                  <a:ext uri="{FF2B5EF4-FFF2-40B4-BE49-F238E27FC236}">
                    <a16:creationId xmlns:a16="http://schemas.microsoft.com/office/drawing/2014/main" id="{77518E37-5ECA-334A-94E4-775B23600DDD}"/>
                  </a:ext>
                </a:extLst>
              </p:cNvPr>
              <p:cNvSpPr/>
              <p:nvPr/>
            </p:nvSpPr>
            <p:spPr bwMode="auto">
              <a:xfrm>
                <a:off x="6657835" y="2467982"/>
                <a:ext cx="1315287" cy="2159773"/>
              </a:xfrm>
              <a:prstGeom prst="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7" name="TextBox 96">
                <a:extLst>
                  <a:ext uri="{FF2B5EF4-FFF2-40B4-BE49-F238E27FC236}">
                    <a16:creationId xmlns:a16="http://schemas.microsoft.com/office/drawing/2014/main" id="{EA302933-77C4-5C4E-85D8-C4B5C0618F29}"/>
                  </a:ext>
                </a:extLst>
              </p:cNvPr>
              <p:cNvSpPr txBox="1"/>
              <p:nvPr/>
            </p:nvSpPr>
            <p:spPr>
              <a:xfrm>
                <a:off x="6671649" y="2475828"/>
                <a:ext cx="80468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app namespace</a:t>
                </a:r>
              </a:p>
            </p:txBody>
          </p:sp>
        </p:grpSp>
        <p:cxnSp>
          <p:nvCxnSpPr>
            <p:cNvPr id="63" name="Straight Arrow Connector 62">
              <a:extLst>
                <a:ext uri="{FF2B5EF4-FFF2-40B4-BE49-F238E27FC236}">
                  <a16:creationId xmlns:a16="http://schemas.microsoft.com/office/drawing/2014/main" id="{A6D49248-7540-4F44-AC75-46C95366B3A7}"/>
                </a:ext>
              </a:extLst>
            </p:cNvPr>
            <p:cNvCxnSpPr>
              <a:cxnSpLocks/>
            </p:cNvCxnSpPr>
            <p:nvPr/>
          </p:nvCxnSpPr>
          <p:spPr>
            <a:xfrm>
              <a:off x="6491274" y="2305912"/>
              <a:ext cx="757838"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C3C8B75E-1AA8-7544-9C9A-AF7578678B87}"/>
                </a:ext>
              </a:extLst>
            </p:cNvPr>
            <p:cNvSpPr txBox="1"/>
            <p:nvPr/>
          </p:nvSpPr>
          <p:spPr>
            <a:xfrm>
              <a:off x="10866750" y="2842607"/>
              <a:ext cx="84230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Read/Write</a:t>
              </a:r>
            </a:p>
          </p:txBody>
        </p:sp>
      </p:grpSp>
      <p:sp>
        <p:nvSpPr>
          <p:cNvPr id="18" name="Rectangle 17">
            <a:extLst>
              <a:ext uri="{FF2B5EF4-FFF2-40B4-BE49-F238E27FC236}">
                <a16:creationId xmlns:a16="http://schemas.microsoft.com/office/drawing/2014/main" id="{4522F6FB-6BE4-6248-AA00-D875FC5CF8B2}"/>
              </a:ext>
            </a:extLst>
          </p:cNvPr>
          <p:cNvSpPr/>
          <p:nvPr/>
        </p:nvSpPr>
        <p:spPr bwMode="auto">
          <a:xfrm>
            <a:off x="4080966" y="1043476"/>
            <a:ext cx="7130663" cy="2527540"/>
          </a:xfrm>
          <a:prstGeom prst="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2" name="Group 11">
            <a:extLst>
              <a:ext uri="{FF2B5EF4-FFF2-40B4-BE49-F238E27FC236}">
                <a16:creationId xmlns:a16="http://schemas.microsoft.com/office/drawing/2014/main" id="{AB0A4B28-A822-A841-92FA-76C8A119A603}"/>
              </a:ext>
            </a:extLst>
          </p:cNvPr>
          <p:cNvGrpSpPr/>
          <p:nvPr/>
        </p:nvGrpSpPr>
        <p:grpSpPr>
          <a:xfrm>
            <a:off x="4272415" y="4150854"/>
            <a:ext cx="6005808" cy="2254882"/>
            <a:chOff x="5826039" y="3653069"/>
            <a:chExt cx="6005808" cy="2254882"/>
          </a:xfrm>
        </p:grpSpPr>
        <p:grpSp>
          <p:nvGrpSpPr>
            <p:cNvPr id="45" name="Group 44">
              <a:extLst>
                <a:ext uri="{FF2B5EF4-FFF2-40B4-BE49-F238E27FC236}">
                  <a16:creationId xmlns:a16="http://schemas.microsoft.com/office/drawing/2014/main" id="{EC1ACF89-035E-2646-9F07-B9218140E7AD}"/>
                </a:ext>
              </a:extLst>
            </p:cNvPr>
            <p:cNvGrpSpPr/>
            <p:nvPr/>
          </p:nvGrpSpPr>
          <p:grpSpPr>
            <a:xfrm>
              <a:off x="7328710" y="3961814"/>
              <a:ext cx="1376778" cy="1946137"/>
              <a:chOff x="6657835" y="2467982"/>
              <a:chExt cx="1315287" cy="2159773"/>
            </a:xfrm>
          </p:grpSpPr>
          <p:grpSp>
            <p:nvGrpSpPr>
              <p:cNvPr id="46" name="Group 45">
                <a:extLst>
                  <a:ext uri="{FF2B5EF4-FFF2-40B4-BE49-F238E27FC236}">
                    <a16:creationId xmlns:a16="http://schemas.microsoft.com/office/drawing/2014/main" id="{A45C84B2-A19A-6645-836A-AA1D902B14DB}"/>
                  </a:ext>
                </a:extLst>
              </p:cNvPr>
              <p:cNvGrpSpPr/>
              <p:nvPr/>
            </p:nvGrpSpPr>
            <p:grpSpPr>
              <a:xfrm>
                <a:off x="6965153" y="2656934"/>
                <a:ext cx="715623" cy="1661508"/>
                <a:chOff x="6360797" y="2676293"/>
                <a:chExt cx="1021310" cy="1996068"/>
              </a:xfrm>
            </p:grpSpPr>
            <p:grpSp>
              <p:nvGrpSpPr>
                <p:cNvPr id="50" name="Group 49">
                  <a:extLst>
                    <a:ext uri="{FF2B5EF4-FFF2-40B4-BE49-F238E27FC236}">
                      <a16:creationId xmlns:a16="http://schemas.microsoft.com/office/drawing/2014/main" id="{C49359AA-642E-D54E-A804-7E9D60AA61F2}"/>
                    </a:ext>
                  </a:extLst>
                </p:cNvPr>
                <p:cNvGrpSpPr/>
                <p:nvPr/>
              </p:nvGrpSpPr>
              <p:grpSpPr>
                <a:xfrm>
                  <a:off x="6665744" y="2969834"/>
                  <a:ext cx="430746" cy="1299474"/>
                  <a:chOff x="9386177" y="2784501"/>
                  <a:chExt cx="469391" cy="2202135"/>
                </a:xfrm>
              </p:grpSpPr>
              <p:pic>
                <p:nvPicPr>
                  <p:cNvPr id="52" name="Immagine 10">
                    <a:extLst>
                      <a:ext uri="{FF2B5EF4-FFF2-40B4-BE49-F238E27FC236}">
                        <a16:creationId xmlns:a16="http://schemas.microsoft.com/office/drawing/2014/main" id="{EF50CABF-CA0F-9943-9928-82AF3C44B859}"/>
                      </a:ext>
                    </a:extLst>
                  </p:cNvPr>
                  <p:cNvPicPr>
                    <a:picLocks noChangeAspect="1"/>
                  </p:cNvPicPr>
                  <p:nvPr/>
                </p:nvPicPr>
                <p:blipFill>
                  <a:blip r:embed="rId10"/>
                  <a:stretch>
                    <a:fillRect/>
                  </a:stretch>
                </p:blipFill>
                <p:spPr>
                  <a:xfrm>
                    <a:off x="9386177" y="2784501"/>
                    <a:ext cx="457240" cy="495342"/>
                  </a:xfrm>
                  <a:prstGeom prst="rect">
                    <a:avLst/>
                  </a:prstGeom>
                </p:spPr>
              </p:pic>
              <p:pic>
                <p:nvPicPr>
                  <p:cNvPr id="53" name="Immagine 11">
                    <a:extLst>
                      <a:ext uri="{FF2B5EF4-FFF2-40B4-BE49-F238E27FC236}">
                        <a16:creationId xmlns:a16="http://schemas.microsoft.com/office/drawing/2014/main" id="{30BDAB35-3411-D24E-871D-33D877F75E44}"/>
                      </a:ext>
                    </a:extLst>
                  </p:cNvPr>
                  <p:cNvPicPr>
                    <a:picLocks noChangeAspect="1"/>
                  </p:cNvPicPr>
                  <p:nvPr/>
                </p:nvPicPr>
                <p:blipFill>
                  <a:blip r:embed="rId10"/>
                  <a:stretch>
                    <a:fillRect/>
                  </a:stretch>
                </p:blipFill>
                <p:spPr>
                  <a:xfrm>
                    <a:off x="9386178" y="3575483"/>
                    <a:ext cx="457240" cy="495343"/>
                  </a:xfrm>
                  <a:prstGeom prst="rect">
                    <a:avLst/>
                  </a:prstGeom>
                </p:spPr>
              </p:pic>
              <p:pic>
                <p:nvPicPr>
                  <p:cNvPr id="54" name="Immagine 12">
                    <a:extLst>
                      <a:ext uri="{FF2B5EF4-FFF2-40B4-BE49-F238E27FC236}">
                        <a16:creationId xmlns:a16="http://schemas.microsoft.com/office/drawing/2014/main" id="{560053FD-744C-AB49-AC54-62553A3FBDA6}"/>
                      </a:ext>
                    </a:extLst>
                  </p:cNvPr>
                  <p:cNvPicPr>
                    <a:picLocks noChangeAspect="1"/>
                  </p:cNvPicPr>
                  <p:nvPr/>
                </p:nvPicPr>
                <p:blipFill>
                  <a:blip r:embed="rId10"/>
                  <a:stretch>
                    <a:fillRect/>
                  </a:stretch>
                </p:blipFill>
                <p:spPr>
                  <a:xfrm>
                    <a:off x="9398328" y="4491294"/>
                    <a:ext cx="457240" cy="495342"/>
                  </a:xfrm>
                  <a:prstGeom prst="rect">
                    <a:avLst/>
                  </a:prstGeom>
                </p:spPr>
              </p:pic>
            </p:grpSp>
            <p:sp>
              <p:nvSpPr>
                <p:cNvPr id="51" name="Oval 50">
                  <a:extLst>
                    <a:ext uri="{FF2B5EF4-FFF2-40B4-BE49-F238E27FC236}">
                      <a16:creationId xmlns:a16="http://schemas.microsoft.com/office/drawing/2014/main" id="{9CAB3E26-5F79-994C-994E-36AEED04BE1A}"/>
                    </a:ext>
                  </a:extLst>
                </p:cNvPr>
                <p:cNvSpPr/>
                <p:nvPr/>
              </p:nvSpPr>
              <p:spPr bwMode="auto">
                <a:xfrm>
                  <a:off x="6360797" y="2676293"/>
                  <a:ext cx="1021310" cy="1996068"/>
                </a:xfrm>
                <a:prstGeom prst="ellipse">
                  <a:avLst/>
                </a:prstGeom>
                <a:noFill/>
                <a:ln>
                  <a:solidFill>
                    <a:schemeClr val="tx2">
                      <a:lumMod val="40000"/>
                      <a:lumOff val="60000"/>
                    </a:schemeClr>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47" name="TextBox 46">
                <a:extLst>
                  <a:ext uri="{FF2B5EF4-FFF2-40B4-BE49-F238E27FC236}">
                    <a16:creationId xmlns:a16="http://schemas.microsoft.com/office/drawing/2014/main" id="{FC2E047B-A9A7-204B-8406-D023290214E0}"/>
                  </a:ext>
                </a:extLst>
              </p:cNvPr>
              <p:cNvSpPr txBox="1"/>
              <p:nvPr/>
            </p:nvSpPr>
            <p:spPr>
              <a:xfrm>
                <a:off x="6965159" y="4384283"/>
                <a:ext cx="80468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Backend App</a:t>
                </a:r>
              </a:p>
            </p:txBody>
          </p:sp>
          <p:sp>
            <p:nvSpPr>
              <p:cNvPr id="48" name="Rectangle 47">
                <a:extLst>
                  <a:ext uri="{FF2B5EF4-FFF2-40B4-BE49-F238E27FC236}">
                    <a16:creationId xmlns:a16="http://schemas.microsoft.com/office/drawing/2014/main" id="{751B1F2F-37B6-B448-923E-BA8EB2757681}"/>
                  </a:ext>
                </a:extLst>
              </p:cNvPr>
              <p:cNvSpPr/>
              <p:nvPr/>
            </p:nvSpPr>
            <p:spPr bwMode="auto">
              <a:xfrm>
                <a:off x="6657835" y="2467982"/>
                <a:ext cx="1315287" cy="2159773"/>
              </a:xfrm>
              <a:prstGeom prst="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9" name="TextBox 48">
                <a:extLst>
                  <a:ext uri="{FF2B5EF4-FFF2-40B4-BE49-F238E27FC236}">
                    <a16:creationId xmlns:a16="http://schemas.microsoft.com/office/drawing/2014/main" id="{636A4FCF-81A9-EE42-BA7A-C8348E2A8B8C}"/>
                  </a:ext>
                </a:extLst>
              </p:cNvPr>
              <p:cNvSpPr txBox="1"/>
              <p:nvPr/>
            </p:nvSpPr>
            <p:spPr>
              <a:xfrm>
                <a:off x="6671649" y="2475828"/>
                <a:ext cx="80468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app namespace</a:t>
                </a:r>
              </a:p>
            </p:txBody>
          </p:sp>
        </p:grpSp>
        <p:pic>
          <p:nvPicPr>
            <p:cNvPr id="55" name="Graphic 54">
              <a:extLst>
                <a:ext uri="{FF2B5EF4-FFF2-40B4-BE49-F238E27FC236}">
                  <a16:creationId xmlns:a16="http://schemas.microsoft.com/office/drawing/2014/main" id="{B09DAC88-CBAB-864F-8FCD-417643C26EB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294459" y="3653069"/>
              <a:ext cx="469900" cy="469900"/>
            </a:xfrm>
            <a:prstGeom prst="rect">
              <a:avLst/>
            </a:prstGeom>
          </p:spPr>
        </p:pic>
        <p:grpSp>
          <p:nvGrpSpPr>
            <p:cNvPr id="56" name="Group 55">
              <a:extLst>
                <a:ext uri="{FF2B5EF4-FFF2-40B4-BE49-F238E27FC236}">
                  <a16:creationId xmlns:a16="http://schemas.microsoft.com/office/drawing/2014/main" id="{441FAC05-3AD6-5643-8C40-5671B769B4B8}"/>
                </a:ext>
              </a:extLst>
            </p:cNvPr>
            <p:cNvGrpSpPr/>
            <p:nvPr/>
          </p:nvGrpSpPr>
          <p:grpSpPr>
            <a:xfrm>
              <a:off x="5826039" y="4573443"/>
              <a:ext cx="890950" cy="876360"/>
              <a:chOff x="7178767" y="1360961"/>
              <a:chExt cx="890950" cy="876360"/>
            </a:xfrm>
          </p:grpSpPr>
          <p:pic>
            <p:nvPicPr>
              <p:cNvPr id="57" name="Immagine 21">
                <a:extLst>
                  <a:ext uri="{FF2B5EF4-FFF2-40B4-BE49-F238E27FC236}">
                    <a16:creationId xmlns:a16="http://schemas.microsoft.com/office/drawing/2014/main" id="{2252FB8B-A405-574D-85D5-6C29983FFB8D}"/>
                  </a:ext>
                </a:extLst>
              </p:cNvPr>
              <p:cNvPicPr>
                <a:picLocks noChangeAspect="1"/>
              </p:cNvPicPr>
              <p:nvPr/>
            </p:nvPicPr>
            <p:blipFill>
              <a:blip r:embed="rId7"/>
              <a:stretch>
                <a:fillRect/>
              </a:stretch>
            </p:blipFill>
            <p:spPr>
              <a:xfrm>
                <a:off x="7196302" y="1360961"/>
                <a:ext cx="647700" cy="476250"/>
              </a:xfrm>
              <a:prstGeom prst="rect">
                <a:avLst/>
              </a:prstGeom>
            </p:spPr>
          </p:pic>
          <p:sp>
            <p:nvSpPr>
              <p:cNvPr id="58" name="CasellaDiTesto 32">
                <a:extLst>
                  <a:ext uri="{FF2B5EF4-FFF2-40B4-BE49-F238E27FC236}">
                    <a16:creationId xmlns:a16="http://schemas.microsoft.com/office/drawing/2014/main" id="{B90DB5B0-B6C7-7A4E-8EDC-94B576E5CCA4}"/>
                  </a:ext>
                </a:extLst>
              </p:cNvPr>
              <p:cNvSpPr txBox="1"/>
              <p:nvPr/>
            </p:nvSpPr>
            <p:spPr>
              <a:xfrm>
                <a:off x="7178767" y="1837211"/>
                <a:ext cx="89095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000" b="0" i="0" u="none" strike="noStrike" kern="1200" cap="none" spc="0" normalizeH="0" baseline="0" noProof="0" dirty="0">
                    <a:ln>
                      <a:noFill/>
                    </a:ln>
                    <a:solidFill>
                      <a:srgbClr val="000000"/>
                    </a:solidFill>
                    <a:effectLst/>
                    <a:uLnTx/>
                    <a:uFillTx/>
                    <a:latin typeface="Segoe UI"/>
                    <a:ea typeface="+mn-ea"/>
                    <a:cs typeface="+mn-cs"/>
                  </a:rPr>
                  <a:t>Standard </a:t>
                </a:r>
                <a:r>
                  <a:rPr kumimoji="0" lang="it-IT" sz="1000" b="0" i="0" u="none" strike="noStrike" kern="1200" cap="none" spc="0" normalizeH="0" baseline="0" noProof="0" dirty="0" err="1">
                    <a:ln>
                      <a:noFill/>
                    </a:ln>
                    <a:solidFill>
                      <a:srgbClr val="000000"/>
                    </a:solidFill>
                    <a:effectLst/>
                    <a:uLnTx/>
                    <a:uFillTx/>
                    <a:latin typeface="Segoe UI"/>
                    <a:ea typeface="+mn-ea"/>
                    <a:cs typeface="+mn-cs"/>
                  </a:rPr>
                  <a:t>LoadBalancer</a:t>
                </a:r>
                <a:endParaRPr kumimoji="0" lang="it-IT" sz="1000" b="0" i="0" u="none" strike="noStrike" kern="1200" cap="none" spc="0" normalizeH="0" baseline="0" noProof="0" dirty="0">
                  <a:ln>
                    <a:noFill/>
                  </a:ln>
                  <a:solidFill>
                    <a:srgbClr val="000000"/>
                  </a:solidFill>
                  <a:effectLst/>
                  <a:uLnTx/>
                  <a:uFillTx/>
                  <a:latin typeface="Segoe UI"/>
                  <a:ea typeface="+mn-ea"/>
                  <a:cs typeface="+mn-cs"/>
                </a:endParaRPr>
              </a:p>
            </p:txBody>
          </p:sp>
        </p:grpSp>
        <p:cxnSp>
          <p:nvCxnSpPr>
            <p:cNvPr id="61" name="Straight Arrow Connector 60">
              <a:extLst>
                <a:ext uri="{FF2B5EF4-FFF2-40B4-BE49-F238E27FC236}">
                  <a16:creationId xmlns:a16="http://schemas.microsoft.com/office/drawing/2014/main" id="{9DFB3670-26A0-DF4D-AC98-AA41E253510D}"/>
                </a:ext>
              </a:extLst>
            </p:cNvPr>
            <p:cNvCxnSpPr>
              <a:cxnSpLocks/>
              <a:endCxn id="48" idx="1"/>
            </p:cNvCxnSpPr>
            <p:nvPr/>
          </p:nvCxnSpPr>
          <p:spPr>
            <a:xfrm>
              <a:off x="6570873" y="4934881"/>
              <a:ext cx="757838"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ADCC44E8-E2AA-B749-936A-749D46A5AD49}"/>
                </a:ext>
              </a:extLst>
            </p:cNvPr>
            <p:cNvSpPr txBox="1"/>
            <p:nvPr/>
          </p:nvSpPr>
          <p:spPr>
            <a:xfrm>
              <a:off x="10989543" y="5550670"/>
              <a:ext cx="84230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gradFill>
                    <a:gsLst>
                      <a:gs pos="2917">
                        <a:srgbClr val="000000"/>
                      </a:gs>
                      <a:gs pos="30000">
                        <a:srgbClr val="000000"/>
                      </a:gs>
                    </a:gsLst>
                    <a:lin ang="5400000" scaled="0"/>
                  </a:gradFill>
                  <a:latin typeface="Segoe UI"/>
                </a:rPr>
                <a:t>Read/Write</a:t>
              </a:r>
              <a:endParaRPr kumimoji="0" lang="en-US" sz="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endParaRPr>
            </a:p>
          </p:txBody>
        </p:sp>
        <p:cxnSp>
          <p:nvCxnSpPr>
            <p:cNvPr id="84" name="Straight Arrow Connector 83">
              <a:extLst>
                <a:ext uri="{FF2B5EF4-FFF2-40B4-BE49-F238E27FC236}">
                  <a16:creationId xmlns:a16="http://schemas.microsoft.com/office/drawing/2014/main" id="{1FDAA500-7308-6746-908C-01D304C53FCF}"/>
                </a:ext>
              </a:extLst>
            </p:cNvPr>
            <p:cNvCxnSpPr>
              <a:cxnSpLocks/>
            </p:cNvCxnSpPr>
            <p:nvPr/>
          </p:nvCxnSpPr>
          <p:spPr>
            <a:xfrm>
              <a:off x="8786225" y="4994353"/>
              <a:ext cx="1829080"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sp>
        <p:nvSpPr>
          <p:cNvPr id="66" name="Rectangle 65">
            <a:extLst>
              <a:ext uri="{FF2B5EF4-FFF2-40B4-BE49-F238E27FC236}">
                <a16:creationId xmlns:a16="http://schemas.microsoft.com/office/drawing/2014/main" id="{F5F49EF4-CF84-E947-BFAA-81C91BB4A9C9}"/>
              </a:ext>
            </a:extLst>
          </p:cNvPr>
          <p:cNvSpPr/>
          <p:nvPr/>
        </p:nvSpPr>
        <p:spPr bwMode="auto">
          <a:xfrm>
            <a:off x="4028944" y="4077077"/>
            <a:ext cx="7182685" cy="2527541"/>
          </a:xfrm>
          <a:prstGeom prst="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TextBox 22">
            <a:extLst>
              <a:ext uri="{FF2B5EF4-FFF2-40B4-BE49-F238E27FC236}">
                <a16:creationId xmlns:a16="http://schemas.microsoft.com/office/drawing/2014/main" id="{2D24F7F5-E8EA-6745-82A8-D80C337058E4}"/>
              </a:ext>
            </a:extLst>
          </p:cNvPr>
          <p:cNvSpPr txBox="1"/>
          <p:nvPr/>
        </p:nvSpPr>
        <p:spPr>
          <a:xfrm>
            <a:off x="9505507" y="552893"/>
            <a:ext cx="1706122"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Azure Region 1</a:t>
            </a:r>
          </a:p>
        </p:txBody>
      </p:sp>
      <p:sp>
        <p:nvSpPr>
          <p:cNvPr id="68" name="TextBox 67">
            <a:extLst>
              <a:ext uri="{FF2B5EF4-FFF2-40B4-BE49-F238E27FC236}">
                <a16:creationId xmlns:a16="http://schemas.microsoft.com/office/drawing/2014/main" id="{7C6B6C7A-7F58-C046-86B1-C7664559B4BC}"/>
              </a:ext>
            </a:extLst>
          </p:cNvPr>
          <p:cNvSpPr txBox="1"/>
          <p:nvPr/>
        </p:nvSpPr>
        <p:spPr>
          <a:xfrm>
            <a:off x="9694003" y="3702023"/>
            <a:ext cx="1706122"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Azure Region 2</a:t>
            </a:r>
          </a:p>
        </p:txBody>
      </p:sp>
      <p:cxnSp>
        <p:nvCxnSpPr>
          <p:cNvPr id="25" name="Straight Connector 24">
            <a:extLst>
              <a:ext uri="{FF2B5EF4-FFF2-40B4-BE49-F238E27FC236}">
                <a16:creationId xmlns:a16="http://schemas.microsoft.com/office/drawing/2014/main" id="{5D659336-A10B-E244-AA6E-EA8B08690A7D}"/>
              </a:ext>
            </a:extLst>
          </p:cNvPr>
          <p:cNvCxnSpPr>
            <a:cxnSpLocks/>
            <a:stCxn id="30" idx="3"/>
          </p:cNvCxnSpPr>
          <p:nvPr/>
        </p:nvCxnSpPr>
        <p:spPr>
          <a:xfrm>
            <a:off x="2097097" y="3758773"/>
            <a:ext cx="892841" cy="5602"/>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671DBECF-7839-7942-88CA-EF38CC79118A}"/>
              </a:ext>
            </a:extLst>
          </p:cNvPr>
          <p:cNvCxnSpPr>
            <a:cxnSpLocks/>
          </p:cNvCxnSpPr>
          <p:nvPr/>
        </p:nvCxnSpPr>
        <p:spPr>
          <a:xfrm flipH="1" flipV="1">
            <a:off x="2969256" y="2232157"/>
            <a:ext cx="20682" cy="3187208"/>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A0C8AD36-0639-A242-8437-E72E8E879B26}"/>
              </a:ext>
            </a:extLst>
          </p:cNvPr>
          <p:cNvCxnSpPr>
            <a:cxnSpLocks/>
          </p:cNvCxnSpPr>
          <p:nvPr/>
        </p:nvCxnSpPr>
        <p:spPr>
          <a:xfrm flipV="1">
            <a:off x="2978159" y="2256419"/>
            <a:ext cx="1073222" cy="5744"/>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FDBC1307-5474-1B4A-A313-89079D777CF4}"/>
              </a:ext>
            </a:extLst>
          </p:cNvPr>
          <p:cNvCxnSpPr>
            <a:cxnSpLocks/>
          </p:cNvCxnSpPr>
          <p:nvPr/>
        </p:nvCxnSpPr>
        <p:spPr>
          <a:xfrm flipV="1">
            <a:off x="2978132" y="5389852"/>
            <a:ext cx="1050812" cy="22553"/>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85" name="CasellaDiTesto 32">
            <a:extLst>
              <a:ext uri="{FF2B5EF4-FFF2-40B4-BE49-F238E27FC236}">
                <a16:creationId xmlns:a16="http://schemas.microsoft.com/office/drawing/2014/main" id="{2C86BDFE-9589-5B41-9E55-856FBDBCF85B}"/>
              </a:ext>
            </a:extLst>
          </p:cNvPr>
          <p:cNvSpPr txBox="1"/>
          <p:nvPr/>
        </p:nvSpPr>
        <p:spPr>
          <a:xfrm>
            <a:off x="1499707" y="4069360"/>
            <a:ext cx="77536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0" i="0" u="none" strike="noStrike" kern="1200" cap="none" spc="0" normalizeH="0" baseline="0" dirty="0">
                <a:ln>
                  <a:noFill/>
                </a:ln>
                <a:solidFill>
                  <a:srgbClr val="000000"/>
                </a:solidFill>
                <a:effectLst/>
                <a:uLnTx/>
                <a:uFillTx/>
                <a:latin typeface="Segoe UI"/>
                <a:ea typeface="+mn-ea"/>
                <a:cs typeface="+mn-cs"/>
              </a:rPr>
              <a:t>Traffic</a:t>
            </a:r>
            <a:r>
              <a:rPr kumimoji="0" lang="it-IT" sz="1000" b="0" i="0" u="none" strike="noStrike" kern="1200" cap="none" spc="0" normalizeH="0" baseline="0" noProof="0" dirty="0">
                <a:ln>
                  <a:noFill/>
                </a:ln>
                <a:solidFill>
                  <a:srgbClr val="000000"/>
                </a:solidFill>
                <a:effectLst/>
                <a:uLnTx/>
                <a:uFillTx/>
                <a:latin typeface="Segoe UI"/>
                <a:ea typeface="+mn-ea"/>
                <a:cs typeface="+mn-cs"/>
              </a:rPr>
              <a:t> Manager</a:t>
            </a:r>
          </a:p>
        </p:txBody>
      </p:sp>
      <p:pic>
        <p:nvPicPr>
          <p:cNvPr id="65" name="Graphic 3">
            <a:extLst>
              <a:ext uri="{FF2B5EF4-FFF2-40B4-BE49-F238E27FC236}">
                <a16:creationId xmlns:a16="http://schemas.microsoft.com/office/drawing/2014/main" id="{494EC072-5DC7-9244-B457-E9B11D341B6C}"/>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8081546" y="1088960"/>
            <a:ext cx="476250" cy="476250"/>
          </a:xfrm>
          <a:prstGeom prst="rect">
            <a:avLst/>
          </a:prstGeom>
        </p:spPr>
      </p:pic>
      <p:pic>
        <p:nvPicPr>
          <p:cNvPr id="69" name="Graphic 3">
            <a:extLst>
              <a:ext uri="{FF2B5EF4-FFF2-40B4-BE49-F238E27FC236}">
                <a16:creationId xmlns:a16="http://schemas.microsoft.com/office/drawing/2014/main" id="{BD70E903-4C03-874D-87CC-C1036A5F496A}"/>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8081546" y="4241683"/>
            <a:ext cx="476250" cy="476250"/>
          </a:xfrm>
          <a:prstGeom prst="rect">
            <a:avLst/>
          </a:prstGeom>
        </p:spPr>
      </p:pic>
      <p:cxnSp>
        <p:nvCxnSpPr>
          <p:cNvPr id="79" name="Straight Arrow Connector 78">
            <a:extLst>
              <a:ext uri="{FF2B5EF4-FFF2-40B4-BE49-F238E27FC236}">
                <a16:creationId xmlns:a16="http://schemas.microsoft.com/office/drawing/2014/main" id="{1A151A60-C238-8B48-8018-1AC6FE1BDC68}"/>
              </a:ext>
            </a:extLst>
          </p:cNvPr>
          <p:cNvCxnSpPr>
            <a:cxnSpLocks/>
            <a:stCxn id="65" idx="1"/>
          </p:cNvCxnSpPr>
          <p:nvPr/>
        </p:nvCxnSpPr>
        <p:spPr>
          <a:xfrm flipH="1">
            <a:off x="7151866" y="1327085"/>
            <a:ext cx="929680" cy="611978"/>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F89E8097-4BE3-9349-B0F3-0E13C359A0EE}"/>
              </a:ext>
            </a:extLst>
          </p:cNvPr>
          <p:cNvCxnSpPr>
            <a:cxnSpLocks/>
            <a:stCxn id="69" idx="1"/>
          </p:cNvCxnSpPr>
          <p:nvPr/>
        </p:nvCxnSpPr>
        <p:spPr>
          <a:xfrm flipH="1">
            <a:off x="7235792" y="4479808"/>
            <a:ext cx="845754" cy="649329"/>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86" name="TextBox 85">
            <a:extLst>
              <a:ext uri="{FF2B5EF4-FFF2-40B4-BE49-F238E27FC236}">
                <a16:creationId xmlns:a16="http://schemas.microsoft.com/office/drawing/2014/main" id="{E00EF890-5279-9644-9B5D-931765698F5A}"/>
              </a:ext>
            </a:extLst>
          </p:cNvPr>
          <p:cNvSpPr txBox="1"/>
          <p:nvPr/>
        </p:nvSpPr>
        <p:spPr>
          <a:xfrm>
            <a:off x="7868730" y="1520563"/>
            <a:ext cx="84230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R1-ACR</a:t>
            </a:r>
          </a:p>
        </p:txBody>
      </p:sp>
      <p:sp>
        <p:nvSpPr>
          <p:cNvPr id="89" name="TextBox 88">
            <a:extLst>
              <a:ext uri="{FF2B5EF4-FFF2-40B4-BE49-F238E27FC236}">
                <a16:creationId xmlns:a16="http://schemas.microsoft.com/office/drawing/2014/main" id="{762B47B0-BC14-7D41-951C-89BDF8DD1D87}"/>
              </a:ext>
            </a:extLst>
          </p:cNvPr>
          <p:cNvSpPr txBox="1"/>
          <p:nvPr/>
        </p:nvSpPr>
        <p:spPr>
          <a:xfrm>
            <a:off x="8090571" y="4704692"/>
            <a:ext cx="842304"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R2-ACR</a:t>
            </a:r>
          </a:p>
        </p:txBody>
      </p:sp>
      <p:pic>
        <p:nvPicPr>
          <p:cNvPr id="22" name="Graphic 21">
            <a:extLst>
              <a:ext uri="{FF2B5EF4-FFF2-40B4-BE49-F238E27FC236}">
                <a16:creationId xmlns:a16="http://schemas.microsoft.com/office/drawing/2014/main" id="{47D641F7-084B-9649-A0C5-BB6C4B72B4B8}"/>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9323962" y="1803108"/>
            <a:ext cx="842304" cy="890065"/>
          </a:xfrm>
          <a:prstGeom prst="rect">
            <a:avLst/>
          </a:prstGeom>
        </p:spPr>
      </p:pic>
      <p:pic>
        <p:nvPicPr>
          <p:cNvPr id="90" name="Graphic 89">
            <a:extLst>
              <a:ext uri="{FF2B5EF4-FFF2-40B4-BE49-F238E27FC236}">
                <a16:creationId xmlns:a16="http://schemas.microsoft.com/office/drawing/2014/main" id="{FF08B901-FD0F-4942-8F10-186F874A4F2B}"/>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9323962" y="5047331"/>
            <a:ext cx="842304" cy="890065"/>
          </a:xfrm>
          <a:prstGeom prst="rect">
            <a:avLst/>
          </a:prstGeom>
        </p:spPr>
      </p:pic>
      <p:sp>
        <p:nvSpPr>
          <p:cNvPr id="26" name="Rounded Rectangle 25">
            <a:extLst>
              <a:ext uri="{FF2B5EF4-FFF2-40B4-BE49-F238E27FC236}">
                <a16:creationId xmlns:a16="http://schemas.microsoft.com/office/drawing/2014/main" id="{139A5EFC-8FD3-4C48-8F80-38379F143260}"/>
              </a:ext>
            </a:extLst>
          </p:cNvPr>
          <p:cNvSpPr/>
          <p:nvPr/>
        </p:nvSpPr>
        <p:spPr bwMode="auto">
          <a:xfrm>
            <a:off x="9120552" y="1499653"/>
            <a:ext cx="1157671" cy="4906083"/>
          </a:xfrm>
          <a:prstGeom prst="round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GB" sz="2000"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91" name="Straight Arrow Connector 90">
            <a:extLst>
              <a:ext uri="{FF2B5EF4-FFF2-40B4-BE49-F238E27FC236}">
                <a16:creationId xmlns:a16="http://schemas.microsoft.com/office/drawing/2014/main" id="{20CA5ADD-CFB2-A347-85FA-A35C27A3DDA9}"/>
              </a:ext>
            </a:extLst>
          </p:cNvPr>
          <p:cNvCxnSpPr>
            <a:cxnSpLocks/>
          </p:cNvCxnSpPr>
          <p:nvPr/>
        </p:nvCxnSpPr>
        <p:spPr>
          <a:xfrm>
            <a:off x="7137731" y="2321735"/>
            <a:ext cx="1923950"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2B570E5F-1DF6-A04C-B1F5-6180295B5ED2}"/>
              </a:ext>
            </a:extLst>
          </p:cNvPr>
          <p:cNvSpPr txBox="1"/>
          <p:nvPr/>
        </p:nvSpPr>
        <p:spPr>
          <a:xfrm>
            <a:off x="9055236" y="1262744"/>
            <a:ext cx="1482135" cy="184666"/>
          </a:xfrm>
          <a:prstGeom prst="rect">
            <a:avLst/>
          </a:prstGeom>
          <a:noFill/>
        </p:spPr>
        <p:txBody>
          <a:bodyPr wrap="square" lIns="0" tIns="0" rIns="0" bIns="0" rtlCol="0">
            <a:spAutoFit/>
          </a:bodyPr>
          <a:lstStyle/>
          <a:p>
            <a:pPr algn="l"/>
            <a:r>
              <a:rPr lang="en-GB" sz="1200" dirty="0">
                <a:gradFill>
                  <a:gsLst>
                    <a:gs pos="2917">
                      <a:schemeClr val="tx1"/>
                    </a:gs>
                    <a:gs pos="30000">
                      <a:schemeClr val="tx1"/>
                    </a:gs>
                  </a:gsLst>
                  <a:lin ang="5400000" scaled="0"/>
                </a:gradFill>
              </a:rPr>
              <a:t>Multi—Master Cosmos</a:t>
            </a:r>
          </a:p>
        </p:txBody>
      </p:sp>
      <p:sp>
        <p:nvSpPr>
          <p:cNvPr id="93" name="TextBox 92">
            <a:extLst>
              <a:ext uri="{FF2B5EF4-FFF2-40B4-BE49-F238E27FC236}">
                <a16:creationId xmlns:a16="http://schemas.microsoft.com/office/drawing/2014/main" id="{A2460DF6-0A33-5647-8C5B-5083FD98ECD3}"/>
              </a:ext>
            </a:extLst>
          </p:cNvPr>
          <p:cNvSpPr txBox="1"/>
          <p:nvPr/>
        </p:nvSpPr>
        <p:spPr>
          <a:xfrm>
            <a:off x="2826921" y="1927583"/>
            <a:ext cx="1550790" cy="307777"/>
          </a:xfrm>
          <a:prstGeom prst="rect">
            <a:avLst/>
          </a:prstGeom>
          <a:noFill/>
        </p:spPr>
        <p:txBody>
          <a:bodyPr wrap="square" lIns="0" tIns="0" rIns="0" bIns="0" rtlCol="0">
            <a:spAutoFit/>
          </a:bodyPr>
          <a:lstStyle/>
          <a:p>
            <a:pPr algn="l"/>
            <a:r>
              <a:rPr lang="en-GB" sz="2000" dirty="0">
                <a:gradFill>
                  <a:gsLst>
                    <a:gs pos="2917">
                      <a:schemeClr val="tx1"/>
                    </a:gs>
                    <a:gs pos="30000">
                      <a:schemeClr val="tx1"/>
                    </a:gs>
                  </a:gsLst>
                  <a:lin ang="5400000" scaled="0"/>
                </a:gradFill>
              </a:rPr>
              <a:t>Read/Write</a:t>
            </a:r>
          </a:p>
        </p:txBody>
      </p:sp>
      <p:sp>
        <p:nvSpPr>
          <p:cNvPr id="98" name="TextBox 97">
            <a:extLst>
              <a:ext uri="{FF2B5EF4-FFF2-40B4-BE49-F238E27FC236}">
                <a16:creationId xmlns:a16="http://schemas.microsoft.com/office/drawing/2014/main" id="{172EE60B-D305-DB41-A4F4-5DF53C38A1BE}"/>
              </a:ext>
            </a:extLst>
          </p:cNvPr>
          <p:cNvSpPr txBox="1"/>
          <p:nvPr/>
        </p:nvSpPr>
        <p:spPr>
          <a:xfrm>
            <a:off x="2183317" y="2798359"/>
            <a:ext cx="765034" cy="307777"/>
          </a:xfrm>
          <a:prstGeom prst="rect">
            <a:avLst/>
          </a:prstGeom>
          <a:noFill/>
        </p:spPr>
        <p:txBody>
          <a:bodyPr wrap="square" lIns="0" tIns="0" rIns="0" bIns="0" rtlCol="0">
            <a:spAutoFit/>
          </a:bodyPr>
          <a:lstStyle/>
          <a:p>
            <a:pPr algn="l"/>
            <a:r>
              <a:rPr lang="en-GB" sz="2000" dirty="0">
                <a:gradFill>
                  <a:gsLst>
                    <a:gs pos="2917">
                      <a:schemeClr val="tx1"/>
                    </a:gs>
                    <a:gs pos="30000">
                      <a:schemeClr val="tx1"/>
                    </a:gs>
                  </a:gsLst>
                  <a:lin ang="5400000" scaled="0"/>
                </a:gradFill>
              </a:rPr>
              <a:t>Active</a:t>
            </a:r>
          </a:p>
        </p:txBody>
      </p:sp>
      <p:sp>
        <p:nvSpPr>
          <p:cNvPr id="99" name="TextBox 98">
            <a:extLst>
              <a:ext uri="{FF2B5EF4-FFF2-40B4-BE49-F238E27FC236}">
                <a16:creationId xmlns:a16="http://schemas.microsoft.com/office/drawing/2014/main" id="{37D645D6-A4AA-A543-8F04-CBACE6991384}"/>
              </a:ext>
            </a:extLst>
          </p:cNvPr>
          <p:cNvSpPr txBox="1"/>
          <p:nvPr/>
        </p:nvSpPr>
        <p:spPr>
          <a:xfrm>
            <a:off x="2172430" y="4648930"/>
            <a:ext cx="765034" cy="307777"/>
          </a:xfrm>
          <a:prstGeom prst="rect">
            <a:avLst/>
          </a:prstGeom>
          <a:noFill/>
        </p:spPr>
        <p:txBody>
          <a:bodyPr wrap="square" lIns="0" tIns="0" rIns="0" bIns="0" rtlCol="0">
            <a:spAutoFit/>
          </a:bodyPr>
          <a:lstStyle/>
          <a:p>
            <a:pPr algn="l"/>
            <a:r>
              <a:rPr lang="en-GB" sz="2000" dirty="0">
                <a:gradFill>
                  <a:gsLst>
                    <a:gs pos="2917">
                      <a:schemeClr val="tx1"/>
                    </a:gs>
                    <a:gs pos="30000">
                      <a:schemeClr val="tx1"/>
                    </a:gs>
                  </a:gsLst>
                  <a:lin ang="5400000" scaled="0"/>
                </a:gradFill>
              </a:rPr>
              <a:t>Active</a:t>
            </a:r>
          </a:p>
        </p:txBody>
      </p:sp>
      <p:sp>
        <p:nvSpPr>
          <p:cNvPr id="67" name="TextBox 66">
            <a:extLst>
              <a:ext uri="{FF2B5EF4-FFF2-40B4-BE49-F238E27FC236}">
                <a16:creationId xmlns:a16="http://schemas.microsoft.com/office/drawing/2014/main" id="{454A7CC7-BEAE-E84D-A62A-ED2E5E510B70}"/>
              </a:ext>
            </a:extLst>
          </p:cNvPr>
          <p:cNvSpPr txBox="1"/>
          <p:nvPr/>
        </p:nvSpPr>
        <p:spPr>
          <a:xfrm>
            <a:off x="2760378" y="5454251"/>
            <a:ext cx="1550790" cy="307777"/>
          </a:xfrm>
          <a:prstGeom prst="rect">
            <a:avLst/>
          </a:prstGeom>
          <a:noFill/>
        </p:spPr>
        <p:txBody>
          <a:bodyPr wrap="square" lIns="0" tIns="0" rIns="0" bIns="0" rtlCol="0">
            <a:spAutoFit/>
          </a:bodyPr>
          <a:lstStyle/>
          <a:p>
            <a:pPr algn="l"/>
            <a:r>
              <a:rPr lang="en-GB" sz="2000" dirty="0">
                <a:gradFill>
                  <a:gsLst>
                    <a:gs pos="2917">
                      <a:schemeClr val="tx1"/>
                    </a:gs>
                    <a:gs pos="30000">
                      <a:schemeClr val="tx1"/>
                    </a:gs>
                  </a:gsLst>
                  <a:lin ang="5400000" scaled="0"/>
                </a:gradFill>
              </a:rPr>
              <a:t>Read/Write</a:t>
            </a:r>
          </a:p>
        </p:txBody>
      </p:sp>
    </p:spTree>
    <p:extLst>
      <p:ext uri="{BB962C8B-B14F-4D97-AF65-F5344CB8AC3E}">
        <p14:creationId xmlns:p14="http://schemas.microsoft.com/office/powerpoint/2010/main" val="3584990007"/>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Demo</a:t>
            </a:r>
          </a:p>
        </p:txBody>
      </p:sp>
      <p:sp>
        <p:nvSpPr>
          <p:cNvPr id="4" name="Text Placeholder 3"/>
          <p:cNvSpPr>
            <a:spLocks noGrp="1"/>
          </p:cNvSpPr>
          <p:nvPr>
            <p:ph type="body" sz="quarter" idx="12"/>
          </p:nvPr>
        </p:nvSpPr>
        <p:spPr>
          <a:xfrm>
            <a:off x="585216" y="3977319"/>
            <a:ext cx="9144000" cy="338554"/>
          </a:xfrm>
        </p:spPr>
        <p:txBody>
          <a:bodyPr/>
          <a:lstStyle/>
          <a:p>
            <a:r>
              <a:rPr lang="en-US"/>
              <a:t>Multi-Region AKS Cluster</a:t>
            </a:r>
          </a:p>
        </p:txBody>
      </p:sp>
    </p:spTree>
    <p:extLst>
      <p:ext uri="{BB962C8B-B14F-4D97-AF65-F5344CB8AC3E}">
        <p14:creationId xmlns:p14="http://schemas.microsoft.com/office/powerpoint/2010/main" val="3289938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16D079-5B4D-2C4A-B351-77870484432A}"/>
              </a:ext>
            </a:extLst>
          </p:cNvPr>
          <p:cNvSpPr>
            <a:spLocks noGrp="1"/>
          </p:cNvSpPr>
          <p:nvPr>
            <p:ph type="title"/>
          </p:nvPr>
        </p:nvSpPr>
        <p:spPr/>
        <p:txBody>
          <a:bodyPr/>
          <a:lstStyle/>
          <a:p>
            <a:r>
              <a:rPr lang="en-US"/>
              <a:t>SLA and the 9’s of Availability </a:t>
            </a:r>
          </a:p>
        </p:txBody>
      </p:sp>
      <p:graphicFrame>
        <p:nvGraphicFramePr>
          <p:cNvPr id="4" name="Table 3">
            <a:extLst>
              <a:ext uri="{FF2B5EF4-FFF2-40B4-BE49-F238E27FC236}">
                <a16:creationId xmlns:a16="http://schemas.microsoft.com/office/drawing/2014/main" id="{96A04783-0CD7-6C43-B131-654EACD4B3C7}"/>
              </a:ext>
            </a:extLst>
          </p:cNvPr>
          <p:cNvGraphicFramePr>
            <a:graphicFrameLocks noGrp="1"/>
          </p:cNvGraphicFramePr>
          <p:nvPr/>
        </p:nvGraphicFramePr>
        <p:xfrm>
          <a:off x="1904409" y="1740392"/>
          <a:ext cx="8127999" cy="185420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3411855736"/>
                    </a:ext>
                  </a:extLst>
                </a:gridCol>
                <a:gridCol w="2709333">
                  <a:extLst>
                    <a:ext uri="{9D8B030D-6E8A-4147-A177-3AD203B41FA5}">
                      <a16:colId xmlns:a16="http://schemas.microsoft.com/office/drawing/2014/main" val="1171576503"/>
                    </a:ext>
                  </a:extLst>
                </a:gridCol>
                <a:gridCol w="2709333">
                  <a:extLst>
                    <a:ext uri="{9D8B030D-6E8A-4147-A177-3AD203B41FA5}">
                      <a16:colId xmlns:a16="http://schemas.microsoft.com/office/drawing/2014/main" val="3934269649"/>
                    </a:ext>
                  </a:extLst>
                </a:gridCol>
              </a:tblGrid>
              <a:tr h="370840">
                <a:tc>
                  <a:txBody>
                    <a:bodyPr/>
                    <a:lstStyle/>
                    <a:p>
                      <a:r>
                        <a:rPr lang="en-US"/>
                        <a:t>SLA</a:t>
                      </a:r>
                    </a:p>
                  </a:txBody>
                  <a:tcPr/>
                </a:tc>
                <a:tc>
                  <a:txBody>
                    <a:bodyPr/>
                    <a:lstStyle/>
                    <a:p>
                      <a:r>
                        <a:rPr lang="en-US"/>
                        <a:t>Down Time (Year)</a:t>
                      </a:r>
                    </a:p>
                  </a:txBody>
                  <a:tcPr/>
                </a:tc>
                <a:tc>
                  <a:txBody>
                    <a:bodyPr/>
                    <a:lstStyle/>
                    <a:p>
                      <a:r>
                        <a:rPr lang="en-US"/>
                        <a:t>Down Time (Month)</a:t>
                      </a:r>
                    </a:p>
                  </a:txBody>
                  <a:tcPr/>
                </a:tc>
                <a:extLst>
                  <a:ext uri="{0D108BD9-81ED-4DB2-BD59-A6C34878D82A}">
                    <a16:rowId xmlns:a16="http://schemas.microsoft.com/office/drawing/2014/main" val="639087839"/>
                  </a:ext>
                </a:extLst>
              </a:tr>
              <a:tr h="370840">
                <a:tc>
                  <a:txBody>
                    <a:bodyPr/>
                    <a:lstStyle/>
                    <a:p>
                      <a:r>
                        <a:rPr lang="en-US"/>
                        <a:t>99,999%</a:t>
                      </a:r>
                    </a:p>
                  </a:txBody>
                  <a:tcPr/>
                </a:tc>
                <a:tc>
                  <a:txBody>
                    <a:bodyPr/>
                    <a:lstStyle/>
                    <a:p>
                      <a:r>
                        <a:rPr lang="en-US" sz="1800" b="0" i="0" kern="1200">
                          <a:solidFill>
                            <a:schemeClr val="dk1"/>
                          </a:solidFill>
                          <a:effectLst/>
                          <a:latin typeface="+mn-lt"/>
                          <a:ea typeface="+mn-ea"/>
                          <a:cs typeface="+mn-cs"/>
                        </a:rPr>
                        <a:t>5.26 minutes</a:t>
                      </a:r>
                      <a:endParaRPr lang="en-US"/>
                    </a:p>
                  </a:txBody>
                  <a:tcPr/>
                </a:tc>
                <a:tc>
                  <a:txBody>
                    <a:bodyPr/>
                    <a:lstStyle/>
                    <a:p>
                      <a:r>
                        <a:rPr lang="en-US" sz="1800" b="0" i="0" kern="1200">
                          <a:solidFill>
                            <a:schemeClr val="dk1"/>
                          </a:solidFill>
                          <a:effectLst/>
                          <a:latin typeface="+mn-lt"/>
                          <a:ea typeface="+mn-ea"/>
                          <a:cs typeface="+mn-cs"/>
                        </a:rPr>
                        <a:t>25.9 seconds</a:t>
                      </a:r>
                      <a:endParaRPr lang="en-US"/>
                    </a:p>
                  </a:txBody>
                  <a:tcPr/>
                </a:tc>
                <a:extLst>
                  <a:ext uri="{0D108BD9-81ED-4DB2-BD59-A6C34878D82A}">
                    <a16:rowId xmlns:a16="http://schemas.microsoft.com/office/drawing/2014/main" val="3608800466"/>
                  </a:ext>
                </a:extLst>
              </a:tr>
              <a:tr h="370840">
                <a:tc>
                  <a:txBody>
                    <a:bodyPr/>
                    <a:lstStyle/>
                    <a:p>
                      <a:r>
                        <a:rPr lang="en-US"/>
                        <a:t>99,99%</a:t>
                      </a:r>
                    </a:p>
                  </a:txBody>
                  <a:tcPr/>
                </a:tc>
                <a:tc>
                  <a:txBody>
                    <a:bodyPr/>
                    <a:lstStyle/>
                    <a:p>
                      <a:r>
                        <a:rPr lang="en-US" sz="1800" b="0" i="0" kern="1200">
                          <a:solidFill>
                            <a:schemeClr val="dk1"/>
                          </a:solidFill>
                          <a:effectLst/>
                          <a:latin typeface="+mn-lt"/>
                          <a:ea typeface="+mn-ea"/>
                          <a:cs typeface="+mn-cs"/>
                        </a:rPr>
                        <a:t>52.56 minutes </a:t>
                      </a:r>
                      <a:endParaRPr lang="en-US"/>
                    </a:p>
                  </a:txBody>
                  <a:tcPr/>
                </a:tc>
                <a:tc>
                  <a:txBody>
                    <a:bodyPr/>
                    <a:lstStyle/>
                    <a:p>
                      <a:r>
                        <a:rPr lang="en-US" sz="1800" b="0" i="0" kern="1200">
                          <a:solidFill>
                            <a:schemeClr val="dk1"/>
                          </a:solidFill>
                          <a:effectLst/>
                          <a:latin typeface="+mn-lt"/>
                          <a:ea typeface="+mn-ea"/>
                          <a:cs typeface="+mn-cs"/>
                        </a:rPr>
                        <a:t>4.32 minutes </a:t>
                      </a:r>
                      <a:endParaRPr lang="en-US"/>
                    </a:p>
                  </a:txBody>
                  <a:tcPr/>
                </a:tc>
                <a:extLst>
                  <a:ext uri="{0D108BD9-81ED-4DB2-BD59-A6C34878D82A}">
                    <a16:rowId xmlns:a16="http://schemas.microsoft.com/office/drawing/2014/main" val="3719689224"/>
                  </a:ext>
                </a:extLst>
              </a:tr>
              <a:tr h="370840">
                <a:tc>
                  <a:txBody>
                    <a:bodyPr/>
                    <a:lstStyle/>
                    <a:p>
                      <a:r>
                        <a:rPr lang="en-US"/>
                        <a:t>99,95%</a:t>
                      </a:r>
                    </a:p>
                  </a:txBody>
                  <a:tcPr/>
                </a:tc>
                <a:tc>
                  <a:txBody>
                    <a:bodyPr/>
                    <a:lstStyle/>
                    <a:p>
                      <a:r>
                        <a:rPr lang="en-US" sz="1800" b="0" i="0" kern="1200">
                          <a:solidFill>
                            <a:schemeClr val="dk1"/>
                          </a:solidFill>
                          <a:effectLst/>
                          <a:latin typeface="+mn-lt"/>
                          <a:ea typeface="+mn-ea"/>
                          <a:cs typeface="+mn-cs"/>
                        </a:rPr>
                        <a:t>4.38 hours</a:t>
                      </a:r>
                      <a:endParaRPr lang="en-US"/>
                    </a:p>
                  </a:txBody>
                  <a:tcPr/>
                </a:tc>
                <a:tc>
                  <a:txBody>
                    <a:bodyPr/>
                    <a:lstStyle/>
                    <a:p>
                      <a:r>
                        <a:rPr lang="en-US" sz="1800" b="0" i="0" kern="1200">
                          <a:solidFill>
                            <a:schemeClr val="dk1"/>
                          </a:solidFill>
                          <a:effectLst/>
                          <a:latin typeface="+mn-lt"/>
                          <a:ea typeface="+mn-ea"/>
                          <a:cs typeface="+mn-cs"/>
                        </a:rPr>
                        <a:t>21.56 minutes</a:t>
                      </a:r>
                      <a:endParaRPr lang="en-US"/>
                    </a:p>
                  </a:txBody>
                  <a:tcPr/>
                </a:tc>
                <a:extLst>
                  <a:ext uri="{0D108BD9-81ED-4DB2-BD59-A6C34878D82A}">
                    <a16:rowId xmlns:a16="http://schemas.microsoft.com/office/drawing/2014/main" val="3320658262"/>
                  </a:ext>
                </a:extLst>
              </a:tr>
              <a:tr h="370840">
                <a:tc>
                  <a:txBody>
                    <a:bodyPr/>
                    <a:lstStyle/>
                    <a:p>
                      <a:r>
                        <a:rPr lang="en-US"/>
                        <a:t>99,9%</a:t>
                      </a:r>
                    </a:p>
                  </a:txBody>
                  <a:tcPr/>
                </a:tc>
                <a:tc>
                  <a:txBody>
                    <a:bodyPr/>
                    <a:lstStyle/>
                    <a:p>
                      <a:r>
                        <a:rPr lang="en-US" sz="1800" b="0" i="0" kern="1200">
                          <a:solidFill>
                            <a:schemeClr val="dk1"/>
                          </a:solidFill>
                          <a:effectLst/>
                          <a:latin typeface="+mn-lt"/>
                          <a:ea typeface="+mn-ea"/>
                          <a:cs typeface="+mn-cs"/>
                        </a:rPr>
                        <a:t>8.76 hours</a:t>
                      </a:r>
                      <a:endParaRPr lang="en-US"/>
                    </a:p>
                  </a:txBody>
                  <a:tcPr/>
                </a:tc>
                <a:tc>
                  <a:txBody>
                    <a:bodyPr/>
                    <a:lstStyle/>
                    <a:p>
                      <a:r>
                        <a:rPr lang="en-US" sz="1800" b="0" i="0" kern="1200">
                          <a:solidFill>
                            <a:schemeClr val="dk1"/>
                          </a:solidFill>
                          <a:effectLst/>
                          <a:latin typeface="+mn-lt"/>
                          <a:ea typeface="+mn-ea"/>
                          <a:cs typeface="+mn-cs"/>
                        </a:rPr>
                        <a:t>43.2 minutes</a:t>
                      </a:r>
                      <a:endParaRPr lang="en-US"/>
                    </a:p>
                  </a:txBody>
                  <a:tcPr/>
                </a:tc>
                <a:extLst>
                  <a:ext uri="{0D108BD9-81ED-4DB2-BD59-A6C34878D82A}">
                    <a16:rowId xmlns:a16="http://schemas.microsoft.com/office/drawing/2014/main" val="913487766"/>
                  </a:ext>
                </a:extLst>
              </a:tr>
            </a:tbl>
          </a:graphicData>
        </a:graphic>
      </p:graphicFrame>
    </p:spTree>
    <p:extLst>
      <p:ext uri="{BB962C8B-B14F-4D97-AF65-F5344CB8AC3E}">
        <p14:creationId xmlns:p14="http://schemas.microsoft.com/office/powerpoint/2010/main" val="495932989"/>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DB1C2-F9D2-3D4C-B4A1-F274E5977369}"/>
              </a:ext>
            </a:extLst>
          </p:cNvPr>
          <p:cNvSpPr>
            <a:spLocks noGrp="1"/>
          </p:cNvSpPr>
          <p:nvPr>
            <p:ph type="title"/>
          </p:nvPr>
        </p:nvSpPr>
        <p:spPr/>
        <p:txBody>
          <a:bodyPr/>
          <a:lstStyle/>
          <a:p>
            <a:r>
              <a:rPr lang="en-GB" dirty="0"/>
              <a:t>Availability Recommendations</a:t>
            </a:r>
          </a:p>
        </p:txBody>
      </p:sp>
      <p:graphicFrame>
        <p:nvGraphicFramePr>
          <p:cNvPr id="4" name="Content Placeholder 3">
            <a:extLst>
              <a:ext uri="{FF2B5EF4-FFF2-40B4-BE49-F238E27FC236}">
                <a16:creationId xmlns:a16="http://schemas.microsoft.com/office/drawing/2014/main" id="{7FB4B40D-730D-E34C-9FAC-921160746E4A}"/>
              </a:ext>
            </a:extLst>
          </p:cNvPr>
          <p:cNvGraphicFramePr>
            <a:graphicFrameLocks noGrp="1"/>
          </p:cNvGraphicFramePr>
          <p:nvPr>
            <p:ph sz="quarter" idx="10"/>
            <p:extLst>
              <p:ext uri="{D42A27DB-BD31-4B8C-83A1-F6EECF244321}">
                <p14:modId xmlns:p14="http://schemas.microsoft.com/office/powerpoint/2010/main" val="2595092935"/>
              </p:ext>
            </p:extLst>
          </p:nvPr>
        </p:nvGraphicFramePr>
        <p:xfrm>
          <a:off x="584200" y="1435100"/>
          <a:ext cx="11018840" cy="5217160"/>
        </p:xfrm>
        <a:graphic>
          <a:graphicData uri="http://schemas.openxmlformats.org/drawingml/2006/table">
            <a:tbl>
              <a:tblPr firstRow="1" bandRow="1">
                <a:tableStyleId>{5C22544A-7EE6-4342-B048-85BDC9FD1C3A}</a:tableStyleId>
              </a:tblPr>
              <a:tblGrid>
                <a:gridCol w="2203768">
                  <a:extLst>
                    <a:ext uri="{9D8B030D-6E8A-4147-A177-3AD203B41FA5}">
                      <a16:colId xmlns:a16="http://schemas.microsoft.com/office/drawing/2014/main" val="3938086218"/>
                    </a:ext>
                  </a:extLst>
                </a:gridCol>
                <a:gridCol w="2203768">
                  <a:extLst>
                    <a:ext uri="{9D8B030D-6E8A-4147-A177-3AD203B41FA5}">
                      <a16:colId xmlns:a16="http://schemas.microsoft.com/office/drawing/2014/main" val="4116547988"/>
                    </a:ext>
                  </a:extLst>
                </a:gridCol>
                <a:gridCol w="2203768">
                  <a:extLst>
                    <a:ext uri="{9D8B030D-6E8A-4147-A177-3AD203B41FA5}">
                      <a16:colId xmlns:a16="http://schemas.microsoft.com/office/drawing/2014/main" val="4211822847"/>
                    </a:ext>
                  </a:extLst>
                </a:gridCol>
                <a:gridCol w="2203768">
                  <a:extLst>
                    <a:ext uri="{9D8B030D-6E8A-4147-A177-3AD203B41FA5}">
                      <a16:colId xmlns:a16="http://schemas.microsoft.com/office/drawing/2014/main" val="4126078660"/>
                    </a:ext>
                  </a:extLst>
                </a:gridCol>
                <a:gridCol w="2203768">
                  <a:extLst>
                    <a:ext uri="{9D8B030D-6E8A-4147-A177-3AD203B41FA5}">
                      <a16:colId xmlns:a16="http://schemas.microsoft.com/office/drawing/2014/main" val="1360623103"/>
                    </a:ext>
                  </a:extLst>
                </a:gridCol>
              </a:tblGrid>
              <a:tr h="370840">
                <a:tc>
                  <a:txBody>
                    <a:bodyPr/>
                    <a:lstStyle/>
                    <a:p>
                      <a:endParaRPr lang="en-GB" dirty="0"/>
                    </a:p>
                  </a:txBody>
                  <a:tcPr/>
                </a:tc>
                <a:tc>
                  <a:txBody>
                    <a:bodyPr/>
                    <a:lstStyle/>
                    <a:p>
                      <a:r>
                        <a:rPr lang="en-GB" dirty="0"/>
                        <a:t>99,95</a:t>
                      </a:r>
                    </a:p>
                  </a:txBody>
                  <a:tcPr/>
                </a:tc>
                <a:tc>
                  <a:txBody>
                    <a:bodyPr/>
                    <a:lstStyle/>
                    <a:p>
                      <a:r>
                        <a:rPr lang="en-GB" dirty="0"/>
                        <a:t>99,99</a:t>
                      </a:r>
                    </a:p>
                  </a:txBody>
                  <a:tcPr/>
                </a:tc>
                <a:tc>
                  <a:txBody>
                    <a:bodyPr/>
                    <a:lstStyle/>
                    <a:p>
                      <a:r>
                        <a:rPr lang="en-GB" dirty="0"/>
                        <a:t>&gt; 99,99</a:t>
                      </a:r>
                    </a:p>
                  </a:txBody>
                  <a:tcPr/>
                </a:tc>
                <a:tc>
                  <a:txBody>
                    <a:bodyPr/>
                    <a:lstStyle/>
                    <a:p>
                      <a:r>
                        <a:rPr lang="en-GB" dirty="0"/>
                        <a:t>Gotchas</a:t>
                      </a:r>
                    </a:p>
                  </a:txBody>
                  <a:tcPr/>
                </a:tc>
                <a:extLst>
                  <a:ext uri="{0D108BD9-81ED-4DB2-BD59-A6C34878D82A}">
                    <a16:rowId xmlns:a16="http://schemas.microsoft.com/office/drawing/2014/main" val="3472343840"/>
                  </a:ext>
                </a:extLst>
              </a:tr>
              <a:tr h="370840">
                <a:tc>
                  <a:txBody>
                    <a:bodyPr/>
                    <a:lstStyle/>
                    <a:p>
                      <a:r>
                        <a:rPr lang="en-GB" dirty="0"/>
                        <a:t>Regions with AZs</a:t>
                      </a:r>
                    </a:p>
                  </a:txBody>
                  <a:tcPr/>
                </a:tc>
                <a:tc>
                  <a:txBody>
                    <a:bodyPr/>
                    <a:lstStyle/>
                    <a:p>
                      <a:r>
                        <a:rPr lang="en-GB" dirty="0"/>
                        <a:t>1- Deploy AKS Cluster in single zone</a:t>
                      </a:r>
                    </a:p>
                    <a:p>
                      <a:r>
                        <a:rPr lang="en-GB" dirty="0"/>
                        <a:t>2- Back up and Restore Strategy</a:t>
                      </a:r>
                    </a:p>
                  </a:txBody>
                  <a:tcPr/>
                </a:tc>
                <a:tc>
                  <a:txBody>
                    <a:bodyPr/>
                    <a:lstStyle/>
                    <a:p>
                      <a:r>
                        <a:rPr lang="en-GB" dirty="0"/>
                        <a:t>1- Deploy AKS in multiple </a:t>
                      </a:r>
                      <a:r>
                        <a:rPr lang="en-GB" dirty="0" err="1"/>
                        <a:t>Azs</a:t>
                      </a:r>
                      <a:endParaRPr lang="en-GB" dirty="0"/>
                    </a:p>
                    <a:p>
                      <a:r>
                        <a:rPr lang="en-GB" dirty="0"/>
                        <a:t>2- Backup and Restore Strategy</a:t>
                      </a:r>
                    </a:p>
                  </a:txBody>
                  <a:tcPr/>
                </a:tc>
                <a:tc>
                  <a:txBody>
                    <a:bodyPr/>
                    <a:lstStyle/>
                    <a:p>
                      <a:r>
                        <a:rPr lang="en-GB" dirty="0"/>
                        <a:t>99,99 +</a:t>
                      </a:r>
                    </a:p>
                    <a:p>
                      <a:r>
                        <a:rPr lang="en-GB" dirty="0"/>
                        <a:t>1- Scaled down (Cold)cluster in another region</a:t>
                      </a:r>
                    </a:p>
                    <a:p>
                      <a:r>
                        <a:rPr lang="en-GB" dirty="0"/>
                        <a:t>2- Hot Cluster (Active-Active)</a:t>
                      </a:r>
                    </a:p>
                  </a:txBody>
                  <a:tcPr/>
                </a:tc>
                <a:tc>
                  <a:txBody>
                    <a:bodyPr/>
                    <a:lstStyle/>
                    <a:p>
                      <a:r>
                        <a:rPr lang="en-GB" dirty="0"/>
                        <a:t>1- Cross AZ Charges</a:t>
                      </a:r>
                    </a:p>
                    <a:p>
                      <a:r>
                        <a:rPr lang="en-GB" dirty="0"/>
                        <a:t>2- Affinity roles</a:t>
                      </a:r>
                    </a:p>
                    <a:p>
                      <a:r>
                        <a:rPr lang="en-GB" dirty="0"/>
                        <a:t>3- the </a:t>
                      </a:r>
                      <a:r>
                        <a:rPr lang="en-GB"/>
                        <a:t>Data challenge</a:t>
                      </a:r>
                      <a:endParaRPr lang="en-GB" dirty="0"/>
                    </a:p>
                  </a:txBody>
                  <a:tcPr/>
                </a:tc>
                <a:extLst>
                  <a:ext uri="{0D108BD9-81ED-4DB2-BD59-A6C34878D82A}">
                    <a16:rowId xmlns:a16="http://schemas.microsoft.com/office/drawing/2014/main" val="1939979466"/>
                  </a:ext>
                </a:extLst>
              </a:tr>
              <a:tr h="370840">
                <a:tc>
                  <a:txBody>
                    <a:bodyPr/>
                    <a:lstStyle/>
                    <a:p>
                      <a:r>
                        <a:rPr lang="en-GB" dirty="0"/>
                        <a:t>Region with No AZs</a:t>
                      </a:r>
                    </a:p>
                  </a:txBody>
                  <a:tcPr/>
                </a:tc>
                <a:tc>
                  <a:txBody>
                    <a:bodyPr/>
                    <a:lstStyle/>
                    <a:p>
                      <a:r>
                        <a:rPr lang="en-GB" dirty="0"/>
                        <a:t>1- Deploy AKS Cluster in single zone</a:t>
                      </a:r>
                    </a:p>
                    <a:p>
                      <a:r>
                        <a:rPr lang="en-GB" dirty="0"/>
                        <a:t>2- Back up and Restore Strategy</a:t>
                      </a:r>
                    </a:p>
                    <a:p>
                      <a:endParaRPr lang="en-GB" dirty="0"/>
                    </a:p>
                  </a:txBody>
                  <a:tcPr/>
                </a:tc>
                <a:tc>
                  <a:txBody>
                    <a:bodyPr/>
                    <a:lstStyle/>
                    <a:p>
                      <a:r>
                        <a:rPr lang="en-GB" dirty="0"/>
                        <a:t>1-  Backup and Restore Strategy</a:t>
                      </a:r>
                    </a:p>
                    <a:p>
                      <a:r>
                        <a:rPr lang="en-GB" dirty="0"/>
                        <a:t>2- Scaled down (Cold)cluster in another region</a:t>
                      </a:r>
                    </a:p>
                    <a:p>
                      <a:r>
                        <a:rPr lang="en-GB" dirty="0"/>
                        <a:t>3- Hot Cluster (Active-Active)</a:t>
                      </a:r>
                    </a:p>
                    <a:p>
                      <a:endParaRPr lang="en-GB" dirty="0"/>
                    </a:p>
                  </a:txBody>
                  <a:tcPr/>
                </a:tc>
                <a:tc>
                  <a:txBody>
                    <a:bodyPr/>
                    <a:lstStyle/>
                    <a:p>
                      <a:r>
                        <a:rPr lang="en-GB" dirty="0"/>
                        <a:t>1- Deploy AKS in multiple </a:t>
                      </a:r>
                      <a:r>
                        <a:rPr lang="en-GB" dirty="0" err="1"/>
                        <a:t>Azs</a:t>
                      </a:r>
                      <a:endParaRPr lang="en-GB" dirty="0"/>
                    </a:p>
                    <a:p>
                      <a:r>
                        <a:rPr lang="en-GB" dirty="0"/>
                        <a:t>2- Backup and Restore Strategy</a:t>
                      </a:r>
                    </a:p>
                    <a:p>
                      <a:r>
                        <a:rPr lang="en-GB" dirty="0"/>
                        <a:t>3- Scaled down (Cold)cluster in another region</a:t>
                      </a:r>
                    </a:p>
                    <a:p>
                      <a:r>
                        <a:rPr lang="en-GB" dirty="0"/>
                        <a:t>4- Hot Cluster (Active-Active)</a:t>
                      </a:r>
                    </a:p>
                    <a:p>
                      <a:endParaRPr lang="en-GB" dirty="0"/>
                    </a:p>
                    <a:p>
                      <a:endParaRPr lang="en-GB" dirty="0"/>
                    </a:p>
                  </a:txBody>
                  <a:tcPr/>
                </a:tc>
                <a:tc>
                  <a:txBody>
                    <a:bodyPr/>
                    <a:lstStyle/>
                    <a:p>
                      <a:r>
                        <a:rPr lang="en-GB" dirty="0"/>
                        <a:t>The data challenge</a:t>
                      </a:r>
                    </a:p>
                  </a:txBody>
                  <a:tcPr/>
                </a:tc>
                <a:extLst>
                  <a:ext uri="{0D108BD9-81ED-4DB2-BD59-A6C34878D82A}">
                    <a16:rowId xmlns:a16="http://schemas.microsoft.com/office/drawing/2014/main" val="3529499692"/>
                  </a:ext>
                </a:extLst>
              </a:tr>
            </a:tbl>
          </a:graphicData>
        </a:graphic>
      </p:graphicFrame>
    </p:spTree>
    <p:extLst>
      <p:ext uri="{BB962C8B-B14F-4D97-AF65-F5344CB8AC3E}">
        <p14:creationId xmlns:p14="http://schemas.microsoft.com/office/powerpoint/2010/main" val="3076570696"/>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7E932-618A-0044-BD4B-CECC70325E4A}"/>
              </a:ext>
            </a:extLst>
          </p:cNvPr>
          <p:cNvSpPr>
            <a:spLocks noGrp="1"/>
          </p:cNvSpPr>
          <p:nvPr>
            <p:ph type="title"/>
          </p:nvPr>
        </p:nvSpPr>
        <p:spPr/>
        <p:txBody>
          <a:bodyPr/>
          <a:lstStyle/>
          <a:p>
            <a:r>
              <a:rPr lang="en-US"/>
              <a:t>Takeaways</a:t>
            </a:r>
          </a:p>
        </p:txBody>
      </p:sp>
      <p:sp>
        <p:nvSpPr>
          <p:cNvPr id="3" name="Content Placeholder 2">
            <a:extLst>
              <a:ext uri="{FF2B5EF4-FFF2-40B4-BE49-F238E27FC236}">
                <a16:creationId xmlns:a16="http://schemas.microsoft.com/office/drawing/2014/main" id="{9CB99FCF-11DC-F94C-A518-7AF00F4EC070}"/>
              </a:ext>
            </a:extLst>
          </p:cNvPr>
          <p:cNvSpPr>
            <a:spLocks noGrp="1"/>
          </p:cNvSpPr>
          <p:nvPr>
            <p:ph sz="quarter" idx="10"/>
          </p:nvPr>
        </p:nvSpPr>
        <p:spPr>
          <a:xfrm>
            <a:off x="584200" y="1435100"/>
            <a:ext cx="11018838" cy="4308872"/>
          </a:xfrm>
        </p:spPr>
        <p:txBody>
          <a:bodyPr vert="horz" wrap="square" lIns="0" tIns="0" rIns="0" bIns="0" rtlCol="0" anchor="t">
            <a:spAutoFit/>
          </a:bodyPr>
          <a:lstStyle/>
          <a:p>
            <a:r>
              <a:rPr lang="en-US" dirty="0">
                <a:cs typeface="Segoe UI"/>
              </a:rPr>
              <a:t>Availability is a complex topic! </a:t>
            </a:r>
            <a:endParaRPr lang="en-US" dirty="0"/>
          </a:p>
          <a:p>
            <a:r>
              <a:rPr lang="en-US" dirty="0">
                <a:solidFill>
                  <a:schemeClr val="accent3">
                    <a:lumMod val="60000"/>
                    <a:lumOff val="40000"/>
                  </a:schemeClr>
                </a:solidFill>
                <a:cs typeface="Segoe UI"/>
              </a:rPr>
              <a:t>Everything as code and Backup Strategy </a:t>
            </a:r>
            <a:r>
              <a:rPr lang="en-US" dirty="0">
                <a:cs typeface="Segoe UI"/>
              </a:rPr>
              <a:t>is where you start and the most </a:t>
            </a:r>
            <a:r>
              <a:rPr lang="en-US" dirty="0"/>
              <a:t>important</a:t>
            </a:r>
          </a:p>
          <a:p>
            <a:r>
              <a:rPr lang="en-US" dirty="0">
                <a:solidFill>
                  <a:schemeClr val="accent3">
                    <a:lumMod val="60000"/>
                    <a:lumOff val="40000"/>
                  </a:schemeClr>
                </a:solidFill>
                <a:cs typeface="Segoe UI"/>
              </a:rPr>
              <a:t>Backups</a:t>
            </a:r>
            <a:r>
              <a:rPr lang="en-US" dirty="0">
                <a:cs typeface="Segoe UI"/>
              </a:rPr>
              <a:t> should be </a:t>
            </a:r>
            <a:r>
              <a:rPr lang="en-US" dirty="0">
                <a:solidFill>
                  <a:schemeClr val="accent3">
                    <a:lumMod val="60000"/>
                    <a:lumOff val="40000"/>
                  </a:schemeClr>
                </a:solidFill>
                <a:cs typeface="Segoe UI"/>
              </a:rPr>
              <a:t>shipped</a:t>
            </a:r>
            <a:r>
              <a:rPr lang="en-US" dirty="0">
                <a:cs typeface="Segoe UI"/>
              </a:rPr>
              <a:t> to </a:t>
            </a:r>
            <a:r>
              <a:rPr lang="en-US" dirty="0">
                <a:solidFill>
                  <a:schemeClr val="accent3">
                    <a:lumMod val="60000"/>
                    <a:lumOff val="40000"/>
                  </a:schemeClr>
                </a:solidFill>
                <a:cs typeface="Segoe UI"/>
              </a:rPr>
              <a:t>different region(s)</a:t>
            </a:r>
            <a:endParaRPr lang="en-US" dirty="0">
              <a:solidFill>
                <a:schemeClr val="accent3">
                  <a:lumMod val="60000"/>
                  <a:lumOff val="40000"/>
                </a:schemeClr>
              </a:solidFill>
            </a:endParaRPr>
          </a:p>
          <a:p>
            <a:r>
              <a:rPr lang="en-US" dirty="0">
                <a:cs typeface="Segoe UI"/>
              </a:rPr>
              <a:t>Multi-AZ and Off-region Backups should be enough for most of your workloads</a:t>
            </a:r>
          </a:p>
          <a:p>
            <a:r>
              <a:rPr lang="en-US" dirty="0">
                <a:solidFill>
                  <a:schemeClr val="accent3">
                    <a:lumMod val="60000"/>
                    <a:lumOff val="40000"/>
                  </a:schemeClr>
                </a:solidFill>
              </a:rPr>
              <a:t>Watch out for the Cross-AZ Traffic Charges</a:t>
            </a:r>
            <a:r>
              <a:rPr lang="en-US" dirty="0"/>
              <a:t> </a:t>
            </a:r>
          </a:p>
          <a:p>
            <a:r>
              <a:rPr lang="en-US" dirty="0">
                <a:cs typeface="Segoe UI"/>
              </a:rPr>
              <a:t>If you don't have </a:t>
            </a:r>
            <a:r>
              <a:rPr lang="en-US" dirty="0" err="1">
                <a:cs typeface="Segoe UI"/>
              </a:rPr>
              <a:t>Azs</a:t>
            </a:r>
            <a:r>
              <a:rPr lang="en-US" dirty="0">
                <a:cs typeface="Segoe UI"/>
              </a:rPr>
              <a:t> and you need &gt;99,95, then Multi-Region. </a:t>
            </a:r>
            <a:r>
              <a:rPr lang="en-US" dirty="0">
                <a:solidFill>
                  <a:schemeClr val="accent3">
                    <a:lumMod val="60000"/>
                    <a:lumOff val="40000"/>
                  </a:schemeClr>
                </a:solidFill>
                <a:cs typeface="Segoe UI"/>
              </a:rPr>
              <a:t>challenge</a:t>
            </a:r>
            <a:r>
              <a:rPr lang="en-US" dirty="0">
                <a:cs typeface="Segoe UI"/>
              </a:rPr>
              <a:t> is always the </a:t>
            </a:r>
            <a:r>
              <a:rPr lang="en-US" dirty="0">
                <a:solidFill>
                  <a:schemeClr val="accent3">
                    <a:lumMod val="60000"/>
                    <a:lumOff val="40000"/>
                  </a:schemeClr>
                </a:solidFill>
                <a:cs typeface="Segoe UI"/>
              </a:rPr>
              <a:t>STATE</a:t>
            </a:r>
            <a:r>
              <a:rPr lang="en-US" dirty="0">
                <a:cs typeface="Segoe UI"/>
              </a:rPr>
              <a:t> </a:t>
            </a:r>
          </a:p>
        </p:txBody>
      </p:sp>
    </p:spTree>
    <p:extLst>
      <p:ext uri="{BB962C8B-B14F-4D97-AF65-F5344CB8AC3E}">
        <p14:creationId xmlns:p14="http://schemas.microsoft.com/office/powerpoint/2010/main" val="1823584963"/>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5216" y="3035808"/>
            <a:ext cx="9144000" cy="498598"/>
          </a:xfrm>
        </p:spPr>
        <p:txBody>
          <a:bodyPr/>
          <a:lstStyle/>
          <a:p>
            <a:r>
              <a:rPr lang="en-US" dirty="0"/>
              <a:t>Cluster Management</a:t>
            </a:r>
          </a:p>
        </p:txBody>
      </p:sp>
    </p:spTree>
    <p:extLst>
      <p:ext uri="{BB962C8B-B14F-4D97-AF65-F5344CB8AC3E}">
        <p14:creationId xmlns:p14="http://schemas.microsoft.com/office/powerpoint/2010/main" val="3827798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CFA5E-9BD6-4141-82B7-EC766411F8C4}"/>
              </a:ext>
            </a:extLst>
          </p:cNvPr>
          <p:cNvSpPr>
            <a:spLocks noGrp="1"/>
          </p:cNvSpPr>
          <p:nvPr>
            <p:ph type="title" idx="4294967295"/>
          </p:nvPr>
        </p:nvSpPr>
        <p:spPr>
          <a:xfrm>
            <a:off x="1555531" y="1490007"/>
            <a:ext cx="9080937" cy="3877985"/>
          </a:xfrm>
        </p:spPr>
        <p:txBody>
          <a:bodyPr/>
          <a:lstStyle/>
          <a:p>
            <a:r>
              <a:rPr lang="en-US" dirty="0"/>
              <a:t>This talk is a continuation for the operational best practices series we started last Ignite</a:t>
            </a:r>
            <a:br>
              <a:rPr lang="en-US" dirty="0"/>
            </a:br>
            <a:br>
              <a:rPr lang="en-US" dirty="0"/>
            </a:br>
            <a:r>
              <a:rPr lang="en-US" dirty="0">
                <a:hlinkClick r:id="rId3"/>
              </a:rPr>
              <a:t>https://aka.ms/aks-operational-best-practices</a:t>
            </a:r>
            <a:br>
              <a:rPr lang="en-US" dirty="0"/>
            </a:br>
            <a:br>
              <a:rPr lang="en-US" dirty="0"/>
            </a:br>
            <a:br>
              <a:rPr lang="en-US" dirty="0"/>
            </a:br>
            <a:endParaRPr lang="en-GB" dirty="0"/>
          </a:p>
        </p:txBody>
      </p:sp>
    </p:spTree>
    <p:extLst>
      <p:ext uri="{BB962C8B-B14F-4D97-AF65-F5344CB8AC3E}">
        <p14:creationId xmlns:p14="http://schemas.microsoft.com/office/powerpoint/2010/main" val="469898204"/>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itle 1"/>
          <p:cNvSpPr txBox="1">
            <a:spLocks/>
          </p:cNvSpPr>
          <p:nvPr/>
        </p:nvSpPr>
        <p:spPr>
          <a:xfrm>
            <a:off x="585958" y="2074714"/>
            <a:ext cx="5760592" cy="961050"/>
          </a:xfrm>
          <a:prstGeom prst="rect">
            <a:avLst/>
          </a:prstGeom>
        </p:spPr>
        <p:txBody>
          <a:bodyPr lIns="0" tIns="0" rIns="0" bIns="0" anchor="t" anchorCtr="0"/>
          <a:lstStyle>
            <a:lvl1pPr marL="0" indent="0" algn="l" defTabSz="914367" rtl="0" eaLnBrk="1" latinLnBrk="0" hangingPunct="1">
              <a:lnSpc>
                <a:spcPct val="90000"/>
              </a:lnSpc>
              <a:spcBef>
                <a:spcPts val="0"/>
              </a:spcBef>
              <a:buNone/>
              <a:defRPr lang="en-US" sz="6000" b="0" kern="1200" cap="none" spc="-100" baseline="0">
                <a:ln w="3175">
                  <a:noFill/>
                </a:ln>
                <a:solidFill>
                  <a:schemeClr val="bg1"/>
                </a:solidFill>
                <a:effectLst/>
                <a:latin typeface="+mj-lt"/>
                <a:ea typeface="+mn-ea"/>
                <a:cs typeface="Segoe UI" pitchFamily="34" charset="0"/>
              </a:defRPr>
            </a:lvl1pPr>
          </a:lstStyle>
          <a:p>
            <a:pPr marL="0" marR="0" lvl="0" indent="0" algn="l" defTabSz="914192" rtl="0" eaLnBrk="1" fontAlgn="base" latinLnBrk="0" hangingPunct="1">
              <a:lnSpc>
                <a:spcPct val="90000"/>
              </a:lnSpc>
              <a:spcBef>
                <a:spcPts val="1175"/>
              </a:spcBef>
              <a:spcAft>
                <a:spcPct val="0"/>
              </a:spcAft>
              <a:buClrTx/>
              <a:buSzTx/>
              <a:buFontTx/>
              <a:buNone/>
              <a:tabLst/>
              <a:defRPr/>
            </a:pPr>
            <a:r>
              <a:rPr kumimoji="0" lang="en-US" sz="3600" b="0" i="0" u="none" strike="noStrike" kern="1200" cap="none" spc="-5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Multiple node pools</a:t>
            </a:r>
          </a:p>
        </p:txBody>
      </p:sp>
      <p:sp>
        <p:nvSpPr>
          <p:cNvPr id="11" name="Rectangle 10">
            <a:extLst>
              <a:ext uri="{FF2B5EF4-FFF2-40B4-BE49-F238E27FC236}">
                <a16:creationId xmlns:a16="http://schemas.microsoft.com/office/drawing/2014/main" id="{A2AA618E-5564-4901-86C5-215D45B0D777}"/>
              </a:ext>
            </a:extLst>
          </p:cNvPr>
          <p:cNvSpPr/>
          <p:nvPr/>
        </p:nvSpPr>
        <p:spPr>
          <a:xfrm>
            <a:off x="585958" y="3327474"/>
            <a:ext cx="6937797" cy="769441"/>
          </a:xfrm>
          <a:prstGeom prst="rect">
            <a:avLst/>
          </a:prstGeom>
        </p:spPr>
        <p:txBody>
          <a:bodyPr wrap="none" lIns="0" tIns="0" rIns="0" bIns="0">
            <a:spAutoFit/>
          </a:bodyPr>
          <a:lstStyle/>
          <a:p>
            <a:pPr marL="0" marR="0" lvl="0" indent="0" algn="l" defTabSz="951121" rtl="0" eaLnBrk="1" fontAlgn="auto" latinLnBrk="0" hangingPunct="1">
              <a:lnSpc>
                <a:spcPct val="100000"/>
              </a:lnSpc>
              <a:spcBef>
                <a:spcPts val="0"/>
              </a:spcBef>
              <a:spcAft>
                <a:spcPts val="1198"/>
              </a:spcAft>
              <a:buClrTx/>
              <a:buSzTx/>
              <a:buFontTx/>
              <a:buNone/>
              <a:tabLst/>
              <a:defRPr/>
            </a:pPr>
            <a:r>
              <a:rPr kumimoji="0" lang="en-US" sz="2000" b="0" i="0" u="none" strike="noStrike" kern="1200" cap="none" spc="0" normalizeH="0" baseline="0" noProof="0">
                <a:ln>
                  <a:noFill/>
                </a:ln>
                <a:solidFill>
                  <a:srgbClr val="000000"/>
                </a:solidFill>
                <a:effectLst/>
                <a:uLnTx/>
                <a:uFillTx/>
                <a:latin typeface="Segoe UI"/>
                <a:ea typeface="+mn-ea"/>
                <a:cs typeface="Segoe UI Semilight" panose="020B0402040204020203" pitchFamily="34" charset="0"/>
              </a:rPr>
              <a:t>Mix multiple VM types and configurations in the same cluster</a:t>
            </a:r>
          </a:p>
          <a:p>
            <a:pPr marL="0" marR="0" lvl="0" indent="0" algn="l" defTabSz="951121" rtl="0" eaLnBrk="1" fontAlgn="auto" latinLnBrk="0" hangingPunct="1">
              <a:lnSpc>
                <a:spcPct val="100000"/>
              </a:lnSpc>
              <a:spcBef>
                <a:spcPts val="0"/>
              </a:spcBef>
              <a:spcAft>
                <a:spcPts val="1198"/>
              </a:spcAft>
              <a:buClrTx/>
              <a:buSzTx/>
              <a:buFontTx/>
              <a:buNone/>
              <a:tabLst/>
              <a:defRPr/>
            </a:pPr>
            <a:r>
              <a:rPr kumimoji="0" lang="en-US" sz="2000" b="0" i="0" u="none" strike="noStrike" kern="1200" cap="none" spc="0" normalizeH="0" baseline="0" noProof="0">
                <a:ln>
                  <a:noFill/>
                </a:ln>
                <a:solidFill>
                  <a:srgbClr val="000000"/>
                </a:solidFill>
                <a:effectLst/>
                <a:uLnTx/>
                <a:uFillTx/>
                <a:latin typeface="Segoe UI"/>
                <a:ea typeface="+mn-ea"/>
                <a:cs typeface="Segoe UI Semilight" panose="020B0402040204020203" pitchFamily="34" charset="0"/>
              </a:rPr>
              <a:t>Upgrade and scale each node pool independently</a:t>
            </a:r>
          </a:p>
        </p:txBody>
      </p:sp>
      <p:sp>
        <p:nvSpPr>
          <p:cNvPr id="74" name="Rectangle: Rounded Corners 73">
            <a:extLst>
              <a:ext uri="{FF2B5EF4-FFF2-40B4-BE49-F238E27FC236}">
                <a16:creationId xmlns:a16="http://schemas.microsoft.com/office/drawing/2014/main" id="{81D23F86-13A3-4075-9674-68BAA8F90F4E}"/>
              </a:ext>
            </a:extLst>
          </p:cNvPr>
          <p:cNvSpPr/>
          <p:nvPr/>
        </p:nvSpPr>
        <p:spPr bwMode="auto">
          <a:xfrm>
            <a:off x="585957" y="1376091"/>
            <a:ext cx="2741443" cy="384048"/>
          </a:xfrm>
          <a:prstGeom prst="roundRect">
            <a:avLst>
              <a:gd name="adj" fmla="val 27974"/>
            </a:avLst>
          </a:prstGeom>
          <a:solidFill>
            <a:srgbClr val="50E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40" tIns="0" rIns="9144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400" b="1" i="0" u="none" strike="noStrike" kern="1200" cap="none" spc="200" normalizeH="0" baseline="0" noProof="0" dirty="0">
                <a:ln>
                  <a:noFill/>
                </a:ln>
                <a:gradFill>
                  <a:gsLst>
                    <a:gs pos="0">
                      <a:srgbClr val="243A5E"/>
                    </a:gs>
                    <a:gs pos="100000">
                      <a:srgbClr val="243A5E"/>
                    </a:gs>
                  </a:gsLst>
                  <a:lin ang="5400000" scaled="0"/>
                </a:gradFill>
                <a:effectLst/>
                <a:uLnTx/>
                <a:uFillTx/>
                <a:latin typeface="Segoe UI"/>
                <a:ea typeface="+mn-ea"/>
                <a:cs typeface="Segoe UI" pitchFamily="34" charset="0"/>
              </a:rPr>
              <a:t>General Availability</a:t>
            </a:r>
          </a:p>
        </p:txBody>
      </p:sp>
      <p:sp>
        <p:nvSpPr>
          <p:cNvPr id="16" name="Rectangle: Rounded Corners 2">
            <a:extLst>
              <a:ext uri="{FF2B5EF4-FFF2-40B4-BE49-F238E27FC236}">
                <a16:creationId xmlns:a16="http://schemas.microsoft.com/office/drawing/2014/main" id="{82388DE2-213F-A940-9DAE-C7C8D3BE9F34}"/>
              </a:ext>
            </a:extLst>
          </p:cNvPr>
          <p:cNvSpPr/>
          <p:nvPr/>
        </p:nvSpPr>
        <p:spPr bwMode="auto">
          <a:xfrm>
            <a:off x="8899510" y="2074714"/>
            <a:ext cx="2355404" cy="2167929"/>
          </a:xfrm>
          <a:prstGeom prst="roundRect">
            <a:avLst>
              <a:gd name="adj" fmla="val 12251"/>
            </a:avLst>
          </a:prstGeom>
          <a:noFill/>
          <a:ln w="15875" cap="rnd">
            <a:solidFill>
              <a:srgbClr val="4FE4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7" name="Group 16">
            <a:extLst>
              <a:ext uri="{FF2B5EF4-FFF2-40B4-BE49-F238E27FC236}">
                <a16:creationId xmlns:a16="http://schemas.microsoft.com/office/drawing/2014/main" id="{EA621727-78F7-F44D-BD66-60E9A5D783A6}"/>
              </a:ext>
            </a:extLst>
          </p:cNvPr>
          <p:cNvGrpSpPr/>
          <p:nvPr/>
        </p:nvGrpSpPr>
        <p:grpSpPr>
          <a:xfrm>
            <a:off x="9360320" y="2617916"/>
            <a:ext cx="545569" cy="657714"/>
            <a:chOff x="5838027" y="1368184"/>
            <a:chExt cx="1187134" cy="1431157"/>
          </a:xfrm>
        </p:grpSpPr>
        <p:sp>
          <p:nvSpPr>
            <p:cNvPr id="18" name="Freeform: Shape 16">
              <a:extLst>
                <a:ext uri="{FF2B5EF4-FFF2-40B4-BE49-F238E27FC236}">
                  <a16:creationId xmlns:a16="http://schemas.microsoft.com/office/drawing/2014/main" id="{428FE431-234F-D342-B369-14E5BC57C348}"/>
                </a:ext>
              </a:extLst>
            </p:cNvPr>
            <p:cNvSpPr/>
            <p:nvPr/>
          </p:nvSpPr>
          <p:spPr>
            <a:xfrm>
              <a:off x="5838027" y="2112053"/>
              <a:ext cx="1187134" cy="687288"/>
            </a:xfrm>
            <a:custGeom>
              <a:avLst/>
              <a:gdLst>
                <a:gd name="connsiteX0" fmla="*/ 758526 w 751929"/>
                <a:gd name="connsiteY0" fmla="*/ 209485 h 435327"/>
                <a:gd name="connsiteX1" fmla="*/ 380318 w 751929"/>
                <a:gd name="connsiteY1" fmla="*/ 0 h 435327"/>
                <a:gd name="connsiteX2" fmla="*/ 0 w 751929"/>
                <a:gd name="connsiteY2" fmla="*/ 230592 h 435327"/>
                <a:gd name="connsiteX3" fmla="*/ 367522 w 751929"/>
                <a:gd name="connsiteY3" fmla="*/ 439813 h 435327"/>
                <a:gd name="connsiteX4" fmla="*/ 758526 w 751929"/>
                <a:gd name="connsiteY4" fmla="*/ 209485 h 435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929" h="435327">
                  <a:moveTo>
                    <a:pt x="758526" y="209485"/>
                  </a:moveTo>
                  <a:lnTo>
                    <a:pt x="380318" y="0"/>
                  </a:lnTo>
                  <a:lnTo>
                    <a:pt x="0" y="230592"/>
                  </a:lnTo>
                  <a:lnTo>
                    <a:pt x="367522" y="439813"/>
                  </a:lnTo>
                  <a:lnTo>
                    <a:pt x="758526" y="209485"/>
                  </a:lnTo>
                  <a:close/>
                </a:path>
              </a:pathLst>
            </a:custGeom>
            <a:solidFill>
              <a:srgbClr val="1F1D21">
                <a:alpha val="20000"/>
              </a:srgb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9" name="Freeform: Shape 17">
              <a:extLst>
                <a:ext uri="{FF2B5EF4-FFF2-40B4-BE49-F238E27FC236}">
                  <a16:creationId xmlns:a16="http://schemas.microsoft.com/office/drawing/2014/main" id="{0BDE6422-0FCD-CF4B-92A2-0D7CE8742708}"/>
                </a:ext>
              </a:extLst>
            </p:cNvPr>
            <p:cNvSpPr/>
            <p:nvPr/>
          </p:nvSpPr>
          <p:spPr>
            <a:xfrm>
              <a:off x="5847815" y="1700513"/>
              <a:ext cx="583153" cy="999691"/>
            </a:xfrm>
            <a:custGeom>
              <a:avLst/>
              <a:gdLst>
                <a:gd name="connsiteX0" fmla="*/ 375041 w 369369"/>
                <a:gd name="connsiteY0" fmla="*/ 215817 h 633204"/>
                <a:gd name="connsiteX1" fmla="*/ 373722 w 369369"/>
                <a:gd name="connsiteY1" fmla="*/ 645340 h 633204"/>
                <a:gd name="connsiteX2" fmla="*/ 0 w 369369"/>
                <a:gd name="connsiteY2" fmla="*/ 429523 h 633204"/>
                <a:gd name="connsiteX3" fmla="*/ 1187 w 369369"/>
                <a:gd name="connsiteY3" fmla="*/ 0 h 633204"/>
              </a:gdLst>
              <a:ahLst/>
              <a:cxnLst>
                <a:cxn ang="0">
                  <a:pos x="connsiteX0" y="connsiteY0"/>
                </a:cxn>
                <a:cxn ang="0">
                  <a:pos x="connsiteX1" y="connsiteY1"/>
                </a:cxn>
                <a:cxn ang="0">
                  <a:pos x="connsiteX2" y="connsiteY2"/>
                </a:cxn>
                <a:cxn ang="0">
                  <a:pos x="connsiteX3" y="connsiteY3"/>
                </a:cxn>
              </a:cxnLst>
              <a:rect l="l" t="t" r="r" b="b"/>
              <a:pathLst>
                <a:path w="369369" h="633204">
                  <a:moveTo>
                    <a:pt x="375041" y="215817"/>
                  </a:moveTo>
                  <a:lnTo>
                    <a:pt x="373722" y="645340"/>
                  </a:lnTo>
                  <a:lnTo>
                    <a:pt x="0" y="429523"/>
                  </a:lnTo>
                  <a:lnTo>
                    <a:pt x="1187" y="0"/>
                  </a:lnTo>
                  <a:close/>
                </a:path>
              </a:pathLst>
            </a:custGeom>
            <a:solidFill>
              <a:srgbClr val="0078D4"/>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0" name="Freeform: Shape 18">
              <a:extLst>
                <a:ext uri="{FF2B5EF4-FFF2-40B4-BE49-F238E27FC236}">
                  <a16:creationId xmlns:a16="http://schemas.microsoft.com/office/drawing/2014/main" id="{0E853320-8A69-984D-BEB6-BC72FB29FB88}"/>
                </a:ext>
              </a:extLst>
            </p:cNvPr>
            <p:cNvSpPr/>
            <p:nvPr/>
          </p:nvSpPr>
          <p:spPr>
            <a:xfrm>
              <a:off x="6437841" y="1699888"/>
              <a:ext cx="562326" cy="999691"/>
            </a:xfrm>
            <a:custGeom>
              <a:avLst/>
              <a:gdLst>
                <a:gd name="connsiteX0" fmla="*/ 1319 w 356177"/>
                <a:gd name="connsiteY0" fmla="*/ 216213 h 633204"/>
                <a:gd name="connsiteX1" fmla="*/ 365543 w 356177"/>
                <a:gd name="connsiteY1" fmla="*/ 0 h 633204"/>
                <a:gd name="connsiteX2" fmla="*/ 364356 w 356177"/>
                <a:gd name="connsiteY2" fmla="*/ 429523 h 633204"/>
                <a:gd name="connsiteX3" fmla="*/ 0 w 356177"/>
                <a:gd name="connsiteY3" fmla="*/ 645736 h 633204"/>
              </a:gdLst>
              <a:ahLst/>
              <a:cxnLst>
                <a:cxn ang="0">
                  <a:pos x="connsiteX0" y="connsiteY0"/>
                </a:cxn>
                <a:cxn ang="0">
                  <a:pos x="connsiteX1" y="connsiteY1"/>
                </a:cxn>
                <a:cxn ang="0">
                  <a:pos x="connsiteX2" y="connsiteY2"/>
                </a:cxn>
                <a:cxn ang="0">
                  <a:pos x="connsiteX3" y="connsiteY3"/>
                </a:cxn>
              </a:cxnLst>
              <a:rect l="l" t="t" r="r" b="b"/>
              <a:pathLst>
                <a:path w="356177" h="633204">
                  <a:moveTo>
                    <a:pt x="1319" y="216213"/>
                  </a:moveTo>
                  <a:lnTo>
                    <a:pt x="365543" y="0"/>
                  </a:lnTo>
                  <a:lnTo>
                    <a:pt x="364356" y="429523"/>
                  </a:lnTo>
                  <a:lnTo>
                    <a:pt x="0" y="645736"/>
                  </a:lnTo>
                  <a:close/>
                </a:path>
              </a:pathLst>
            </a:custGeom>
            <a:solidFill>
              <a:srgbClr val="156AB3"/>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1" name="Freeform: Shape 19">
              <a:extLst>
                <a:ext uri="{FF2B5EF4-FFF2-40B4-BE49-F238E27FC236}">
                  <a16:creationId xmlns:a16="http://schemas.microsoft.com/office/drawing/2014/main" id="{9A1A2773-47BD-D54D-A0F8-8CD5DE38232F}"/>
                </a:ext>
              </a:extLst>
            </p:cNvPr>
            <p:cNvSpPr/>
            <p:nvPr/>
          </p:nvSpPr>
          <p:spPr>
            <a:xfrm>
              <a:off x="5849689" y="1368184"/>
              <a:ext cx="1145479" cy="666461"/>
            </a:xfrm>
            <a:custGeom>
              <a:avLst/>
              <a:gdLst>
                <a:gd name="connsiteX0" fmla="*/ 0 w 725546"/>
                <a:gd name="connsiteY0" fmla="*/ 216213 h 422136"/>
                <a:gd name="connsiteX1" fmla="*/ 364224 w 725546"/>
                <a:gd name="connsiteY1" fmla="*/ 0 h 422136"/>
                <a:gd name="connsiteX2" fmla="*/ 738078 w 725546"/>
                <a:gd name="connsiteY2" fmla="*/ 215817 h 422136"/>
                <a:gd name="connsiteX3" fmla="*/ 373854 w 725546"/>
                <a:gd name="connsiteY3" fmla="*/ 432030 h 422136"/>
              </a:gdLst>
              <a:ahLst/>
              <a:cxnLst>
                <a:cxn ang="0">
                  <a:pos x="connsiteX0" y="connsiteY0"/>
                </a:cxn>
                <a:cxn ang="0">
                  <a:pos x="connsiteX1" y="connsiteY1"/>
                </a:cxn>
                <a:cxn ang="0">
                  <a:pos x="connsiteX2" y="connsiteY2"/>
                </a:cxn>
                <a:cxn ang="0">
                  <a:pos x="connsiteX3" y="connsiteY3"/>
                </a:cxn>
              </a:cxnLst>
              <a:rect l="l" t="t" r="r" b="b"/>
              <a:pathLst>
                <a:path w="725546" h="422136">
                  <a:moveTo>
                    <a:pt x="0" y="216213"/>
                  </a:moveTo>
                  <a:lnTo>
                    <a:pt x="364224" y="0"/>
                  </a:lnTo>
                  <a:lnTo>
                    <a:pt x="738078" y="215817"/>
                  </a:lnTo>
                  <a:lnTo>
                    <a:pt x="373854" y="432030"/>
                  </a:lnTo>
                  <a:close/>
                </a:path>
              </a:pathLst>
            </a:custGeom>
            <a:solidFill>
              <a:srgbClr val="219DDB"/>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22" name="Group 21">
            <a:extLst>
              <a:ext uri="{FF2B5EF4-FFF2-40B4-BE49-F238E27FC236}">
                <a16:creationId xmlns:a16="http://schemas.microsoft.com/office/drawing/2014/main" id="{54F16A80-B4F5-1C4A-A9E5-0DEA5606E13C}"/>
              </a:ext>
            </a:extLst>
          </p:cNvPr>
          <p:cNvGrpSpPr/>
          <p:nvPr/>
        </p:nvGrpSpPr>
        <p:grpSpPr>
          <a:xfrm>
            <a:off x="9363190" y="3450644"/>
            <a:ext cx="545569" cy="657714"/>
            <a:chOff x="5838027" y="1368184"/>
            <a:chExt cx="1187134" cy="1431157"/>
          </a:xfrm>
        </p:grpSpPr>
        <p:sp>
          <p:nvSpPr>
            <p:cNvPr id="23" name="Freeform: Shape 85">
              <a:extLst>
                <a:ext uri="{FF2B5EF4-FFF2-40B4-BE49-F238E27FC236}">
                  <a16:creationId xmlns:a16="http://schemas.microsoft.com/office/drawing/2014/main" id="{D348382B-1595-3E45-984D-AA7DF072D7D5}"/>
                </a:ext>
              </a:extLst>
            </p:cNvPr>
            <p:cNvSpPr/>
            <p:nvPr/>
          </p:nvSpPr>
          <p:spPr>
            <a:xfrm>
              <a:off x="5838027" y="2112053"/>
              <a:ext cx="1187134" cy="687288"/>
            </a:xfrm>
            <a:custGeom>
              <a:avLst/>
              <a:gdLst>
                <a:gd name="connsiteX0" fmla="*/ 758526 w 751929"/>
                <a:gd name="connsiteY0" fmla="*/ 209485 h 435327"/>
                <a:gd name="connsiteX1" fmla="*/ 380318 w 751929"/>
                <a:gd name="connsiteY1" fmla="*/ 0 h 435327"/>
                <a:gd name="connsiteX2" fmla="*/ 0 w 751929"/>
                <a:gd name="connsiteY2" fmla="*/ 230592 h 435327"/>
                <a:gd name="connsiteX3" fmla="*/ 367522 w 751929"/>
                <a:gd name="connsiteY3" fmla="*/ 439813 h 435327"/>
                <a:gd name="connsiteX4" fmla="*/ 758526 w 751929"/>
                <a:gd name="connsiteY4" fmla="*/ 209485 h 435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929" h="435327">
                  <a:moveTo>
                    <a:pt x="758526" y="209485"/>
                  </a:moveTo>
                  <a:lnTo>
                    <a:pt x="380318" y="0"/>
                  </a:lnTo>
                  <a:lnTo>
                    <a:pt x="0" y="230592"/>
                  </a:lnTo>
                  <a:lnTo>
                    <a:pt x="367522" y="439813"/>
                  </a:lnTo>
                  <a:lnTo>
                    <a:pt x="758526" y="209485"/>
                  </a:lnTo>
                  <a:close/>
                </a:path>
              </a:pathLst>
            </a:custGeom>
            <a:solidFill>
              <a:srgbClr val="1F1D21">
                <a:alpha val="20000"/>
              </a:srgb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4" name="Freeform: Shape 86">
              <a:extLst>
                <a:ext uri="{FF2B5EF4-FFF2-40B4-BE49-F238E27FC236}">
                  <a16:creationId xmlns:a16="http://schemas.microsoft.com/office/drawing/2014/main" id="{FD345ABA-5B34-1844-A144-4E2B764ACD7D}"/>
                </a:ext>
              </a:extLst>
            </p:cNvPr>
            <p:cNvSpPr/>
            <p:nvPr/>
          </p:nvSpPr>
          <p:spPr>
            <a:xfrm>
              <a:off x="5847815" y="1700513"/>
              <a:ext cx="583153" cy="999691"/>
            </a:xfrm>
            <a:custGeom>
              <a:avLst/>
              <a:gdLst>
                <a:gd name="connsiteX0" fmla="*/ 375041 w 369369"/>
                <a:gd name="connsiteY0" fmla="*/ 215817 h 633204"/>
                <a:gd name="connsiteX1" fmla="*/ 373722 w 369369"/>
                <a:gd name="connsiteY1" fmla="*/ 645340 h 633204"/>
                <a:gd name="connsiteX2" fmla="*/ 0 w 369369"/>
                <a:gd name="connsiteY2" fmla="*/ 429523 h 633204"/>
                <a:gd name="connsiteX3" fmla="*/ 1187 w 369369"/>
                <a:gd name="connsiteY3" fmla="*/ 0 h 633204"/>
              </a:gdLst>
              <a:ahLst/>
              <a:cxnLst>
                <a:cxn ang="0">
                  <a:pos x="connsiteX0" y="connsiteY0"/>
                </a:cxn>
                <a:cxn ang="0">
                  <a:pos x="connsiteX1" y="connsiteY1"/>
                </a:cxn>
                <a:cxn ang="0">
                  <a:pos x="connsiteX2" y="connsiteY2"/>
                </a:cxn>
                <a:cxn ang="0">
                  <a:pos x="connsiteX3" y="connsiteY3"/>
                </a:cxn>
              </a:cxnLst>
              <a:rect l="l" t="t" r="r" b="b"/>
              <a:pathLst>
                <a:path w="369369" h="633204">
                  <a:moveTo>
                    <a:pt x="375041" y="215817"/>
                  </a:moveTo>
                  <a:lnTo>
                    <a:pt x="373722" y="645340"/>
                  </a:lnTo>
                  <a:lnTo>
                    <a:pt x="0" y="429523"/>
                  </a:lnTo>
                  <a:lnTo>
                    <a:pt x="1187" y="0"/>
                  </a:lnTo>
                  <a:close/>
                </a:path>
              </a:pathLst>
            </a:custGeom>
            <a:solidFill>
              <a:schemeClr val="accent3">
                <a:lumMod val="60000"/>
                <a:lumOff val="40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5" name="Freeform: Shape 87">
              <a:extLst>
                <a:ext uri="{FF2B5EF4-FFF2-40B4-BE49-F238E27FC236}">
                  <a16:creationId xmlns:a16="http://schemas.microsoft.com/office/drawing/2014/main" id="{FFD2F043-7D04-D44D-BB42-75F3F7029B24}"/>
                </a:ext>
              </a:extLst>
            </p:cNvPr>
            <p:cNvSpPr/>
            <p:nvPr/>
          </p:nvSpPr>
          <p:spPr>
            <a:xfrm>
              <a:off x="6437841" y="1699888"/>
              <a:ext cx="562326" cy="999691"/>
            </a:xfrm>
            <a:custGeom>
              <a:avLst/>
              <a:gdLst>
                <a:gd name="connsiteX0" fmla="*/ 1319 w 356177"/>
                <a:gd name="connsiteY0" fmla="*/ 216213 h 633204"/>
                <a:gd name="connsiteX1" fmla="*/ 365543 w 356177"/>
                <a:gd name="connsiteY1" fmla="*/ 0 h 633204"/>
                <a:gd name="connsiteX2" fmla="*/ 364356 w 356177"/>
                <a:gd name="connsiteY2" fmla="*/ 429523 h 633204"/>
                <a:gd name="connsiteX3" fmla="*/ 0 w 356177"/>
                <a:gd name="connsiteY3" fmla="*/ 645736 h 633204"/>
              </a:gdLst>
              <a:ahLst/>
              <a:cxnLst>
                <a:cxn ang="0">
                  <a:pos x="connsiteX0" y="connsiteY0"/>
                </a:cxn>
                <a:cxn ang="0">
                  <a:pos x="connsiteX1" y="connsiteY1"/>
                </a:cxn>
                <a:cxn ang="0">
                  <a:pos x="connsiteX2" y="connsiteY2"/>
                </a:cxn>
                <a:cxn ang="0">
                  <a:pos x="connsiteX3" y="connsiteY3"/>
                </a:cxn>
              </a:cxnLst>
              <a:rect l="l" t="t" r="r" b="b"/>
              <a:pathLst>
                <a:path w="356177" h="633204">
                  <a:moveTo>
                    <a:pt x="1319" y="216213"/>
                  </a:moveTo>
                  <a:lnTo>
                    <a:pt x="365543" y="0"/>
                  </a:lnTo>
                  <a:lnTo>
                    <a:pt x="364356" y="429523"/>
                  </a:lnTo>
                  <a:lnTo>
                    <a:pt x="0" y="645736"/>
                  </a:lnTo>
                  <a:close/>
                </a:path>
              </a:pathLst>
            </a:custGeom>
            <a:solidFill>
              <a:schemeClr val="accent3">
                <a:lumMod val="75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 name="Freeform: Shape 88">
              <a:extLst>
                <a:ext uri="{FF2B5EF4-FFF2-40B4-BE49-F238E27FC236}">
                  <a16:creationId xmlns:a16="http://schemas.microsoft.com/office/drawing/2014/main" id="{5DE56381-D6F3-0947-9D3A-265BBC4D5EB8}"/>
                </a:ext>
              </a:extLst>
            </p:cNvPr>
            <p:cNvSpPr/>
            <p:nvPr/>
          </p:nvSpPr>
          <p:spPr>
            <a:xfrm>
              <a:off x="5849689" y="1368184"/>
              <a:ext cx="1145479" cy="666461"/>
            </a:xfrm>
            <a:custGeom>
              <a:avLst/>
              <a:gdLst>
                <a:gd name="connsiteX0" fmla="*/ 0 w 725546"/>
                <a:gd name="connsiteY0" fmla="*/ 216213 h 422136"/>
                <a:gd name="connsiteX1" fmla="*/ 364224 w 725546"/>
                <a:gd name="connsiteY1" fmla="*/ 0 h 422136"/>
                <a:gd name="connsiteX2" fmla="*/ 738078 w 725546"/>
                <a:gd name="connsiteY2" fmla="*/ 215817 h 422136"/>
                <a:gd name="connsiteX3" fmla="*/ 373854 w 725546"/>
                <a:gd name="connsiteY3" fmla="*/ 432030 h 422136"/>
              </a:gdLst>
              <a:ahLst/>
              <a:cxnLst>
                <a:cxn ang="0">
                  <a:pos x="connsiteX0" y="connsiteY0"/>
                </a:cxn>
                <a:cxn ang="0">
                  <a:pos x="connsiteX1" y="connsiteY1"/>
                </a:cxn>
                <a:cxn ang="0">
                  <a:pos x="connsiteX2" y="connsiteY2"/>
                </a:cxn>
                <a:cxn ang="0">
                  <a:pos x="connsiteX3" y="connsiteY3"/>
                </a:cxn>
              </a:cxnLst>
              <a:rect l="l" t="t" r="r" b="b"/>
              <a:pathLst>
                <a:path w="725546" h="422136">
                  <a:moveTo>
                    <a:pt x="0" y="216213"/>
                  </a:moveTo>
                  <a:lnTo>
                    <a:pt x="364224" y="0"/>
                  </a:lnTo>
                  <a:lnTo>
                    <a:pt x="738078" y="215817"/>
                  </a:lnTo>
                  <a:lnTo>
                    <a:pt x="373854" y="432030"/>
                  </a:lnTo>
                  <a:close/>
                </a:path>
              </a:pathLst>
            </a:custGeom>
            <a:solidFill>
              <a:schemeClr val="accent3">
                <a:lumMod val="40000"/>
                <a:lumOff val="60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sp>
        <p:nvSpPr>
          <p:cNvPr id="31" name="Title 1">
            <a:extLst>
              <a:ext uri="{FF2B5EF4-FFF2-40B4-BE49-F238E27FC236}">
                <a16:creationId xmlns:a16="http://schemas.microsoft.com/office/drawing/2014/main" id="{3A8BA5C3-381D-7342-A298-10452A23C83A}"/>
              </a:ext>
            </a:extLst>
          </p:cNvPr>
          <p:cNvSpPr txBox="1">
            <a:spLocks/>
          </p:cNvSpPr>
          <p:nvPr/>
        </p:nvSpPr>
        <p:spPr>
          <a:xfrm>
            <a:off x="9233058" y="2166073"/>
            <a:ext cx="1702528" cy="219740"/>
          </a:xfrm>
          <a:prstGeom prst="rect">
            <a:avLst/>
          </a:prstGeom>
          <a:solidFill>
            <a:srgbClr val="243A5E"/>
          </a:solidFill>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563" rtl="0" eaLnBrk="1" fontAlgn="auto" latinLnBrk="0" hangingPunct="1">
              <a:lnSpc>
                <a:spcPct val="100000"/>
              </a:lnSpc>
              <a:spcBef>
                <a:spcPct val="0"/>
              </a:spcBef>
              <a:spcAft>
                <a:spcPts val="0"/>
              </a:spcAft>
              <a:buClrTx/>
              <a:buSzTx/>
              <a:buFontTx/>
              <a:buNone/>
              <a:tabLst/>
              <a:defRPr/>
            </a:pPr>
            <a:r>
              <a:rPr kumimoji="0" lang="en-US" sz="1428" b="0" i="0" u="none" strike="noStrike" kern="1200" cap="none" spc="0" normalizeH="0" baseline="0" noProof="0">
                <a:ln w="3175">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Kubernetes cluster</a:t>
            </a:r>
          </a:p>
        </p:txBody>
      </p:sp>
      <p:grpSp>
        <p:nvGrpSpPr>
          <p:cNvPr id="32" name="Group 31">
            <a:extLst>
              <a:ext uri="{FF2B5EF4-FFF2-40B4-BE49-F238E27FC236}">
                <a16:creationId xmlns:a16="http://schemas.microsoft.com/office/drawing/2014/main" id="{5D4EC3E0-E411-864F-B68B-7660618BCE1F}"/>
              </a:ext>
            </a:extLst>
          </p:cNvPr>
          <p:cNvGrpSpPr/>
          <p:nvPr/>
        </p:nvGrpSpPr>
        <p:grpSpPr>
          <a:xfrm>
            <a:off x="10162400" y="2630917"/>
            <a:ext cx="545569" cy="657714"/>
            <a:chOff x="5838027" y="1368184"/>
            <a:chExt cx="1187134" cy="1431157"/>
          </a:xfrm>
        </p:grpSpPr>
        <p:sp>
          <p:nvSpPr>
            <p:cNvPr id="33" name="Freeform: Shape 16">
              <a:extLst>
                <a:ext uri="{FF2B5EF4-FFF2-40B4-BE49-F238E27FC236}">
                  <a16:creationId xmlns:a16="http://schemas.microsoft.com/office/drawing/2014/main" id="{D9CBABB3-6342-8944-B5E5-ABE57355E46A}"/>
                </a:ext>
              </a:extLst>
            </p:cNvPr>
            <p:cNvSpPr/>
            <p:nvPr/>
          </p:nvSpPr>
          <p:spPr>
            <a:xfrm>
              <a:off x="5838027" y="2112053"/>
              <a:ext cx="1187134" cy="687288"/>
            </a:xfrm>
            <a:custGeom>
              <a:avLst/>
              <a:gdLst>
                <a:gd name="connsiteX0" fmla="*/ 758526 w 751929"/>
                <a:gd name="connsiteY0" fmla="*/ 209485 h 435327"/>
                <a:gd name="connsiteX1" fmla="*/ 380318 w 751929"/>
                <a:gd name="connsiteY1" fmla="*/ 0 h 435327"/>
                <a:gd name="connsiteX2" fmla="*/ 0 w 751929"/>
                <a:gd name="connsiteY2" fmla="*/ 230592 h 435327"/>
                <a:gd name="connsiteX3" fmla="*/ 367522 w 751929"/>
                <a:gd name="connsiteY3" fmla="*/ 439813 h 435327"/>
                <a:gd name="connsiteX4" fmla="*/ 758526 w 751929"/>
                <a:gd name="connsiteY4" fmla="*/ 209485 h 435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929" h="435327">
                  <a:moveTo>
                    <a:pt x="758526" y="209485"/>
                  </a:moveTo>
                  <a:lnTo>
                    <a:pt x="380318" y="0"/>
                  </a:lnTo>
                  <a:lnTo>
                    <a:pt x="0" y="230592"/>
                  </a:lnTo>
                  <a:lnTo>
                    <a:pt x="367522" y="439813"/>
                  </a:lnTo>
                  <a:lnTo>
                    <a:pt x="758526" y="209485"/>
                  </a:lnTo>
                  <a:close/>
                </a:path>
              </a:pathLst>
            </a:custGeom>
            <a:solidFill>
              <a:srgbClr val="1F1D21">
                <a:alpha val="20000"/>
              </a:srgb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34" name="Freeform: Shape 17">
              <a:extLst>
                <a:ext uri="{FF2B5EF4-FFF2-40B4-BE49-F238E27FC236}">
                  <a16:creationId xmlns:a16="http://schemas.microsoft.com/office/drawing/2014/main" id="{9D26BDCB-C971-D94F-930F-4C86F6EB138E}"/>
                </a:ext>
              </a:extLst>
            </p:cNvPr>
            <p:cNvSpPr/>
            <p:nvPr/>
          </p:nvSpPr>
          <p:spPr>
            <a:xfrm>
              <a:off x="5847815" y="1700513"/>
              <a:ext cx="583153" cy="999691"/>
            </a:xfrm>
            <a:custGeom>
              <a:avLst/>
              <a:gdLst>
                <a:gd name="connsiteX0" fmla="*/ 375041 w 369369"/>
                <a:gd name="connsiteY0" fmla="*/ 215817 h 633204"/>
                <a:gd name="connsiteX1" fmla="*/ 373722 w 369369"/>
                <a:gd name="connsiteY1" fmla="*/ 645340 h 633204"/>
                <a:gd name="connsiteX2" fmla="*/ 0 w 369369"/>
                <a:gd name="connsiteY2" fmla="*/ 429523 h 633204"/>
                <a:gd name="connsiteX3" fmla="*/ 1187 w 369369"/>
                <a:gd name="connsiteY3" fmla="*/ 0 h 633204"/>
              </a:gdLst>
              <a:ahLst/>
              <a:cxnLst>
                <a:cxn ang="0">
                  <a:pos x="connsiteX0" y="connsiteY0"/>
                </a:cxn>
                <a:cxn ang="0">
                  <a:pos x="connsiteX1" y="connsiteY1"/>
                </a:cxn>
                <a:cxn ang="0">
                  <a:pos x="connsiteX2" y="connsiteY2"/>
                </a:cxn>
                <a:cxn ang="0">
                  <a:pos x="connsiteX3" y="connsiteY3"/>
                </a:cxn>
              </a:cxnLst>
              <a:rect l="l" t="t" r="r" b="b"/>
              <a:pathLst>
                <a:path w="369369" h="633204">
                  <a:moveTo>
                    <a:pt x="375041" y="215817"/>
                  </a:moveTo>
                  <a:lnTo>
                    <a:pt x="373722" y="645340"/>
                  </a:lnTo>
                  <a:lnTo>
                    <a:pt x="0" y="429523"/>
                  </a:lnTo>
                  <a:lnTo>
                    <a:pt x="1187" y="0"/>
                  </a:lnTo>
                  <a:close/>
                </a:path>
              </a:pathLst>
            </a:custGeom>
            <a:solidFill>
              <a:schemeClr val="bg1">
                <a:lumMod val="75000"/>
                <a:lumOff val="25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35" name="Freeform: Shape 18">
              <a:extLst>
                <a:ext uri="{FF2B5EF4-FFF2-40B4-BE49-F238E27FC236}">
                  <a16:creationId xmlns:a16="http://schemas.microsoft.com/office/drawing/2014/main" id="{C85A7A90-C69F-4740-A647-AD78800FE9FE}"/>
                </a:ext>
              </a:extLst>
            </p:cNvPr>
            <p:cNvSpPr/>
            <p:nvPr/>
          </p:nvSpPr>
          <p:spPr>
            <a:xfrm>
              <a:off x="6437841" y="1699888"/>
              <a:ext cx="562326" cy="999691"/>
            </a:xfrm>
            <a:custGeom>
              <a:avLst/>
              <a:gdLst>
                <a:gd name="connsiteX0" fmla="*/ 1319 w 356177"/>
                <a:gd name="connsiteY0" fmla="*/ 216213 h 633204"/>
                <a:gd name="connsiteX1" fmla="*/ 365543 w 356177"/>
                <a:gd name="connsiteY1" fmla="*/ 0 h 633204"/>
                <a:gd name="connsiteX2" fmla="*/ 364356 w 356177"/>
                <a:gd name="connsiteY2" fmla="*/ 429523 h 633204"/>
                <a:gd name="connsiteX3" fmla="*/ 0 w 356177"/>
                <a:gd name="connsiteY3" fmla="*/ 645736 h 633204"/>
              </a:gdLst>
              <a:ahLst/>
              <a:cxnLst>
                <a:cxn ang="0">
                  <a:pos x="connsiteX0" y="connsiteY0"/>
                </a:cxn>
                <a:cxn ang="0">
                  <a:pos x="connsiteX1" y="connsiteY1"/>
                </a:cxn>
                <a:cxn ang="0">
                  <a:pos x="connsiteX2" y="connsiteY2"/>
                </a:cxn>
                <a:cxn ang="0">
                  <a:pos x="connsiteX3" y="connsiteY3"/>
                </a:cxn>
              </a:cxnLst>
              <a:rect l="l" t="t" r="r" b="b"/>
              <a:pathLst>
                <a:path w="356177" h="633204">
                  <a:moveTo>
                    <a:pt x="1319" y="216213"/>
                  </a:moveTo>
                  <a:lnTo>
                    <a:pt x="365543" y="0"/>
                  </a:lnTo>
                  <a:lnTo>
                    <a:pt x="364356" y="429523"/>
                  </a:lnTo>
                  <a:lnTo>
                    <a:pt x="0" y="645736"/>
                  </a:lnTo>
                  <a:close/>
                </a:path>
              </a:pathLst>
            </a:custGeom>
            <a:solidFill>
              <a:schemeClr val="bg1">
                <a:lumMod val="85000"/>
                <a:lumOff val="15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36" name="Freeform: Shape 19">
              <a:extLst>
                <a:ext uri="{FF2B5EF4-FFF2-40B4-BE49-F238E27FC236}">
                  <a16:creationId xmlns:a16="http://schemas.microsoft.com/office/drawing/2014/main" id="{267665B2-F31C-704A-BE8B-43FA1C10D242}"/>
                </a:ext>
              </a:extLst>
            </p:cNvPr>
            <p:cNvSpPr/>
            <p:nvPr/>
          </p:nvSpPr>
          <p:spPr>
            <a:xfrm>
              <a:off x="5849689" y="1368184"/>
              <a:ext cx="1145479" cy="666461"/>
            </a:xfrm>
            <a:custGeom>
              <a:avLst/>
              <a:gdLst>
                <a:gd name="connsiteX0" fmla="*/ 0 w 725546"/>
                <a:gd name="connsiteY0" fmla="*/ 216213 h 422136"/>
                <a:gd name="connsiteX1" fmla="*/ 364224 w 725546"/>
                <a:gd name="connsiteY1" fmla="*/ 0 h 422136"/>
                <a:gd name="connsiteX2" fmla="*/ 738078 w 725546"/>
                <a:gd name="connsiteY2" fmla="*/ 215817 h 422136"/>
                <a:gd name="connsiteX3" fmla="*/ 373854 w 725546"/>
                <a:gd name="connsiteY3" fmla="*/ 432030 h 422136"/>
              </a:gdLst>
              <a:ahLst/>
              <a:cxnLst>
                <a:cxn ang="0">
                  <a:pos x="connsiteX0" y="connsiteY0"/>
                </a:cxn>
                <a:cxn ang="0">
                  <a:pos x="connsiteX1" y="connsiteY1"/>
                </a:cxn>
                <a:cxn ang="0">
                  <a:pos x="connsiteX2" y="connsiteY2"/>
                </a:cxn>
                <a:cxn ang="0">
                  <a:pos x="connsiteX3" y="connsiteY3"/>
                </a:cxn>
              </a:cxnLst>
              <a:rect l="l" t="t" r="r" b="b"/>
              <a:pathLst>
                <a:path w="725546" h="422136">
                  <a:moveTo>
                    <a:pt x="0" y="216213"/>
                  </a:moveTo>
                  <a:lnTo>
                    <a:pt x="364224" y="0"/>
                  </a:lnTo>
                  <a:lnTo>
                    <a:pt x="738078" y="215817"/>
                  </a:lnTo>
                  <a:lnTo>
                    <a:pt x="373854" y="432030"/>
                  </a:lnTo>
                  <a:close/>
                </a:path>
              </a:pathLst>
            </a:custGeom>
            <a:solidFill>
              <a:schemeClr val="bg1">
                <a:lumMod val="65000"/>
                <a:lumOff val="35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37" name="Group 36">
            <a:extLst>
              <a:ext uri="{FF2B5EF4-FFF2-40B4-BE49-F238E27FC236}">
                <a16:creationId xmlns:a16="http://schemas.microsoft.com/office/drawing/2014/main" id="{F4D7B455-0AA8-BF4B-A745-A8BFD8C76444}"/>
              </a:ext>
            </a:extLst>
          </p:cNvPr>
          <p:cNvGrpSpPr/>
          <p:nvPr/>
        </p:nvGrpSpPr>
        <p:grpSpPr>
          <a:xfrm>
            <a:off x="10156943" y="3460414"/>
            <a:ext cx="545569" cy="657714"/>
            <a:chOff x="5838027" y="1368184"/>
            <a:chExt cx="1187134" cy="1431157"/>
          </a:xfrm>
        </p:grpSpPr>
        <p:sp>
          <p:nvSpPr>
            <p:cNvPr id="38" name="Freeform: Shape 16">
              <a:extLst>
                <a:ext uri="{FF2B5EF4-FFF2-40B4-BE49-F238E27FC236}">
                  <a16:creationId xmlns:a16="http://schemas.microsoft.com/office/drawing/2014/main" id="{54CCB542-F23C-4249-B491-EA97F80DCF18}"/>
                </a:ext>
              </a:extLst>
            </p:cNvPr>
            <p:cNvSpPr/>
            <p:nvPr/>
          </p:nvSpPr>
          <p:spPr>
            <a:xfrm>
              <a:off x="5838027" y="2112053"/>
              <a:ext cx="1187134" cy="687288"/>
            </a:xfrm>
            <a:custGeom>
              <a:avLst/>
              <a:gdLst>
                <a:gd name="connsiteX0" fmla="*/ 758526 w 751929"/>
                <a:gd name="connsiteY0" fmla="*/ 209485 h 435327"/>
                <a:gd name="connsiteX1" fmla="*/ 380318 w 751929"/>
                <a:gd name="connsiteY1" fmla="*/ 0 h 435327"/>
                <a:gd name="connsiteX2" fmla="*/ 0 w 751929"/>
                <a:gd name="connsiteY2" fmla="*/ 230592 h 435327"/>
                <a:gd name="connsiteX3" fmla="*/ 367522 w 751929"/>
                <a:gd name="connsiteY3" fmla="*/ 439813 h 435327"/>
                <a:gd name="connsiteX4" fmla="*/ 758526 w 751929"/>
                <a:gd name="connsiteY4" fmla="*/ 209485 h 435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929" h="435327">
                  <a:moveTo>
                    <a:pt x="758526" y="209485"/>
                  </a:moveTo>
                  <a:lnTo>
                    <a:pt x="380318" y="0"/>
                  </a:lnTo>
                  <a:lnTo>
                    <a:pt x="0" y="230592"/>
                  </a:lnTo>
                  <a:lnTo>
                    <a:pt x="367522" y="439813"/>
                  </a:lnTo>
                  <a:lnTo>
                    <a:pt x="758526" y="209485"/>
                  </a:lnTo>
                  <a:close/>
                </a:path>
              </a:pathLst>
            </a:custGeom>
            <a:solidFill>
              <a:srgbClr val="1F1D21">
                <a:alpha val="20000"/>
              </a:srgb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39" name="Freeform: Shape 17">
              <a:extLst>
                <a:ext uri="{FF2B5EF4-FFF2-40B4-BE49-F238E27FC236}">
                  <a16:creationId xmlns:a16="http://schemas.microsoft.com/office/drawing/2014/main" id="{73DB387D-6DA2-554C-B619-4AC74192F576}"/>
                </a:ext>
              </a:extLst>
            </p:cNvPr>
            <p:cNvSpPr/>
            <p:nvPr/>
          </p:nvSpPr>
          <p:spPr>
            <a:xfrm>
              <a:off x="5847815" y="1700513"/>
              <a:ext cx="583153" cy="999691"/>
            </a:xfrm>
            <a:custGeom>
              <a:avLst/>
              <a:gdLst>
                <a:gd name="connsiteX0" fmla="*/ 375041 w 369369"/>
                <a:gd name="connsiteY0" fmla="*/ 215817 h 633204"/>
                <a:gd name="connsiteX1" fmla="*/ 373722 w 369369"/>
                <a:gd name="connsiteY1" fmla="*/ 645340 h 633204"/>
                <a:gd name="connsiteX2" fmla="*/ 0 w 369369"/>
                <a:gd name="connsiteY2" fmla="*/ 429523 h 633204"/>
                <a:gd name="connsiteX3" fmla="*/ 1187 w 369369"/>
                <a:gd name="connsiteY3" fmla="*/ 0 h 633204"/>
              </a:gdLst>
              <a:ahLst/>
              <a:cxnLst>
                <a:cxn ang="0">
                  <a:pos x="connsiteX0" y="connsiteY0"/>
                </a:cxn>
                <a:cxn ang="0">
                  <a:pos x="connsiteX1" y="connsiteY1"/>
                </a:cxn>
                <a:cxn ang="0">
                  <a:pos x="connsiteX2" y="connsiteY2"/>
                </a:cxn>
                <a:cxn ang="0">
                  <a:pos x="connsiteX3" y="connsiteY3"/>
                </a:cxn>
              </a:cxnLst>
              <a:rect l="l" t="t" r="r" b="b"/>
              <a:pathLst>
                <a:path w="369369" h="633204">
                  <a:moveTo>
                    <a:pt x="375041" y="215817"/>
                  </a:moveTo>
                  <a:lnTo>
                    <a:pt x="373722" y="645340"/>
                  </a:lnTo>
                  <a:lnTo>
                    <a:pt x="0" y="429523"/>
                  </a:lnTo>
                  <a:lnTo>
                    <a:pt x="1187" y="0"/>
                  </a:lnTo>
                  <a:close/>
                </a:path>
              </a:pathLst>
            </a:custGeom>
            <a:solidFill>
              <a:schemeClr val="accent6">
                <a:lumMod val="60000"/>
                <a:lumOff val="40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40" name="Freeform: Shape 18">
              <a:extLst>
                <a:ext uri="{FF2B5EF4-FFF2-40B4-BE49-F238E27FC236}">
                  <a16:creationId xmlns:a16="http://schemas.microsoft.com/office/drawing/2014/main" id="{072FA9F1-5EA2-8143-B364-FFF49EF39876}"/>
                </a:ext>
              </a:extLst>
            </p:cNvPr>
            <p:cNvSpPr/>
            <p:nvPr/>
          </p:nvSpPr>
          <p:spPr>
            <a:xfrm>
              <a:off x="6437841" y="1699888"/>
              <a:ext cx="562326" cy="999691"/>
            </a:xfrm>
            <a:custGeom>
              <a:avLst/>
              <a:gdLst>
                <a:gd name="connsiteX0" fmla="*/ 1319 w 356177"/>
                <a:gd name="connsiteY0" fmla="*/ 216213 h 633204"/>
                <a:gd name="connsiteX1" fmla="*/ 365543 w 356177"/>
                <a:gd name="connsiteY1" fmla="*/ 0 h 633204"/>
                <a:gd name="connsiteX2" fmla="*/ 364356 w 356177"/>
                <a:gd name="connsiteY2" fmla="*/ 429523 h 633204"/>
                <a:gd name="connsiteX3" fmla="*/ 0 w 356177"/>
                <a:gd name="connsiteY3" fmla="*/ 645736 h 633204"/>
              </a:gdLst>
              <a:ahLst/>
              <a:cxnLst>
                <a:cxn ang="0">
                  <a:pos x="connsiteX0" y="connsiteY0"/>
                </a:cxn>
                <a:cxn ang="0">
                  <a:pos x="connsiteX1" y="connsiteY1"/>
                </a:cxn>
                <a:cxn ang="0">
                  <a:pos x="connsiteX2" y="connsiteY2"/>
                </a:cxn>
                <a:cxn ang="0">
                  <a:pos x="connsiteX3" y="connsiteY3"/>
                </a:cxn>
              </a:cxnLst>
              <a:rect l="l" t="t" r="r" b="b"/>
              <a:pathLst>
                <a:path w="356177" h="633204">
                  <a:moveTo>
                    <a:pt x="1319" y="216213"/>
                  </a:moveTo>
                  <a:lnTo>
                    <a:pt x="365543" y="0"/>
                  </a:lnTo>
                  <a:lnTo>
                    <a:pt x="364356" y="429523"/>
                  </a:lnTo>
                  <a:lnTo>
                    <a:pt x="0" y="645736"/>
                  </a:lnTo>
                  <a:close/>
                </a:path>
              </a:pathLst>
            </a:custGeom>
            <a:solidFill>
              <a:schemeClr val="accent6">
                <a:lumMod val="75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41" name="Freeform: Shape 19">
              <a:extLst>
                <a:ext uri="{FF2B5EF4-FFF2-40B4-BE49-F238E27FC236}">
                  <a16:creationId xmlns:a16="http://schemas.microsoft.com/office/drawing/2014/main" id="{EA7D2AA0-B950-8146-941E-ABE04334F940}"/>
                </a:ext>
              </a:extLst>
            </p:cNvPr>
            <p:cNvSpPr/>
            <p:nvPr/>
          </p:nvSpPr>
          <p:spPr>
            <a:xfrm>
              <a:off x="5849689" y="1368184"/>
              <a:ext cx="1145479" cy="666461"/>
            </a:xfrm>
            <a:custGeom>
              <a:avLst/>
              <a:gdLst>
                <a:gd name="connsiteX0" fmla="*/ 0 w 725546"/>
                <a:gd name="connsiteY0" fmla="*/ 216213 h 422136"/>
                <a:gd name="connsiteX1" fmla="*/ 364224 w 725546"/>
                <a:gd name="connsiteY1" fmla="*/ 0 h 422136"/>
                <a:gd name="connsiteX2" fmla="*/ 738078 w 725546"/>
                <a:gd name="connsiteY2" fmla="*/ 215817 h 422136"/>
                <a:gd name="connsiteX3" fmla="*/ 373854 w 725546"/>
                <a:gd name="connsiteY3" fmla="*/ 432030 h 422136"/>
              </a:gdLst>
              <a:ahLst/>
              <a:cxnLst>
                <a:cxn ang="0">
                  <a:pos x="connsiteX0" y="connsiteY0"/>
                </a:cxn>
                <a:cxn ang="0">
                  <a:pos x="connsiteX1" y="connsiteY1"/>
                </a:cxn>
                <a:cxn ang="0">
                  <a:pos x="connsiteX2" y="connsiteY2"/>
                </a:cxn>
                <a:cxn ang="0">
                  <a:pos x="connsiteX3" y="connsiteY3"/>
                </a:cxn>
              </a:cxnLst>
              <a:rect l="l" t="t" r="r" b="b"/>
              <a:pathLst>
                <a:path w="725546" h="422136">
                  <a:moveTo>
                    <a:pt x="0" y="216213"/>
                  </a:moveTo>
                  <a:lnTo>
                    <a:pt x="364224" y="0"/>
                  </a:lnTo>
                  <a:lnTo>
                    <a:pt x="738078" y="215817"/>
                  </a:lnTo>
                  <a:lnTo>
                    <a:pt x="373854" y="432030"/>
                  </a:lnTo>
                  <a:close/>
                </a:path>
              </a:pathLst>
            </a:custGeom>
            <a:solidFill>
              <a:schemeClr val="accent6">
                <a:lumMod val="40000"/>
                <a:lumOff val="60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spTree>
    <p:extLst>
      <p:ext uri="{BB962C8B-B14F-4D97-AF65-F5344CB8AC3E}">
        <p14:creationId xmlns:p14="http://schemas.microsoft.com/office/powerpoint/2010/main" val="4051714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74"/>
                                        </p:tgtEl>
                                        <p:attrNameLst>
                                          <p:attrName>style.visibility</p:attrName>
                                        </p:attrNameLst>
                                      </p:cBhvr>
                                      <p:to>
                                        <p:strVal val="visible"/>
                                      </p:to>
                                    </p:set>
                                    <p:animEffect transition="in" filter="fade">
                                      <p:cBhvr>
                                        <p:cTn id="7" dur="500"/>
                                        <p:tgtEl>
                                          <p:spTgt spid="74"/>
                                        </p:tgtEl>
                                      </p:cBhvr>
                                    </p:animEffect>
                                  </p:childTnLst>
                                </p:cTn>
                              </p:par>
                              <p:par>
                                <p:cTn id="8" presetID="6" presetClass="emph" presetSubtype="0" accel="100000" autoRev="1" fill="hold" grpId="1" nodeType="withEffect">
                                  <p:stCondLst>
                                    <p:cond delay="0"/>
                                  </p:stCondLst>
                                  <p:childTnLst>
                                    <p:animScale>
                                      <p:cBhvr>
                                        <p:cTn id="9" dur="500" fill="hold"/>
                                        <p:tgtEl>
                                          <p:spTgt spid="74"/>
                                        </p:tgtEl>
                                      </p:cBhvr>
                                      <p:by x="80000" y="80000"/>
                                    </p:animScale>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childTnLst>
                          </p:cTn>
                        </p:par>
                        <p:par>
                          <p:cTn id="14" fill="hold">
                            <p:stCondLst>
                              <p:cond delay="1500"/>
                            </p:stCondLst>
                            <p:childTnLst>
                              <p:par>
                                <p:cTn id="15" presetID="10" presetClass="entr" presetSubtype="0" fill="hold" nodeType="after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fade">
                                      <p:cBhvr>
                                        <p:cTn id="17" dur="500"/>
                                        <p:tgtEl>
                                          <p:spTgt spid="32"/>
                                        </p:tgtEl>
                                      </p:cBhvr>
                                    </p:animEffec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fade">
                                      <p:cBhvr>
                                        <p:cTn id="21" dur="500"/>
                                        <p:tgtEl>
                                          <p:spTgt spid="22"/>
                                        </p:tgtEl>
                                      </p:cBhvr>
                                    </p:animEffect>
                                  </p:childTnLst>
                                </p:cTn>
                              </p:par>
                            </p:childTnLst>
                          </p:cTn>
                        </p:par>
                        <p:par>
                          <p:cTn id="22" fill="hold">
                            <p:stCondLst>
                              <p:cond delay="2500"/>
                            </p:stCondLst>
                            <p:childTnLst>
                              <p:par>
                                <p:cTn id="23" presetID="10" presetClass="entr" presetSubtype="0" fill="hold" nodeType="afterEffect">
                                  <p:stCondLst>
                                    <p:cond delay="0"/>
                                  </p:stCondLst>
                                  <p:childTnLst>
                                    <p:set>
                                      <p:cBhvr>
                                        <p:cTn id="24" dur="1" fill="hold">
                                          <p:stCondLst>
                                            <p:cond delay="0"/>
                                          </p:stCondLst>
                                        </p:cTn>
                                        <p:tgtEl>
                                          <p:spTgt spid="37"/>
                                        </p:tgtEl>
                                        <p:attrNameLst>
                                          <p:attrName>style.visibility</p:attrName>
                                        </p:attrNameLst>
                                      </p:cBhvr>
                                      <p:to>
                                        <p:strVal val="visible"/>
                                      </p:to>
                                    </p:set>
                                    <p:animEffect transition="in" filter="fade">
                                      <p:cBhvr>
                                        <p:cTn id="25"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P spid="74" grpId="1"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A1844-7284-9F48-B17B-EFAA8D39A2CE}"/>
              </a:ext>
            </a:extLst>
          </p:cNvPr>
          <p:cNvSpPr>
            <a:spLocks noGrp="1"/>
          </p:cNvSpPr>
          <p:nvPr>
            <p:ph type="title"/>
          </p:nvPr>
        </p:nvSpPr>
        <p:spPr/>
        <p:txBody>
          <a:bodyPr/>
          <a:lstStyle/>
          <a:p>
            <a:r>
              <a:rPr lang="en-US" err="1"/>
              <a:t>NodePool</a:t>
            </a:r>
            <a:r>
              <a:rPr lang="en-US"/>
              <a:t> considerations</a:t>
            </a:r>
          </a:p>
        </p:txBody>
      </p:sp>
      <p:sp>
        <p:nvSpPr>
          <p:cNvPr id="3" name="Content Placeholder 2">
            <a:extLst>
              <a:ext uri="{FF2B5EF4-FFF2-40B4-BE49-F238E27FC236}">
                <a16:creationId xmlns:a16="http://schemas.microsoft.com/office/drawing/2014/main" id="{D1BB4BCF-7E44-5145-9540-279B2B0A1540}"/>
              </a:ext>
            </a:extLst>
          </p:cNvPr>
          <p:cNvSpPr>
            <a:spLocks noGrp="1"/>
          </p:cNvSpPr>
          <p:nvPr>
            <p:ph idx="1"/>
          </p:nvPr>
        </p:nvSpPr>
        <p:spPr>
          <a:xfrm>
            <a:off x="584200" y="1435503"/>
            <a:ext cx="11018520" cy="5426101"/>
          </a:xfrm>
        </p:spPr>
        <p:txBody>
          <a:bodyPr/>
          <a:lstStyle/>
          <a:p>
            <a:pPr>
              <a:spcBef>
                <a:spcPts val="1200"/>
              </a:spcBef>
              <a:spcAft>
                <a:spcPts val="600"/>
              </a:spcAft>
            </a:pPr>
            <a:r>
              <a:rPr lang="en-US" dirty="0"/>
              <a:t>AKS API operations will be decoupled for control plane and node pools.</a:t>
            </a:r>
          </a:p>
          <a:p>
            <a:pPr>
              <a:spcBef>
                <a:spcPts val="1200"/>
              </a:spcBef>
              <a:spcAft>
                <a:spcPts val="600"/>
              </a:spcAft>
            </a:pPr>
            <a:r>
              <a:rPr lang="en-US" dirty="0"/>
              <a:t>Most </a:t>
            </a:r>
            <a:r>
              <a:rPr lang="en-US" dirty="0">
                <a:solidFill>
                  <a:schemeClr val="accent5">
                    <a:lumMod val="60000"/>
                    <a:lumOff val="40000"/>
                  </a:schemeClr>
                </a:solidFill>
              </a:rPr>
              <a:t>operations</a:t>
            </a:r>
            <a:r>
              <a:rPr lang="en-US" dirty="0"/>
              <a:t> are now at node pool level (scale, upgrade,…)</a:t>
            </a:r>
          </a:p>
          <a:p>
            <a:pPr>
              <a:spcBef>
                <a:spcPts val="1200"/>
              </a:spcBef>
              <a:spcAft>
                <a:spcPts val="600"/>
              </a:spcAft>
            </a:pPr>
            <a:r>
              <a:rPr lang="en-US" dirty="0"/>
              <a:t>You can add </a:t>
            </a:r>
            <a:r>
              <a:rPr lang="en-US" dirty="0">
                <a:solidFill>
                  <a:schemeClr val="accent5">
                    <a:lumMod val="60000"/>
                    <a:lumOff val="40000"/>
                  </a:schemeClr>
                </a:solidFill>
              </a:rPr>
              <a:t>taints</a:t>
            </a:r>
            <a:r>
              <a:rPr lang="en-US" dirty="0"/>
              <a:t> to the node pool profile that will automatically add them to every new node</a:t>
            </a:r>
          </a:p>
          <a:p>
            <a:pPr>
              <a:spcBef>
                <a:spcPts val="1200"/>
              </a:spcBef>
              <a:spcAft>
                <a:spcPts val="600"/>
              </a:spcAft>
            </a:pPr>
            <a:r>
              <a:rPr lang="en-US" dirty="0"/>
              <a:t>Cluster </a:t>
            </a:r>
            <a:r>
              <a:rPr lang="en-US" dirty="0" err="1"/>
              <a:t>AutoScaler</a:t>
            </a:r>
            <a:r>
              <a:rPr lang="en-US" dirty="0"/>
              <a:t> works on a per node pool basis</a:t>
            </a:r>
          </a:p>
          <a:p>
            <a:pPr>
              <a:spcBef>
                <a:spcPts val="1200"/>
              </a:spcBef>
              <a:spcAft>
                <a:spcPts val="600"/>
              </a:spcAft>
            </a:pPr>
            <a:r>
              <a:rPr lang="en-US" dirty="0"/>
              <a:t>An AKS cluster can have a maximum of  8 node pools</a:t>
            </a:r>
          </a:p>
          <a:p>
            <a:pPr>
              <a:spcBef>
                <a:spcPts val="1200"/>
              </a:spcBef>
              <a:spcAft>
                <a:spcPts val="600"/>
              </a:spcAft>
            </a:pPr>
            <a:r>
              <a:rPr lang="en-US" dirty="0"/>
              <a:t>An AKS cluster can have a maximum of 400 nodes across those node pools</a:t>
            </a:r>
          </a:p>
          <a:p>
            <a:pPr>
              <a:spcBef>
                <a:spcPts val="1200"/>
              </a:spcBef>
              <a:spcAft>
                <a:spcPts val="600"/>
              </a:spcAft>
            </a:pPr>
            <a:r>
              <a:rPr lang="en-US" dirty="0"/>
              <a:t>You can leverage the Public IP per Node feature in selected node pools</a:t>
            </a:r>
          </a:p>
          <a:p>
            <a:endParaRPr lang="en-US" dirty="0"/>
          </a:p>
        </p:txBody>
      </p:sp>
    </p:spTree>
    <p:extLst>
      <p:ext uri="{BB962C8B-B14F-4D97-AF65-F5344CB8AC3E}">
        <p14:creationId xmlns:p14="http://schemas.microsoft.com/office/powerpoint/2010/main" val="25308762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5" name="Title 1"/>
          <p:cNvSpPr txBox="1">
            <a:spLocks/>
          </p:cNvSpPr>
          <p:nvPr/>
        </p:nvSpPr>
        <p:spPr>
          <a:xfrm>
            <a:off x="585958" y="2074714"/>
            <a:ext cx="5760592" cy="961050"/>
          </a:xfrm>
          <a:prstGeom prst="rect">
            <a:avLst/>
          </a:prstGeom>
        </p:spPr>
        <p:txBody>
          <a:bodyPr lIns="0" tIns="0" rIns="0" bIns="0" anchor="t" anchorCtr="0"/>
          <a:lstStyle>
            <a:lvl1pPr marL="0" indent="0" algn="l" defTabSz="914367" rtl="0" eaLnBrk="1" latinLnBrk="0" hangingPunct="1">
              <a:lnSpc>
                <a:spcPct val="90000"/>
              </a:lnSpc>
              <a:spcBef>
                <a:spcPts val="0"/>
              </a:spcBef>
              <a:buNone/>
              <a:defRPr lang="en-US" sz="6000" b="0" kern="1200" cap="none" spc="-100" baseline="0">
                <a:ln w="3175">
                  <a:noFill/>
                </a:ln>
                <a:solidFill>
                  <a:schemeClr val="bg1"/>
                </a:solidFill>
                <a:effectLst/>
                <a:latin typeface="+mj-lt"/>
                <a:ea typeface="+mn-ea"/>
                <a:cs typeface="Segoe UI" pitchFamily="34" charset="0"/>
              </a:defRPr>
            </a:lvl1pPr>
          </a:lstStyle>
          <a:p>
            <a:pPr marL="0" marR="0" lvl="0" indent="0" algn="l" defTabSz="914192" rtl="0" eaLnBrk="1" fontAlgn="base" latinLnBrk="0" hangingPunct="1">
              <a:lnSpc>
                <a:spcPct val="90000"/>
              </a:lnSpc>
              <a:spcBef>
                <a:spcPts val="1175"/>
              </a:spcBef>
              <a:spcAft>
                <a:spcPct val="0"/>
              </a:spcAft>
              <a:buClrTx/>
              <a:buSzTx/>
              <a:buFontTx/>
              <a:buNone/>
              <a:tabLst/>
              <a:defRPr/>
            </a:pPr>
            <a:r>
              <a:rPr kumimoji="0" lang="en-US" sz="3600" b="0" i="0" u="none" strike="noStrike" kern="1200" cap="none" spc="-5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Standard Load Balancer</a:t>
            </a:r>
          </a:p>
        </p:txBody>
      </p:sp>
      <p:sp>
        <p:nvSpPr>
          <p:cNvPr id="11" name="Rectangle 10">
            <a:extLst>
              <a:ext uri="{FF2B5EF4-FFF2-40B4-BE49-F238E27FC236}">
                <a16:creationId xmlns:a16="http://schemas.microsoft.com/office/drawing/2014/main" id="{A2AA618E-5564-4901-86C5-215D45B0D777}"/>
              </a:ext>
            </a:extLst>
          </p:cNvPr>
          <p:cNvSpPr/>
          <p:nvPr/>
        </p:nvSpPr>
        <p:spPr>
          <a:xfrm>
            <a:off x="553683" y="2977870"/>
            <a:ext cx="4622035" cy="3693319"/>
          </a:xfrm>
          <a:prstGeom prst="rect">
            <a:avLst/>
          </a:prstGeom>
        </p:spPr>
        <p:txBody>
          <a:bodyPr wrap="none" lIns="0" tIns="0" rIns="0" bIns="0">
            <a:spAutoFit/>
          </a:bodyPr>
          <a:lstStyle/>
          <a:p>
            <a:pPr marL="0" marR="0" lvl="0" indent="0" algn="l" defTabSz="951121" rtl="0" eaLnBrk="1" fontAlgn="auto" latinLnBrk="0" hangingPunct="1">
              <a:lnSpc>
                <a:spcPct val="100000"/>
              </a:lnSpc>
              <a:spcBef>
                <a:spcPts val="0"/>
              </a:spcBef>
              <a:spcAft>
                <a:spcPts val="1198"/>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t>One LB for Multiple Node Pools</a:t>
            </a:r>
          </a:p>
          <a:p>
            <a:pPr marL="0" marR="0" lvl="0" indent="0" algn="l" defTabSz="951121" rtl="0" eaLnBrk="1" fontAlgn="auto" latinLnBrk="0" hangingPunct="1">
              <a:lnSpc>
                <a:spcPct val="100000"/>
              </a:lnSpc>
              <a:spcBef>
                <a:spcPts val="0"/>
              </a:spcBef>
              <a:spcAft>
                <a:spcPts val="1198"/>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t>All the new features from SLB:</a:t>
            </a:r>
          </a:p>
          <a:p>
            <a:pPr marL="800100" marR="0" lvl="1" indent="-342900" algn="l" defTabSz="951121" rtl="0" eaLnBrk="1" fontAlgn="auto" latinLnBrk="0" hangingPunct="1">
              <a:lnSpc>
                <a:spcPct val="100000"/>
              </a:lnSpc>
              <a:spcBef>
                <a:spcPts val="0"/>
              </a:spcBef>
              <a:spcAft>
                <a:spcPts val="1198"/>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t>TCP connections stay alive</a:t>
            </a:r>
          </a:p>
          <a:p>
            <a:pPr marL="800100" marR="0" lvl="1" indent="-342900" algn="l" defTabSz="951121" rtl="0" eaLnBrk="1" fontAlgn="auto" latinLnBrk="0" hangingPunct="1">
              <a:lnSpc>
                <a:spcPct val="100000"/>
              </a:lnSpc>
              <a:spcBef>
                <a:spcPts val="0"/>
              </a:spcBef>
              <a:spcAft>
                <a:spcPts val="1198"/>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t>HA Ports</a:t>
            </a:r>
          </a:p>
          <a:p>
            <a:pPr marL="800100" marR="0" lvl="1" indent="-342900" algn="l" defTabSz="951121" rtl="0" eaLnBrk="1" fontAlgn="auto" latinLnBrk="0" hangingPunct="1">
              <a:lnSpc>
                <a:spcPct val="100000"/>
              </a:lnSpc>
              <a:spcBef>
                <a:spcPts val="0"/>
              </a:spcBef>
              <a:spcAft>
                <a:spcPts val="1198"/>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t>Outbound rules</a:t>
            </a:r>
          </a:p>
          <a:p>
            <a:pPr marL="800100" marR="0" lvl="1" indent="-342900" algn="l" defTabSz="951121" rtl="0" eaLnBrk="1" fontAlgn="auto" latinLnBrk="0" hangingPunct="1">
              <a:lnSpc>
                <a:spcPct val="100000"/>
              </a:lnSpc>
              <a:spcBef>
                <a:spcPts val="0"/>
              </a:spcBef>
              <a:spcAft>
                <a:spcPts val="1198"/>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t>Faster (ops &lt;30s)</a:t>
            </a:r>
          </a:p>
          <a:p>
            <a:pPr marL="800100" marR="0" lvl="1" indent="-342900" algn="l" defTabSz="951121" rtl="0" eaLnBrk="1" fontAlgn="auto" latinLnBrk="0" hangingPunct="1">
              <a:lnSpc>
                <a:spcPct val="100000"/>
              </a:lnSpc>
              <a:spcBef>
                <a:spcPts val="0"/>
              </a:spcBef>
              <a:spcAft>
                <a:spcPts val="1198"/>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t>TCP Reset on Idle</a:t>
            </a:r>
          </a:p>
          <a:p>
            <a:pPr marL="0" marR="0" lvl="0" indent="0" algn="l" defTabSz="951121" rtl="0" eaLnBrk="1" fontAlgn="auto" latinLnBrk="0" hangingPunct="1">
              <a:lnSpc>
                <a:spcPct val="100000"/>
              </a:lnSpc>
              <a:spcBef>
                <a:spcPts val="0"/>
              </a:spcBef>
              <a:spcAft>
                <a:spcPts val="1198"/>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t>Support for Load Balancing across Zones</a:t>
            </a:r>
          </a:p>
          <a:p>
            <a:pPr marL="0" marR="0" lvl="0" indent="0" algn="l" defTabSz="951121" rtl="0" eaLnBrk="1" fontAlgn="auto" latinLnBrk="0" hangingPunct="1">
              <a:lnSpc>
                <a:spcPct val="100000"/>
              </a:lnSpc>
              <a:spcBef>
                <a:spcPts val="0"/>
              </a:spcBef>
              <a:spcAft>
                <a:spcPts val="1198"/>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t>LB SLA of 99.99</a:t>
            </a:r>
          </a:p>
        </p:txBody>
      </p:sp>
      <p:sp>
        <p:nvSpPr>
          <p:cNvPr id="74" name="Rectangle: Rounded Corners 73">
            <a:extLst>
              <a:ext uri="{FF2B5EF4-FFF2-40B4-BE49-F238E27FC236}">
                <a16:creationId xmlns:a16="http://schemas.microsoft.com/office/drawing/2014/main" id="{81D23F86-13A3-4075-9674-68BAA8F90F4E}"/>
              </a:ext>
            </a:extLst>
          </p:cNvPr>
          <p:cNvSpPr/>
          <p:nvPr/>
        </p:nvSpPr>
        <p:spPr bwMode="auto">
          <a:xfrm>
            <a:off x="585957" y="1376091"/>
            <a:ext cx="2741443" cy="384048"/>
          </a:xfrm>
          <a:prstGeom prst="roundRect">
            <a:avLst>
              <a:gd name="adj" fmla="val 27974"/>
            </a:avLst>
          </a:prstGeom>
          <a:solidFill>
            <a:srgbClr val="50E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91440" tIns="0" rIns="9144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400" b="1" i="0" u="none" strike="noStrike" kern="1200" cap="none" spc="200" normalizeH="0" baseline="0" noProof="0" dirty="0">
                <a:ln>
                  <a:noFill/>
                </a:ln>
                <a:gradFill>
                  <a:gsLst>
                    <a:gs pos="0">
                      <a:srgbClr val="243A5E"/>
                    </a:gs>
                    <a:gs pos="100000">
                      <a:srgbClr val="243A5E"/>
                    </a:gs>
                  </a:gsLst>
                  <a:lin ang="5400000" scaled="0"/>
                </a:gradFill>
                <a:effectLst/>
                <a:uLnTx/>
                <a:uFillTx/>
                <a:latin typeface="Segoe UI"/>
                <a:ea typeface="+mn-ea"/>
                <a:cs typeface="Segoe UI" pitchFamily="34" charset="0"/>
              </a:rPr>
              <a:t>General Availability</a:t>
            </a:r>
          </a:p>
        </p:txBody>
      </p:sp>
      <p:sp>
        <p:nvSpPr>
          <p:cNvPr id="16" name="Rectangle: Rounded Corners 2">
            <a:extLst>
              <a:ext uri="{FF2B5EF4-FFF2-40B4-BE49-F238E27FC236}">
                <a16:creationId xmlns:a16="http://schemas.microsoft.com/office/drawing/2014/main" id="{82388DE2-213F-A940-9DAE-C7C8D3BE9F34}"/>
              </a:ext>
            </a:extLst>
          </p:cNvPr>
          <p:cNvSpPr/>
          <p:nvPr/>
        </p:nvSpPr>
        <p:spPr bwMode="auto">
          <a:xfrm>
            <a:off x="8899510" y="2074714"/>
            <a:ext cx="2355404" cy="2167929"/>
          </a:xfrm>
          <a:prstGeom prst="roundRect">
            <a:avLst>
              <a:gd name="adj" fmla="val 12251"/>
            </a:avLst>
          </a:prstGeom>
          <a:noFill/>
          <a:ln w="15875" cap="rnd">
            <a:solidFill>
              <a:srgbClr val="4FE4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7" name="Group 16">
            <a:extLst>
              <a:ext uri="{FF2B5EF4-FFF2-40B4-BE49-F238E27FC236}">
                <a16:creationId xmlns:a16="http://schemas.microsoft.com/office/drawing/2014/main" id="{EA621727-78F7-F44D-BD66-60E9A5D783A6}"/>
              </a:ext>
            </a:extLst>
          </p:cNvPr>
          <p:cNvGrpSpPr/>
          <p:nvPr/>
        </p:nvGrpSpPr>
        <p:grpSpPr>
          <a:xfrm>
            <a:off x="9360320" y="2617916"/>
            <a:ext cx="545569" cy="657714"/>
            <a:chOff x="5838027" y="1368184"/>
            <a:chExt cx="1187134" cy="1431157"/>
          </a:xfrm>
        </p:grpSpPr>
        <p:sp>
          <p:nvSpPr>
            <p:cNvPr id="18" name="Freeform: Shape 16">
              <a:extLst>
                <a:ext uri="{FF2B5EF4-FFF2-40B4-BE49-F238E27FC236}">
                  <a16:creationId xmlns:a16="http://schemas.microsoft.com/office/drawing/2014/main" id="{428FE431-234F-D342-B369-14E5BC57C348}"/>
                </a:ext>
              </a:extLst>
            </p:cNvPr>
            <p:cNvSpPr/>
            <p:nvPr/>
          </p:nvSpPr>
          <p:spPr>
            <a:xfrm>
              <a:off x="5838027" y="2112053"/>
              <a:ext cx="1187134" cy="687288"/>
            </a:xfrm>
            <a:custGeom>
              <a:avLst/>
              <a:gdLst>
                <a:gd name="connsiteX0" fmla="*/ 758526 w 751929"/>
                <a:gd name="connsiteY0" fmla="*/ 209485 h 435327"/>
                <a:gd name="connsiteX1" fmla="*/ 380318 w 751929"/>
                <a:gd name="connsiteY1" fmla="*/ 0 h 435327"/>
                <a:gd name="connsiteX2" fmla="*/ 0 w 751929"/>
                <a:gd name="connsiteY2" fmla="*/ 230592 h 435327"/>
                <a:gd name="connsiteX3" fmla="*/ 367522 w 751929"/>
                <a:gd name="connsiteY3" fmla="*/ 439813 h 435327"/>
                <a:gd name="connsiteX4" fmla="*/ 758526 w 751929"/>
                <a:gd name="connsiteY4" fmla="*/ 209485 h 435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929" h="435327">
                  <a:moveTo>
                    <a:pt x="758526" y="209485"/>
                  </a:moveTo>
                  <a:lnTo>
                    <a:pt x="380318" y="0"/>
                  </a:lnTo>
                  <a:lnTo>
                    <a:pt x="0" y="230592"/>
                  </a:lnTo>
                  <a:lnTo>
                    <a:pt x="367522" y="439813"/>
                  </a:lnTo>
                  <a:lnTo>
                    <a:pt x="758526" y="209485"/>
                  </a:lnTo>
                  <a:close/>
                </a:path>
              </a:pathLst>
            </a:custGeom>
            <a:solidFill>
              <a:srgbClr val="1F1D21">
                <a:alpha val="20000"/>
              </a:srgb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9" name="Freeform: Shape 17">
              <a:extLst>
                <a:ext uri="{FF2B5EF4-FFF2-40B4-BE49-F238E27FC236}">
                  <a16:creationId xmlns:a16="http://schemas.microsoft.com/office/drawing/2014/main" id="{0BDE6422-0FCD-CF4B-92A2-0D7CE8742708}"/>
                </a:ext>
              </a:extLst>
            </p:cNvPr>
            <p:cNvSpPr/>
            <p:nvPr/>
          </p:nvSpPr>
          <p:spPr>
            <a:xfrm>
              <a:off x="5847815" y="1700513"/>
              <a:ext cx="583153" cy="999691"/>
            </a:xfrm>
            <a:custGeom>
              <a:avLst/>
              <a:gdLst>
                <a:gd name="connsiteX0" fmla="*/ 375041 w 369369"/>
                <a:gd name="connsiteY0" fmla="*/ 215817 h 633204"/>
                <a:gd name="connsiteX1" fmla="*/ 373722 w 369369"/>
                <a:gd name="connsiteY1" fmla="*/ 645340 h 633204"/>
                <a:gd name="connsiteX2" fmla="*/ 0 w 369369"/>
                <a:gd name="connsiteY2" fmla="*/ 429523 h 633204"/>
                <a:gd name="connsiteX3" fmla="*/ 1187 w 369369"/>
                <a:gd name="connsiteY3" fmla="*/ 0 h 633204"/>
              </a:gdLst>
              <a:ahLst/>
              <a:cxnLst>
                <a:cxn ang="0">
                  <a:pos x="connsiteX0" y="connsiteY0"/>
                </a:cxn>
                <a:cxn ang="0">
                  <a:pos x="connsiteX1" y="connsiteY1"/>
                </a:cxn>
                <a:cxn ang="0">
                  <a:pos x="connsiteX2" y="connsiteY2"/>
                </a:cxn>
                <a:cxn ang="0">
                  <a:pos x="connsiteX3" y="connsiteY3"/>
                </a:cxn>
              </a:cxnLst>
              <a:rect l="l" t="t" r="r" b="b"/>
              <a:pathLst>
                <a:path w="369369" h="633204">
                  <a:moveTo>
                    <a:pt x="375041" y="215817"/>
                  </a:moveTo>
                  <a:lnTo>
                    <a:pt x="373722" y="645340"/>
                  </a:lnTo>
                  <a:lnTo>
                    <a:pt x="0" y="429523"/>
                  </a:lnTo>
                  <a:lnTo>
                    <a:pt x="1187" y="0"/>
                  </a:lnTo>
                  <a:close/>
                </a:path>
              </a:pathLst>
            </a:custGeom>
            <a:solidFill>
              <a:srgbClr val="0078D4"/>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0" name="Freeform: Shape 18">
              <a:extLst>
                <a:ext uri="{FF2B5EF4-FFF2-40B4-BE49-F238E27FC236}">
                  <a16:creationId xmlns:a16="http://schemas.microsoft.com/office/drawing/2014/main" id="{0E853320-8A69-984D-BEB6-BC72FB29FB88}"/>
                </a:ext>
              </a:extLst>
            </p:cNvPr>
            <p:cNvSpPr/>
            <p:nvPr/>
          </p:nvSpPr>
          <p:spPr>
            <a:xfrm>
              <a:off x="6437841" y="1699888"/>
              <a:ext cx="562326" cy="999691"/>
            </a:xfrm>
            <a:custGeom>
              <a:avLst/>
              <a:gdLst>
                <a:gd name="connsiteX0" fmla="*/ 1319 w 356177"/>
                <a:gd name="connsiteY0" fmla="*/ 216213 h 633204"/>
                <a:gd name="connsiteX1" fmla="*/ 365543 w 356177"/>
                <a:gd name="connsiteY1" fmla="*/ 0 h 633204"/>
                <a:gd name="connsiteX2" fmla="*/ 364356 w 356177"/>
                <a:gd name="connsiteY2" fmla="*/ 429523 h 633204"/>
                <a:gd name="connsiteX3" fmla="*/ 0 w 356177"/>
                <a:gd name="connsiteY3" fmla="*/ 645736 h 633204"/>
              </a:gdLst>
              <a:ahLst/>
              <a:cxnLst>
                <a:cxn ang="0">
                  <a:pos x="connsiteX0" y="connsiteY0"/>
                </a:cxn>
                <a:cxn ang="0">
                  <a:pos x="connsiteX1" y="connsiteY1"/>
                </a:cxn>
                <a:cxn ang="0">
                  <a:pos x="connsiteX2" y="connsiteY2"/>
                </a:cxn>
                <a:cxn ang="0">
                  <a:pos x="connsiteX3" y="connsiteY3"/>
                </a:cxn>
              </a:cxnLst>
              <a:rect l="l" t="t" r="r" b="b"/>
              <a:pathLst>
                <a:path w="356177" h="633204">
                  <a:moveTo>
                    <a:pt x="1319" y="216213"/>
                  </a:moveTo>
                  <a:lnTo>
                    <a:pt x="365543" y="0"/>
                  </a:lnTo>
                  <a:lnTo>
                    <a:pt x="364356" y="429523"/>
                  </a:lnTo>
                  <a:lnTo>
                    <a:pt x="0" y="645736"/>
                  </a:lnTo>
                  <a:close/>
                </a:path>
              </a:pathLst>
            </a:custGeom>
            <a:solidFill>
              <a:srgbClr val="156AB3"/>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1" name="Freeform: Shape 19">
              <a:extLst>
                <a:ext uri="{FF2B5EF4-FFF2-40B4-BE49-F238E27FC236}">
                  <a16:creationId xmlns:a16="http://schemas.microsoft.com/office/drawing/2014/main" id="{9A1A2773-47BD-D54D-A0F8-8CD5DE38232F}"/>
                </a:ext>
              </a:extLst>
            </p:cNvPr>
            <p:cNvSpPr/>
            <p:nvPr/>
          </p:nvSpPr>
          <p:spPr>
            <a:xfrm>
              <a:off x="5849689" y="1368184"/>
              <a:ext cx="1145479" cy="666461"/>
            </a:xfrm>
            <a:custGeom>
              <a:avLst/>
              <a:gdLst>
                <a:gd name="connsiteX0" fmla="*/ 0 w 725546"/>
                <a:gd name="connsiteY0" fmla="*/ 216213 h 422136"/>
                <a:gd name="connsiteX1" fmla="*/ 364224 w 725546"/>
                <a:gd name="connsiteY1" fmla="*/ 0 h 422136"/>
                <a:gd name="connsiteX2" fmla="*/ 738078 w 725546"/>
                <a:gd name="connsiteY2" fmla="*/ 215817 h 422136"/>
                <a:gd name="connsiteX3" fmla="*/ 373854 w 725546"/>
                <a:gd name="connsiteY3" fmla="*/ 432030 h 422136"/>
              </a:gdLst>
              <a:ahLst/>
              <a:cxnLst>
                <a:cxn ang="0">
                  <a:pos x="connsiteX0" y="connsiteY0"/>
                </a:cxn>
                <a:cxn ang="0">
                  <a:pos x="connsiteX1" y="connsiteY1"/>
                </a:cxn>
                <a:cxn ang="0">
                  <a:pos x="connsiteX2" y="connsiteY2"/>
                </a:cxn>
                <a:cxn ang="0">
                  <a:pos x="connsiteX3" y="connsiteY3"/>
                </a:cxn>
              </a:cxnLst>
              <a:rect l="l" t="t" r="r" b="b"/>
              <a:pathLst>
                <a:path w="725546" h="422136">
                  <a:moveTo>
                    <a:pt x="0" y="216213"/>
                  </a:moveTo>
                  <a:lnTo>
                    <a:pt x="364224" y="0"/>
                  </a:lnTo>
                  <a:lnTo>
                    <a:pt x="738078" y="215817"/>
                  </a:lnTo>
                  <a:lnTo>
                    <a:pt x="373854" y="432030"/>
                  </a:lnTo>
                  <a:close/>
                </a:path>
              </a:pathLst>
            </a:custGeom>
            <a:solidFill>
              <a:srgbClr val="219DDB"/>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22" name="Group 21">
            <a:extLst>
              <a:ext uri="{FF2B5EF4-FFF2-40B4-BE49-F238E27FC236}">
                <a16:creationId xmlns:a16="http://schemas.microsoft.com/office/drawing/2014/main" id="{54F16A80-B4F5-1C4A-A9E5-0DEA5606E13C}"/>
              </a:ext>
            </a:extLst>
          </p:cNvPr>
          <p:cNvGrpSpPr/>
          <p:nvPr/>
        </p:nvGrpSpPr>
        <p:grpSpPr>
          <a:xfrm>
            <a:off x="9363190" y="3450644"/>
            <a:ext cx="545569" cy="657714"/>
            <a:chOff x="5838027" y="1368184"/>
            <a:chExt cx="1187134" cy="1431157"/>
          </a:xfrm>
        </p:grpSpPr>
        <p:sp>
          <p:nvSpPr>
            <p:cNvPr id="23" name="Freeform: Shape 85">
              <a:extLst>
                <a:ext uri="{FF2B5EF4-FFF2-40B4-BE49-F238E27FC236}">
                  <a16:creationId xmlns:a16="http://schemas.microsoft.com/office/drawing/2014/main" id="{D348382B-1595-3E45-984D-AA7DF072D7D5}"/>
                </a:ext>
              </a:extLst>
            </p:cNvPr>
            <p:cNvSpPr/>
            <p:nvPr/>
          </p:nvSpPr>
          <p:spPr>
            <a:xfrm>
              <a:off x="5838027" y="2112053"/>
              <a:ext cx="1187134" cy="687288"/>
            </a:xfrm>
            <a:custGeom>
              <a:avLst/>
              <a:gdLst>
                <a:gd name="connsiteX0" fmla="*/ 758526 w 751929"/>
                <a:gd name="connsiteY0" fmla="*/ 209485 h 435327"/>
                <a:gd name="connsiteX1" fmla="*/ 380318 w 751929"/>
                <a:gd name="connsiteY1" fmla="*/ 0 h 435327"/>
                <a:gd name="connsiteX2" fmla="*/ 0 w 751929"/>
                <a:gd name="connsiteY2" fmla="*/ 230592 h 435327"/>
                <a:gd name="connsiteX3" fmla="*/ 367522 w 751929"/>
                <a:gd name="connsiteY3" fmla="*/ 439813 h 435327"/>
                <a:gd name="connsiteX4" fmla="*/ 758526 w 751929"/>
                <a:gd name="connsiteY4" fmla="*/ 209485 h 435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929" h="435327">
                  <a:moveTo>
                    <a:pt x="758526" y="209485"/>
                  </a:moveTo>
                  <a:lnTo>
                    <a:pt x="380318" y="0"/>
                  </a:lnTo>
                  <a:lnTo>
                    <a:pt x="0" y="230592"/>
                  </a:lnTo>
                  <a:lnTo>
                    <a:pt x="367522" y="439813"/>
                  </a:lnTo>
                  <a:lnTo>
                    <a:pt x="758526" y="209485"/>
                  </a:lnTo>
                  <a:close/>
                </a:path>
              </a:pathLst>
            </a:custGeom>
            <a:solidFill>
              <a:srgbClr val="1F1D21">
                <a:alpha val="20000"/>
              </a:srgb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4" name="Freeform: Shape 86">
              <a:extLst>
                <a:ext uri="{FF2B5EF4-FFF2-40B4-BE49-F238E27FC236}">
                  <a16:creationId xmlns:a16="http://schemas.microsoft.com/office/drawing/2014/main" id="{FD345ABA-5B34-1844-A144-4E2B764ACD7D}"/>
                </a:ext>
              </a:extLst>
            </p:cNvPr>
            <p:cNvSpPr/>
            <p:nvPr/>
          </p:nvSpPr>
          <p:spPr>
            <a:xfrm>
              <a:off x="5847815" y="1700513"/>
              <a:ext cx="583153" cy="999691"/>
            </a:xfrm>
            <a:custGeom>
              <a:avLst/>
              <a:gdLst>
                <a:gd name="connsiteX0" fmla="*/ 375041 w 369369"/>
                <a:gd name="connsiteY0" fmla="*/ 215817 h 633204"/>
                <a:gd name="connsiteX1" fmla="*/ 373722 w 369369"/>
                <a:gd name="connsiteY1" fmla="*/ 645340 h 633204"/>
                <a:gd name="connsiteX2" fmla="*/ 0 w 369369"/>
                <a:gd name="connsiteY2" fmla="*/ 429523 h 633204"/>
                <a:gd name="connsiteX3" fmla="*/ 1187 w 369369"/>
                <a:gd name="connsiteY3" fmla="*/ 0 h 633204"/>
              </a:gdLst>
              <a:ahLst/>
              <a:cxnLst>
                <a:cxn ang="0">
                  <a:pos x="connsiteX0" y="connsiteY0"/>
                </a:cxn>
                <a:cxn ang="0">
                  <a:pos x="connsiteX1" y="connsiteY1"/>
                </a:cxn>
                <a:cxn ang="0">
                  <a:pos x="connsiteX2" y="connsiteY2"/>
                </a:cxn>
                <a:cxn ang="0">
                  <a:pos x="connsiteX3" y="connsiteY3"/>
                </a:cxn>
              </a:cxnLst>
              <a:rect l="l" t="t" r="r" b="b"/>
              <a:pathLst>
                <a:path w="369369" h="633204">
                  <a:moveTo>
                    <a:pt x="375041" y="215817"/>
                  </a:moveTo>
                  <a:lnTo>
                    <a:pt x="373722" y="645340"/>
                  </a:lnTo>
                  <a:lnTo>
                    <a:pt x="0" y="429523"/>
                  </a:lnTo>
                  <a:lnTo>
                    <a:pt x="1187" y="0"/>
                  </a:lnTo>
                  <a:close/>
                </a:path>
              </a:pathLst>
            </a:custGeom>
            <a:solidFill>
              <a:schemeClr val="accent3">
                <a:lumMod val="60000"/>
                <a:lumOff val="40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5" name="Freeform: Shape 87">
              <a:extLst>
                <a:ext uri="{FF2B5EF4-FFF2-40B4-BE49-F238E27FC236}">
                  <a16:creationId xmlns:a16="http://schemas.microsoft.com/office/drawing/2014/main" id="{FFD2F043-7D04-D44D-BB42-75F3F7029B24}"/>
                </a:ext>
              </a:extLst>
            </p:cNvPr>
            <p:cNvSpPr/>
            <p:nvPr/>
          </p:nvSpPr>
          <p:spPr>
            <a:xfrm>
              <a:off x="6437841" y="1699888"/>
              <a:ext cx="562326" cy="999691"/>
            </a:xfrm>
            <a:custGeom>
              <a:avLst/>
              <a:gdLst>
                <a:gd name="connsiteX0" fmla="*/ 1319 w 356177"/>
                <a:gd name="connsiteY0" fmla="*/ 216213 h 633204"/>
                <a:gd name="connsiteX1" fmla="*/ 365543 w 356177"/>
                <a:gd name="connsiteY1" fmla="*/ 0 h 633204"/>
                <a:gd name="connsiteX2" fmla="*/ 364356 w 356177"/>
                <a:gd name="connsiteY2" fmla="*/ 429523 h 633204"/>
                <a:gd name="connsiteX3" fmla="*/ 0 w 356177"/>
                <a:gd name="connsiteY3" fmla="*/ 645736 h 633204"/>
              </a:gdLst>
              <a:ahLst/>
              <a:cxnLst>
                <a:cxn ang="0">
                  <a:pos x="connsiteX0" y="connsiteY0"/>
                </a:cxn>
                <a:cxn ang="0">
                  <a:pos x="connsiteX1" y="connsiteY1"/>
                </a:cxn>
                <a:cxn ang="0">
                  <a:pos x="connsiteX2" y="connsiteY2"/>
                </a:cxn>
                <a:cxn ang="0">
                  <a:pos x="connsiteX3" y="connsiteY3"/>
                </a:cxn>
              </a:cxnLst>
              <a:rect l="l" t="t" r="r" b="b"/>
              <a:pathLst>
                <a:path w="356177" h="633204">
                  <a:moveTo>
                    <a:pt x="1319" y="216213"/>
                  </a:moveTo>
                  <a:lnTo>
                    <a:pt x="365543" y="0"/>
                  </a:lnTo>
                  <a:lnTo>
                    <a:pt x="364356" y="429523"/>
                  </a:lnTo>
                  <a:lnTo>
                    <a:pt x="0" y="645736"/>
                  </a:lnTo>
                  <a:close/>
                </a:path>
              </a:pathLst>
            </a:custGeom>
            <a:solidFill>
              <a:schemeClr val="accent3">
                <a:lumMod val="75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 name="Freeform: Shape 88">
              <a:extLst>
                <a:ext uri="{FF2B5EF4-FFF2-40B4-BE49-F238E27FC236}">
                  <a16:creationId xmlns:a16="http://schemas.microsoft.com/office/drawing/2014/main" id="{5DE56381-D6F3-0947-9D3A-265BBC4D5EB8}"/>
                </a:ext>
              </a:extLst>
            </p:cNvPr>
            <p:cNvSpPr/>
            <p:nvPr/>
          </p:nvSpPr>
          <p:spPr>
            <a:xfrm>
              <a:off x="5849689" y="1368184"/>
              <a:ext cx="1145479" cy="666461"/>
            </a:xfrm>
            <a:custGeom>
              <a:avLst/>
              <a:gdLst>
                <a:gd name="connsiteX0" fmla="*/ 0 w 725546"/>
                <a:gd name="connsiteY0" fmla="*/ 216213 h 422136"/>
                <a:gd name="connsiteX1" fmla="*/ 364224 w 725546"/>
                <a:gd name="connsiteY1" fmla="*/ 0 h 422136"/>
                <a:gd name="connsiteX2" fmla="*/ 738078 w 725546"/>
                <a:gd name="connsiteY2" fmla="*/ 215817 h 422136"/>
                <a:gd name="connsiteX3" fmla="*/ 373854 w 725546"/>
                <a:gd name="connsiteY3" fmla="*/ 432030 h 422136"/>
              </a:gdLst>
              <a:ahLst/>
              <a:cxnLst>
                <a:cxn ang="0">
                  <a:pos x="connsiteX0" y="connsiteY0"/>
                </a:cxn>
                <a:cxn ang="0">
                  <a:pos x="connsiteX1" y="connsiteY1"/>
                </a:cxn>
                <a:cxn ang="0">
                  <a:pos x="connsiteX2" y="connsiteY2"/>
                </a:cxn>
                <a:cxn ang="0">
                  <a:pos x="connsiteX3" y="connsiteY3"/>
                </a:cxn>
              </a:cxnLst>
              <a:rect l="l" t="t" r="r" b="b"/>
              <a:pathLst>
                <a:path w="725546" h="422136">
                  <a:moveTo>
                    <a:pt x="0" y="216213"/>
                  </a:moveTo>
                  <a:lnTo>
                    <a:pt x="364224" y="0"/>
                  </a:lnTo>
                  <a:lnTo>
                    <a:pt x="738078" y="215817"/>
                  </a:lnTo>
                  <a:lnTo>
                    <a:pt x="373854" y="432030"/>
                  </a:lnTo>
                  <a:close/>
                </a:path>
              </a:pathLst>
            </a:custGeom>
            <a:solidFill>
              <a:schemeClr val="accent3">
                <a:lumMod val="40000"/>
                <a:lumOff val="60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sp>
        <p:nvSpPr>
          <p:cNvPr id="31" name="Title 1">
            <a:extLst>
              <a:ext uri="{FF2B5EF4-FFF2-40B4-BE49-F238E27FC236}">
                <a16:creationId xmlns:a16="http://schemas.microsoft.com/office/drawing/2014/main" id="{3A8BA5C3-381D-7342-A298-10452A23C83A}"/>
              </a:ext>
            </a:extLst>
          </p:cNvPr>
          <p:cNvSpPr txBox="1">
            <a:spLocks/>
          </p:cNvSpPr>
          <p:nvPr/>
        </p:nvSpPr>
        <p:spPr>
          <a:xfrm>
            <a:off x="9233058" y="2166073"/>
            <a:ext cx="1702528" cy="219740"/>
          </a:xfrm>
          <a:prstGeom prst="rect">
            <a:avLst/>
          </a:prstGeom>
          <a:solidFill>
            <a:srgbClr val="243A5E"/>
          </a:solidFill>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563" rtl="0" eaLnBrk="1" fontAlgn="auto" latinLnBrk="0" hangingPunct="1">
              <a:lnSpc>
                <a:spcPct val="100000"/>
              </a:lnSpc>
              <a:spcBef>
                <a:spcPct val="0"/>
              </a:spcBef>
              <a:spcAft>
                <a:spcPts val="0"/>
              </a:spcAft>
              <a:buClrTx/>
              <a:buSzTx/>
              <a:buFontTx/>
              <a:buNone/>
              <a:tabLst/>
              <a:defRPr/>
            </a:pPr>
            <a:r>
              <a:rPr kumimoji="0" lang="en-US" sz="1428" b="0" i="0" u="none" strike="noStrike" kern="1200" cap="none" spc="0" normalizeH="0" baseline="0" noProof="0">
                <a:ln w="3175">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Kubernetes cluster</a:t>
            </a:r>
          </a:p>
        </p:txBody>
      </p:sp>
      <p:grpSp>
        <p:nvGrpSpPr>
          <p:cNvPr id="32" name="Group 31">
            <a:extLst>
              <a:ext uri="{FF2B5EF4-FFF2-40B4-BE49-F238E27FC236}">
                <a16:creationId xmlns:a16="http://schemas.microsoft.com/office/drawing/2014/main" id="{5D4EC3E0-E411-864F-B68B-7660618BCE1F}"/>
              </a:ext>
            </a:extLst>
          </p:cNvPr>
          <p:cNvGrpSpPr/>
          <p:nvPr/>
        </p:nvGrpSpPr>
        <p:grpSpPr>
          <a:xfrm>
            <a:off x="10162400" y="2630917"/>
            <a:ext cx="545569" cy="657714"/>
            <a:chOff x="5838027" y="1368184"/>
            <a:chExt cx="1187134" cy="1431157"/>
          </a:xfrm>
        </p:grpSpPr>
        <p:sp>
          <p:nvSpPr>
            <p:cNvPr id="33" name="Freeform: Shape 16">
              <a:extLst>
                <a:ext uri="{FF2B5EF4-FFF2-40B4-BE49-F238E27FC236}">
                  <a16:creationId xmlns:a16="http://schemas.microsoft.com/office/drawing/2014/main" id="{D9CBABB3-6342-8944-B5E5-ABE57355E46A}"/>
                </a:ext>
              </a:extLst>
            </p:cNvPr>
            <p:cNvSpPr/>
            <p:nvPr/>
          </p:nvSpPr>
          <p:spPr>
            <a:xfrm>
              <a:off x="5838027" y="2112053"/>
              <a:ext cx="1187134" cy="687288"/>
            </a:xfrm>
            <a:custGeom>
              <a:avLst/>
              <a:gdLst>
                <a:gd name="connsiteX0" fmla="*/ 758526 w 751929"/>
                <a:gd name="connsiteY0" fmla="*/ 209485 h 435327"/>
                <a:gd name="connsiteX1" fmla="*/ 380318 w 751929"/>
                <a:gd name="connsiteY1" fmla="*/ 0 h 435327"/>
                <a:gd name="connsiteX2" fmla="*/ 0 w 751929"/>
                <a:gd name="connsiteY2" fmla="*/ 230592 h 435327"/>
                <a:gd name="connsiteX3" fmla="*/ 367522 w 751929"/>
                <a:gd name="connsiteY3" fmla="*/ 439813 h 435327"/>
                <a:gd name="connsiteX4" fmla="*/ 758526 w 751929"/>
                <a:gd name="connsiteY4" fmla="*/ 209485 h 435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929" h="435327">
                  <a:moveTo>
                    <a:pt x="758526" y="209485"/>
                  </a:moveTo>
                  <a:lnTo>
                    <a:pt x="380318" y="0"/>
                  </a:lnTo>
                  <a:lnTo>
                    <a:pt x="0" y="230592"/>
                  </a:lnTo>
                  <a:lnTo>
                    <a:pt x="367522" y="439813"/>
                  </a:lnTo>
                  <a:lnTo>
                    <a:pt x="758526" y="209485"/>
                  </a:lnTo>
                  <a:close/>
                </a:path>
              </a:pathLst>
            </a:custGeom>
            <a:solidFill>
              <a:srgbClr val="1F1D21">
                <a:alpha val="20000"/>
              </a:srgb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34" name="Freeform: Shape 17">
              <a:extLst>
                <a:ext uri="{FF2B5EF4-FFF2-40B4-BE49-F238E27FC236}">
                  <a16:creationId xmlns:a16="http://schemas.microsoft.com/office/drawing/2014/main" id="{9D26BDCB-C971-D94F-930F-4C86F6EB138E}"/>
                </a:ext>
              </a:extLst>
            </p:cNvPr>
            <p:cNvSpPr/>
            <p:nvPr/>
          </p:nvSpPr>
          <p:spPr>
            <a:xfrm>
              <a:off x="5847815" y="1700513"/>
              <a:ext cx="583153" cy="999691"/>
            </a:xfrm>
            <a:custGeom>
              <a:avLst/>
              <a:gdLst>
                <a:gd name="connsiteX0" fmla="*/ 375041 w 369369"/>
                <a:gd name="connsiteY0" fmla="*/ 215817 h 633204"/>
                <a:gd name="connsiteX1" fmla="*/ 373722 w 369369"/>
                <a:gd name="connsiteY1" fmla="*/ 645340 h 633204"/>
                <a:gd name="connsiteX2" fmla="*/ 0 w 369369"/>
                <a:gd name="connsiteY2" fmla="*/ 429523 h 633204"/>
                <a:gd name="connsiteX3" fmla="*/ 1187 w 369369"/>
                <a:gd name="connsiteY3" fmla="*/ 0 h 633204"/>
              </a:gdLst>
              <a:ahLst/>
              <a:cxnLst>
                <a:cxn ang="0">
                  <a:pos x="connsiteX0" y="connsiteY0"/>
                </a:cxn>
                <a:cxn ang="0">
                  <a:pos x="connsiteX1" y="connsiteY1"/>
                </a:cxn>
                <a:cxn ang="0">
                  <a:pos x="connsiteX2" y="connsiteY2"/>
                </a:cxn>
                <a:cxn ang="0">
                  <a:pos x="connsiteX3" y="connsiteY3"/>
                </a:cxn>
              </a:cxnLst>
              <a:rect l="l" t="t" r="r" b="b"/>
              <a:pathLst>
                <a:path w="369369" h="633204">
                  <a:moveTo>
                    <a:pt x="375041" y="215817"/>
                  </a:moveTo>
                  <a:lnTo>
                    <a:pt x="373722" y="645340"/>
                  </a:lnTo>
                  <a:lnTo>
                    <a:pt x="0" y="429523"/>
                  </a:lnTo>
                  <a:lnTo>
                    <a:pt x="1187" y="0"/>
                  </a:lnTo>
                  <a:close/>
                </a:path>
              </a:pathLst>
            </a:custGeom>
            <a:solidFill>
              <a:schemeClr val="bg1">
                <a:lumMod val="75000"/>
                <a:lumOff val="25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35" name="Freeform: Shape 18">
              <a:extLst>
                <a:ext uri="{FF2B5EF4-FFF2-40B4-BE49-F238E27FC236}">
                  <a16:creationId xmlns:a16="http://schemas.microsoft.com/office/drawing/2014/main" id="{C85A7A90-C69F-4740-A647-AD78800FE9FE}"/>
                </a:ext>
              </a:extLst>
            </p:cNvPr>
            <p:cNvSpPr/>
            <p:nvPr/>
          </p:nvSpPr>
          <p:spPr>
            <a:xfrm>
              <a:off x="6437841" y="1699888"/>
              <a:ext cx="562326" cy="999691"/>
            </a:xfrm>
            <a:custGeom>
              <a:avLst/>
              <a:gdLst>
                <a:gd name="connsiteX0" fmla="*/ 1319 w 356177"/>
                <a:gd name="connsiteY0" fmla="*/ 216213 h 633204"/>
                <a:gd name="connsiteX1" fmla="*/ 365543 w 356177"/>
                <a:gd name="connsiteY1" fmla="*/ 0 h 633204"/>
                <a:gd name="connsiteX2" fmla="*/ 364356 w 356177"/>
                <a:gd name="connsiteY2" fmla="*/ 429523 h 633204"/>
                <a:gd name="connsiteX3" fmla="*/ 0 w 356177"/>
                <a:gd name="connsiteY3" fmla="*/ 645736 h 633204"/>
              </a:gdLst>
              <a:ahLst/>
              <a:cxnLst>
                <a:cxn ang="0">
                  <a:pos x="connsiteX0" y="connsiteY0"/>
                </a:cxn>
                <a:cxn ang="0">
                  <a:pos x="connsiteX1" y="connsiteY1"/>
                </a:cxn>
                <a:cxn ang="0">
                  <a:pos x="connsiteX2" y="connsiteY2"/>
                </a:cxn>
                <a:cxn ang="0">
                  <a:pos x="connsiteX3" y="connsiteY3"/>
                </a:cxn>
              </a:cxnLst>
              <a:rect l="l" t="t" r="r" b="b"/>
              <a:pathLst>
                <a:path w="356177" h="633204">
                  <a:moveTo>
                    <a:pt x="1319" y="216213"/>
                  </a:moveTo>
                  <a:lnTo>
                    <a:pt x="365543" y="0"/>
                  </a:lnTo>
                  <a:lnTo>
                    <a:pt x="364356" y="429523"/>
                  </a:lnTo>
                  <a:lnTo>
                    <a:pt x="0" y="645736"/>
                  </a:lnTo>
                  <a:close/>
                </a:path>
              </a:pathLst>
            </a:custGeom>
            <a:solidFill>
              <a:schemeClr val="bg1">
                <a:lumMod val="85000"/>
                <a:lumOff val="15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36" name="Freeform: Shape 19">
              <a:extLst>
                <a:ext uri="{FF2B5EF4-FFF2-40B4-BE49-F238E27FC236}">
                  <a16:creationId xmlns:a16="http://schemas.microsoft.com/office/drawing/2014/main" id="{267665B2-F31C-704A-BE8B-43FA1C10D242}"/>
                </a:ext>
              </a:extLst>
            </p:cNvPr>
            <p:cNvSpPr/>
            <p:nvPr/>
          </p:nvSpPr>
          <p:spPr>
            <a:xfrm>
              <a:off x="5849689" y="1368184"/>
              <a:ext cx="1145479" cy="666461"/>
            </a:xfrm>
            <a:custGeom>
              <a:avLst/>
              <a:gdLst>
                <a:gd name="connsiteX0" fmla="*/ 0 w 725546"/>
                <a:gd name="connsiteY0" fmla="*/ 216213 h 422136"/>
                <a:gd name="connsiteX1" fmla="*/ 364224 w 725546"/>
                <a:gd name="connsiteY1" fmla="*/ 0 h 422136"/>
                <a:gd name="connsiteX2" fmla="*/ 738078 w 725546"/>
                <a:gd name="connsiteY2" fmla="*/ 215817 h 422136"/>
                <a:gd name="connsiteX3" fmla="*/ 373854 w 725546"/>
                <a:gd name="connsiteY3" fmla="*/ 432030 h 422136"/>
              </a:gdLst>
              <a:ahLst/>
              <a:cxnLst>
                <a:cxn ang="0">
                  <a:pos x="connsiteX0" y="connsiteY0"/>
                </a:cxn>
                <a:cxn ang="0">
                  <a:pos x="connsiteX1" y="connsiteY1"/>
                </a:cxn>
                <a:cxn ang="0">
                  <a:pos x="connsiteX2" y="connsiteY2"/>
                </a:cxn>
                <a:cxn ang="0">
                  <a:pos x="connsiteX3" y="connsiteY3"/>
                </a:cxn>
              </a:cxnLst>
              <a:rect l="l" t="t" r="r" b="b"/>
              <a:pathLst>
                <a:path w="725546" h="422136">
                  <a:moveTo>
                    <a:pt x="0" y="216213"/>
                  </a:moveTo>
                  <a:lnTo>
                    <a:pt x="364224" y="0"/>
                  </a:lnTo>
                  <a:lnTo>
                    <a:pt x="738078" y="215817"/>
                  </a:lnTo>
                  <a:lnTo>
                    <a:pt x="373854" y="432030"/>
                  </a:lnTo>
                  <a:close/>
                </a:path>
              </a:pathLst>
            </a:custGeom>
            <a:solidFill>
              <a:schemeClr val="bg1">
                <a:lumMod val="65000"/>
                <a:lumOff val="35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37" name="Group 36">
            <a:extLst>
              <a:ext uri="{FF2B5EF4-FFF2-40B4-BE49-F238E27FC236}">
                <a16:creationId xmlns:a16="http://schemas.microsoft.com/office/drawing/2014/main" id="{F4D7B455-0AA8-BF4B-A745-A8BFD8C76444}"/>
              </a:ext>
            </a:extLst>
          </p:cNvPr>
          <p:cNvGrpSpPr/>
          <p:nvPr/>
        </p:nvGrpSpPr>
        <p:grpSpPr>
          <a:xfrm>
            <a:off x="10156943" y="3460414"/>
            <a:ext cx="545569" cy="657714"/>
            <a:chOff x="5838027" y="1368184"/>
            <a:chExt cx="1187134" cy="1431157"/>
          </a:xfrm>
        </p:grpSpPr>
        <p:sp>
          <p:nvSpPr>
            <p:cNvPr id="38" name="Freeform: Shape 16">
              <a:extLst>
                <a:ext uri="{FF2B5EF4-FFF2-40B4-BE49-F238E27FC236}">
                  <a16:creationId xmlns:a16="http://schemas.microsoft.com/office/drawing/2014/main" id="{54CCB542-F23C-4249-B491-EA97F80DCF18}"/>
                </a:ext>
              </a:extLst>
            </p:cNvPr>
            <p:cNvSpPr/>
            <p:nvPr/>
          </p:nvSpPr>
          <p:spPr>
            <a:xfrm>
              <a:off x="5838027" y="2112053"/>
              <a:ext cx="1187134" cy="687288"/>
            </a:xfrm>
            <a:custGeom>
              <a:avLst/>
              <a:gdLst>
                <a:gd name="connsiteX0" fmla="*/ 758526 w 751929"/>
                <a:gd name="connsiteY0" fmla="*/ 209485 h 435327"/>
                <a:gd name="connsiteX1" fmla="*/ 380318 w 751929"/>
                <a:gd name="connsiteY1" fmla="*/ 0 h 435327"/>
                <a:gd name="connsiteX2" fmla="*/ 0 w 751929"/>
                <a:gd name="connsiteY2" fmla="*/ 230592 h 435327"/>
                <a:gd name="connsiteX3" fmla="*/ 367522 w 751929"/>
                <a:gd name="connsiteY3" fmla="*/ 439813 h 435327"/>
                <a:gd name="connsiteX4" fmla="*/ 758526 w 751929"/>
                <a:gd name="connsiteY4" fmla="*/ 209485 h 435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929" h="435327">
                  <a:moveTo>
                    <a:pt x="758526" y="209485"/>
                  </a:moveTo>
                  <a:lnTo>
                    <a:pt x="380318" y="0"/>
                  </a:lnTo>
                  <a:lnTo>
                    <a:pt x="0" y="230592"/>
                  </a:lnTo>
                  <a:lnTo>
                    <a:pt x="367522" y="439813"/>
                  </a:lnTo>
                  <a:lnTo>
                    <a:pt x="758526" y="209485"/>
                  </a:lnTo>
                  <a:close/>
                </a:path>
              </a:pathLst>
            </a:custGeom>
            <a:solidFill>
              <a:srgbClr val="1F1D21">
                <a:alpha val="20000"/>
              </a:srgb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39" name="Freeform: Shape 17">
              <a:extLst>
                <a:ext uri="{FF2B5EF4-FFF2-40B4-BE49-F238E27FC236}">
                  <a16:creationId xmlns:a16="http://schemas.microsoft.com/office/drawing/2014/main" id="{73DB387D-6DA2-554C-B619-4AC74192F576}"/>
                </a:ext>
              </a:extLst>
            </p:cNvPr>
            <p:cNvSpPr/>
            <p:nvPr/>
          </p:nvSpPr>
          <p:spPr>
            <a:xfrm>
              <a:off x="5847815" y="1700513"/>
              <a:ext cx="583153" cy="999691"/>
            </a:xfrm>
            <a:custGeom>
              <a:avLst/>
              <a:gdLst>
                <a:gd name="connsiteX0" fmla="*/ 375041 w 369369"/>
                <a:gd name="connsiteY0" fmla="*/ 215817 h 633204"/>
                <a:gd name="connsiteX1" fmla="*/ 373722 w 369369"/>
                <a:gd name="connsiteY1" fmla="*/ 645340 h 633204"/>
                <a:gd name="connsiteX2" fmla="*/ 0 w 369369"/>
                <a:gd name="connsiteY2" fmla="*/ 429523 h 633204"/>
                <a:gd name="connsiteX3" fmla="*/ 1187 w 369369"/>
                <a:gd name="connsiteY3" fmla="*/ 0 h 633204"/>
              </a:gdLst>
              <a:ahLst/>
              <a:cxnLst>
                <a:cxn ang="0">
                  <a:pos x="connsiteX0" y="connsiteY0"/>
                </a:cxn>
                <a:cxn ang="0">
                  <a:pos x="connsiteX1" y="connsiteY1"/>
                </a:cxn>
                <a:cxn ang="0">
                  <a:pos x="connsiteX2" y="connsiteY2"/>
                </a:cxn>
                <a:cxn ang="0">
                  <a:pos x="connsiteX3" y="connsiteY3"/>
                </a:cxn>
              </a:cxnLst>
              <a:rect l="l" t="t" r="r" b="b"/>
              <a:pathLst>
                <a:path w="369369" h="633204">
                  <a:moveTo>
                    <a:pt x="375041" y="215817"/>
                  </a:moveTo>
                  <a:lnTo>
                    <a:pt x="373722" y="645340"/>
                  </a:lnTo>
                  <a:lnTo>
                    <a:pt x="0" y="429523"/>
                  </a:lnTo>
                  <a:lnTo>
                    <a:pt x="1187" y="0"/>
                  </a:lnTo>
                  <a:close/>
                </a:path>
              </a:pathLst>
            </a:custGeom>
            <a:solidFill>
              <a:schemeClr val="accent6">
                <a:lumMod val="60000"/>
                <a:lumOff val="40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40" name="Freeform: Shape 18">
              <a:extLst>
                <a:ext uri="{FF2B5EF4-FFF2-40B4-BE49-F238E27FC236}">
                  <a16:creationId xmlns:a16="http://schemas.microsoft.com/office/drawing/2014/main" id="{072FA9F1-5EA2-8143-B364-FFF49EF39876}"/>
                </a:ext>
              </a:extLst>
            </p:cNvPr>
            <p:cNvSpPr/>
            <p:nvPr/>
          </p:nvSpPr>
          <p:spPr>
            <a:xfrm>
              <a:off x="6437841" y="1699888"/>
              <a:ext cx="562326" cy="999691"/>
            </a:xfrm>
            <a:custGeom>
              <a:avLst/>
              <a:gdLst>
                <a:gd name="connsiteX0" fmla="*/ 1319 w 356177"/>
                <a:gd name="connsiteY0" fmla="*/ 216213 h 633204"/>
                <a:gd name="connsiteX1" fmla="*/ 365543 w 356177"/>
                <a:gd name="connsiteY1" fmla="*/ 0 h 633204"/>
                <a:gd name="connsiteX2" fmla="*/ 364356 w 356177"/>
                <a:gd name="connsiteY2" fmla="*/ 429523 h 633204"/>
                <a:gd name="connsiteX3" fmla="*/ 0 w 356177"/>
                <a:gd name="connsiteY3" fmla="*/ 645736 h 633204"/>
              </a:gdLst>
              <a:ahLst/>
              <a:cxnLst>
                <a:cxn ang="0">
                  <a:pos x="connsiteX0" y="connsiteY0"/>
                </a:cxn>
                <a:cxn ang="0">
                  <a:pos x="connsiteX1" y="connsiteY1"/>
                </a:cxn>
                <a:cxn ang="0">
                  <a:pos x="connsiteX2" y="connsiteY2"/>
                </a:cxn>
                <a:cxn ang="0">
                  <a:pos x="connsiteX3" y="connsiteY3"/>
                </a:cxn>
              </a:cxnLst>
              <a:rect l="l" t="t" r="r" b="b"/>
              <a:pathLst>
                <a:path w="356177" h="633204">
                  <a:moveTo>
                    <a:pt x="1319" y="216213"/>
                  </a:moveTo>
                  <a:lnTo>
                    <a:pt x="365543" y="0"/>
                  </a:lnTo>
                  <a:lnTo>
                    <a:pt x="364356" y="429523"/>
                  </a:lnTo>
                  <a:lnTo>
                    <a:pt x="0" y="645736"/>
                  </a:lnTo>
                  <a:close/>
                </a:path>
              </a:pathLst>
            </a:custGeom>
            <a:solidFill>
              <a:schemeClr val="accent6">
                <a:lumMod val="75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41" name="Freeform: Shape 19">
              <a:extLst>
                <a:ext uri="{FF2B5EF4-FFF2-40B4-BE49-F238E27FC236}">
                  <a16:creationId xmlns:a16="http://schemas.microsoft.com/office/drawing/2014/main" id="{EA7D2AA0-B950-8146-941E-ABE04334F940}"/>
                </a:ext>
              </a:extLst>
            </p:cNvPr>
            <p:cNvSpPr/>
            <p:nvPr/>
          </p:nvSpPr>
          <p:spPr>
            <a:xfrm>
              <a:off x="5849689" y="1368184"/>
              <a:ext cx="1145479" cy="666461"/>
            </a:xfrm>
            <a:custGeom>
              <a:avLst/>
              <a:gdLst>
                <a:gd name="connsiteX0" fmla="*/ 0 w 725546"/>
                <a:gd name="connsiteY0" fmla="*/ 216213 h 422136"/>
                <a:gd name="connsiteX1" fmla="*/ 364224 w 725546"/>
                <a:gd name="connsiteY1" fmla="*/ 0 h 422136"/>
                <a:gd name="connsiteX2" fmla="*/ 738078 w 725546"/>
                <a:gd name="connsiteY2" fmla="*/ 215817 h 422136"/>
                <a:gd name="connsiteX3" fmla="*/ 373854 w 725546"/>
                <a:gd name="connsiteY3" fmla="*/ 432030 h 422136"/>
              </a:gdLst>
              <a:ahLst/>
              <a:cxnLst>
                <a:cxn ang="0">
                  <a:pos x="connsiteX0" y="connsiteY0"/>
                </a:cxn>
                <a:cxn ang="0">
                  <a:pos x="connsiteX1" y="connsiteY1"/>
                </a:cxn>
                <a:cxn ang="0">
                  <a:pos x="connsiteX2" y="connsiteY2"/>
                </a:cxn>
                <a:cxn ang="0">
                  <a:pos x="connsiteX3" y="connsiteY3"/>
                </a:cxn>
              </a:cxnLst>
              <a:rect l="l" t="t" r="r" b="b"/>
              <a:pathLst>
                <a:path w="725546" h="422136">
                  <a:moveTo>
                    <a:pt x="0" y="216213"/>
                  </a:moveTo>
                  <a:lnTo>
                    <a:pt x="364224" y="0"/>
                  </a:lnTo>
                  <a:lnTo>
                    <a:pt x="738078" y="215817"/>
                  </a:lnTo>
                  <a:lnTo>
                    <a:pt x="373854" y="432030"/>
                  </a:lnTo>
                  <a:close/>
                </a:path>
              </a:pathLst>
            </a:custGeom>
            <a:solidFill>
              <a:schemeClr val="accent6">
                <a:lumMod val="40000"/>
                <a:lumOff val="60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pic>
        <p:nvPicPr>
          <p:cNvPr id="27" name="Graphic 26">
            <a:extLst>
              <a:ext uri="{FF2B5EF4-FFF2-40B4-BE49-F238E27FC236}">
                <a16:creationId xmlns:a16="http://schemas.microsoft.com/office/drawing/2014/main" id="{94E05FC1-A2F7-4FE1-AA40-A63F856654F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27278" y="2865766"/>
            <a:ext cx="678885" cy="678885"/>
          </a:xfrm>
          <a:prstGeom prst="rect">
            <a:avLst/>
          </a:prstGeom>
        </p:spPr>
      </p:pic>
      <p:cxnSp>
        <p:nvCxnSpPr>
          <p:cNvPr id="6" name="Straight Arrow Connector 5">
            <a:extLst>
              <a:ext uri="{FF2B5EF4-FFF2-40B4-BE49-F238E27FC236}">
                <a16:creationId xmlns:a16="http://schemas.microsoft.com/office/drawing/2014/main" id="{0D5BD5D7-4CBF-4F7C-A58F-6D44E5E4E594}"/>
              </a:ext>
            </a:extLst>
          </p:cNvPr>
          <p:cNvCxnSpPr>
            <a:cxnSpLocks/>
            <a:stCxn id="27" idx="3"/>
            <a:endCxn id="21" idx="0"/>
          </p:cNvCxnSpPr>
          <p:nvPr/>
        </p:nvCxnSpPr>
        <p:spPr>
          <a:xfrm flipV="1">
            <a:off x="7906163" y="2774791"/>
            <a:ext cx="1459516" cy="430418"/>
          </a:xfrm>
          <a:prstGeom prst="straightConnector1">
            <a:avLst/>
          </a:prstGeom>
          <a:ln>
            <a:solidFill>
              <a:schemeClr val="bg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1F4B149E-403F-4F34-BEDF-015A5F531463}"/>
              </a:ext>
            </a:extLst>
          </p:cNvPr>
          <p:cNvCxnSpPr>
            <a:cxnSpLocks/>
            <a:stCxn id="27" idx="3"/>
            <a:endCxn id="26" idx="0"/>
          </p:cNvCxnSpPr>
          <p:nvPr/>
        </p:nvCxnSpPr>
        <p:spPr>
          <a:xfrm>
            <a:off x="7906163" y="3205209"/>
            <a:ext cx="1462386" cy="402310"/>
          </a:xfrm>
          <a:prstGeom prst="straightConnector1">
            <a:avLst/>
          </a:prstGeom>
          <a:ln>
            <a:solidFill>
              <a:schemeClr val="bg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42" name="Title 1">
            <a:extLst>
              <a:ext uri="{FF2B5EF4-FFF2-40B4-BE49-F238E27FC236}">
                <a16:creationId xmlns:a16="http://schemas.microsoft.com/office/drawing/2014/main" id="{9627671D-C737-4984-97D7-0C84BC6BAE6C}"/>
              </a:ext>
            </a:extLst>
          </p:cNvPr>
          <p:cNvSpPr txBox="1">
            <a:spLocks/>
          </p:cNvSpPr>
          <p:nvPr/>
        </p:nvSpPr>
        <p:spPr>
          <a:xfrm>
            <a:off x="6728931" y="2376269"/>
            <a:ext cx="1702528" cy="439479"/>
          </a:xfrm>
          <a:prstGeom prst="rect">
            <a:avLst/>
          </a:prstGeom>
          <a:solidFill>
            <a:schemeClr val="tx1"/>
          </a:solidFill>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563" rtl="0" eaLnBrk="1" fontAlgn="auto" latinLnBrk="0" hangingPunct="1">
              <a:lnSpc>
                <a:spcPct val="100000"/>
              </a:lnSpc>
              <a:spcBef>
                <a:spcPct val="0"/>
              </a:spcBef>
              <a:spcAft>
                <a:spcPts val="0"/>
              </a:spcAft>
              <a:buClrTx/>
              <a:buSzTx/>
              <a:buFontTx/>
              <a:buNone/>
              <a:tabLst/>
              <a:defRPr/>
            </a:pPr>
            <a:r>
              <a:rPr kumimoji="0" lang="en-US" sz="1428"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Azure Standard Load Balancer</a:t>
            </a:r>
          </a:p>
        </p:txBody>
      </p:sp>
      <p:grpSp>
        <p:nvGrpSpPr>
          <p:cNvPr id="43" name="Group 42">
            <a:extLst>
              <a:ext uri="{FF2B5EF4-FFF2-40B4-BE49-F238E27FC236}">
                <a16:creationId xmlns:a16="http://schemas.microsoft.com/office/drawing/2014/main" id="{CA0AFA04-D7C1-4CF4-8D74-7E9A0029DD21}"/>
              </a:ext>
            </a:extLst>
          </p:cNvPr>
          <p:cNvGrpSpPr/>
          <p:nvPr/>
        </p:nvGrpSpPr>
        <p:grpSpPr>
          <a:xfrm>
            <a:off x="5888447" y="2958793"/>
            <a:ext cx="372683" cy="452751"/>
            <a:chOff x="7397365" y="4963092"/>
            <a:chExt cx="228301" cy="277350"/>
          </a:xfrm>
          <a:solidFill>
            <a:srgbClr val="0070C0"/>
          </a:solidFill>
        </p:grpSpPr>
        <p:sp>
          <p:nvSpPr>
            <p:cNvPr id="44" name="Freeform: Shape 43">
              <a:extLst>
                <a:ext uri="{FF2B5EF4-FFF2-40B4-BE49-F238E27FC236}">
                  <a16:creationId xmlns:a16="http://schemas.microsoft.com/office/drawing/2014/main" id="{6030069D-DEFB-44B9-82F7-7739F437B736}"/>
                </a:ext>
              </a:extLst>
            </p:cNvPr>
            <p:cNvSpPr/>
            <p:nvPr/>
          </p:nvSpPr>
          <p:spPr>
            <a:xfrm>
              <a:off x="7450581" y="4963092"/>
              <a:ext cx="121761" cy="121761"/>
            </a:xfrm>
            <a:custGeom>
              <a:avLst/>
              <a:gdLst>
                <a:gd name="connsiteX0" fmla="*/ 126702 w 121760"/>
                <a:gd name="connsiteY0" fmla="*/ 63351 h 121760"/>
                <a:gd name="connsiteX1" fmla="*/ 63351 w 121760"/>
                <a:gd name="connsiteY1" fmla="*/ 126702 h 121760"/>
                <a:gd name="connsiteX2" fmla="*/ 0 w 121760"/>
                <a:gd name="connsiteY2" fmla="*/ 63351 h 121760"/>
                <a:gd name="connsiteX3" fmla="*/ 63351 w 121760"/>
                <a:gd name="connsiteY3" fmla="*/ 0 h 121760"/>
                <a:gd name="connsiteX4" fmla="*/ 126702 w 121760"/>
                <a:gd name="connsiteY4" fmla="*/ 63351 h 1217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760" h="121760">
                  <a:moveTo>
                    <a:pt x="126702" y="63351"/>
                  </a:moveTo>
                  <a:cubicBezTo>
                    <a:pt x="126702" y="98321"/>
                    <a:pt x="98321" y="126702"/>
                    <a:pt x="63351" y="126702"/>
                  </a:cubicBezTo>
                  <a:cubicBezTo>
                    <a:pt x="28381" y="126702"/>
                    <a:pt x="0" y="98321"/>
                    <a:pt x="0" y="63351"/>
                  </a:cubicBezTo>
                  <a:cubicBezTo>
                    <a:pt x="0" y="28381"/>
                    <a:pt x="28381" y="0"/>
                    <a:pt x="63351" y="0"/>
                  </a:cubicBezTo>
                  <a:cubicBezTo>
                    <a:pt x="98321" y="0"/>
                    <a:pt x="126702" y="28381"/>
                    <a:pt x="126702" y="63351"/>
                  </a:cubicBezTo>
                  <a:close/>
                </a:path>
              </a:pathLst>
            </a:custGeom>
            <a:grpFill/>
            <a:ln w="5008"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45" name="Freeform: Shape 44">
              <a:extLst>
                <a:ext uri="{FF2B5EF4-FFF2-40B4-BE49-F238E27FC236}">
                  <a16:creationId xmlns:a16="http://schemas.microsoft.com/office/drawing/2014/main" id="{5D717BD6-33E8-47A3-AC24-4C8D86B31B91}"/>
                </a:ext>
              </a:extLst>
            </p:cNvPr>
            <p:cNvSpPr/>
            <p:nvPr/>
          </p:nvSpPr>
          <p:spPr>
            <a:xfrm>
              <a:off x="7397365" y="5113608"/>
              <a:ext cx="228301" cy="126834"/>
            </a:xfrm>
            <a:custGeom>
              <a:avLst/>
              <a:gdLst>
                <a:gd name="connsiteX0" fmla="*/ 116059 w 228301"/>
                <a:gd name="connsiteY0" fmla="*/ 0 h 126834"/>
                <a:gd name="connsiteX1" fmla="*/ 232118 w 228301"/>
                <a:gd name="connsiteY1" fmla="*/ 116059 h 126834"/>
                <a:gd name="connsiteX2" fmla="*/ 232118 w 228301"/>
                <a:gd name="connsiteY2" fmla="*/ 130756 h 126834"/>
                <a:gd name="connsiteX3" fmla="*/ 0 w 228301"/>
                <a:gd name="connsiteY3" fmla="*/ 130756 h 126834"/>
                <a:gd name="connsiteX4" fmla="*/ 0 w 228301"/>
                <a:gd name="connsiteY4" fmla="*/ 116059 h 126834"/>
                <a:gd name="connsiteX5" fmla="*/ 116059 w 228301"/>
                <a:gd name="connsiteY5" fmla="*/ 0 h 126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8301" h="126834">
                  <a:moveTo>
                    <a:pt x="116059" y="0"/>
                  </a:moveTo>
                  <a:cubicBezTo>
                    <a:pt x="179917" y="0"/>
                    <a:pt x="232118" y="51695"/>
                    <a:pt x="232118" y="116059"/>
                  </a:cubicBezTo>
                  <a:lnTo>
                    <a:pt x="232118" y="130756"/>
                  </a:lnTo>
                  <a:lnTo>
                    <a:pt x="0" y="130756"/>
                  </a:lnTo>
                  <a:lnTo>
                    <a:pt x="0" y="116059"/>
                  </a:lnTo>
                  <a:cubicBezTo>
                    <a:pt x="0" y="51695"/>
                    <a:pt x="52201" y="0"/>
                    <a:pt x="116059" y="0"/>
                  </a:cubicBezTo>
                  <a:close/>
                </a:path>
              </a:pathLst>
            </a:custGeom>
            <a:grpFill/>
            <a:ln w="5008"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cxnSp>
        <p:nvCxnSpPr>
          <p:cNvPr id="46" name="Straight Arrow Connector 45">
            <a:extLst>
              <a:ext uri="{FF2B5EF4-FFF2-40B4-BE49-F238E27FC236}">
                <a16:creationId xmlns:a16="http://schemas.microsoft.com/office/drawing/2014/main" id="{8AE6803C-F976-49B6-AF47-87120C6C4E32}"/>
              </a:ext>
            </a:extLst>
          </p:cNvPr>
          <p:cNvCxnSpPr>
            <a:cxnSpLocks/>
            <a:endCxn id="27" idx="1"/>
          </p:cNvCxnSpPr>
          <p:nvPr/>
        </p:nvCxnSpPr>
        <p:spPr>
          <a:xfrm>
            <a:off x="6261130" y="3205209"/>
            <a:ext cx="966148" cy="0"/>
          </a:xfrm>
          <a:prstGeom prst="straightConnector1">
            <a:avLst/>
          </a:prstGeom>
          <a:ln>
            <a:solidFill>
              <a:schemeClr val="bg1"/>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4666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5216" y="3035808"/>
            <a:ext cx="9144000" cy="498598"/>
          </a:xfrm>
        </p:spPr>
        <p:txBody>
          <a:bodyPr/>
          <a:lstStyle/>
          <a:p>
            <a:r>
              <a:rPr lang="en-US" dirty="0"/>
              <a:t>AKS Cluster Upgrades</a:t>
            </a:r>
          </a:p>
        </p:txBody>
      </p:sp>
    </p:spTree>
    <p:extLst>
      <p:ext uri="{BB962C8B-B14F-4D97-AF65-F5344CB8AC3E}">
        <p14:creationId xmlns:p14="http://schemas.microsoft.com/office/powerpoint/2010/main" val="2241202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8E8E2-3DB0-D543-AC32-D894EB0E6313}"/>
              </a:ext>
            </a:extLst>
          </p:cNvPr>
          <p:cNvSpPr>
            <a:spLocks noGrp="1"/>
          </p:cNvSpPr>
          <p:nvPr>
            <p:ph type="title"/>
          </p:nvPr>
        </p:nvSpPr>
        <p:spPr/>
        <p:txBody>
          <a:bodyPr/>
          <a:lstStyle/>
          <a:p>
            <a:r>
              <a:rPr lang="en-US"/>
              <a:t>Customer Responsibilities (Nodes)</a:t>
            </a:r>
            <a:br>
              <a:rPr lang="en-US"/>
            </a:br>
            <a:br>
              <a:rPr lang="en-US"/>
            </a:br>
            <a:endParaRPr lang="en-US"/>
          </a:p>
        </p:txBody>
      </p:sp>
      <p:sp>
        <p:nvSpPr>
          <p:cNvPr id="3" name="Content Placeholder 2">
            <a:extLst>
              <a:ext uri="{FF2B5EF4-FFF2-40B4-BE49-F238E27FC236}">
                <a16:creationId xmlns:a16="http://schemas.microsoft.com/office/drawing/2014/main" id="{F5B4AC64-8B15-DE47-AC1A-D660A501768B}"/>
              </a:ext>
            </a:extLst>
          </p:cNvPr>
          <p:cNvSpPr>
            <a:spLocks noGrp="1"/>
          </p:cNvSpPr>
          <p:nvPr>
            <p:ph idx="1"/>
          </p:nvPr>
        </p:nvSpPr>
        <p:spPr>
          <a:xfrm>
            <a:off x="584200" y="1435503"/>
            <a:ext cx="11018520" cy="2720745"/>
          </a:xfrm>
        </p:spPr>
        <p:txBody>
          <a:bodyPr/>
          <a:lstStyle/>
          <a:p>
            <a:r>
              <a:rPr lang="en-US" dirty="0">
                <a:solidFill>
                  <a:schemeClr val="accent5">
                    <a:lumMod val="60000"/>
                    <a:lumOff val="40000"/>
                  </a:schemeClr>
                </a:solidFill>
              </a:rPr>
              <a:t>Reboot</a:t>
            </a:r>
            <a:r>
              <a:rPr lang="en-US" dirty="0"/>
              <a:t> nodes for </a:t>
            </a:r>
            <a:r>
              <a:rPr lang="en-US" dirty="0">
                <a:solidFill>
                  <a:schemeClr val="accent5">
                    <a:lumMod val="60000"/>
                    <a:lumOff val="40000"/>
                  </a:schemeClr>
                </a:solidFill>
              </a:rPr>
              <a:t>operating system security patches</a:t>
            </a:r>
            <a:r>
              <a:rPr lang="en-US" dirty="0"/>
              <a:t> </a:t>
            </a:r>
          </a:p>
          <a:p>
            <a:endParaRPr lang="en-US" dirty="0">
              <a:solidFill>
                <a:schemeClr val="accent5">
                  <a:lumMod val="60000"/>
                  <a:lumOff val="40000"/>
                </a:schemeClr>
              </a:solidFill>
            </a:endParaRPr>
          </a:p>
          <a:p>
            <a:endParaRPr lang="en-US" dirty="0">
              <a:solidFill>
                <a:schemeClr val="accent5">
                  <a:lumMod val="60000"/>
                  <a:lumOff val="40000"/>
                </a:schemeClr>
              </a:solidFill>
            </a:endParaRPr>
          </a:p>
          <a:p>
            <a:r>
              <a:rPr lang="en-US" dirty="0">
                <a:solidFill>
                  <a:schemeClr val="accent5">
                    <a:lumMod val="60000"/>
                    <a:lumOff val="40000"/>
                  </a:schemeClr>
                </a:solidFill>
              </a:rPr>
              <a:t>Kubernetes version upgrades</a:t>
            </a:r>
          </a:p>
          <a:p>
            <a:pPr lvl="1"/>
            <a:r>
              <a:rPr lang="en-US" dirty="0"/>
              <a:t>Operating system packages will be applied automatically with the new K8s version</a:t>
            </a:r>
          </a:p>
          <a:p>
            <a:pPr lvl="1"/>
            <a:endParaRPr lang="en-US" dirty="0"/>
          </a:p>
        </p:txBody>
      </p:sp>
    </p:spTree>
    <p:extLst>
      <p:ext uri="{BB962C8B-B14F-4D97-AF65-F5344CB8AC3E}">
        <p14:creationId xmlns:p14="http://schemas.microsoft.com/office/powerpoint/2010/main" val="129405849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8A279-7A95-4191-AD60-9DD6B6FE80AC}"/>
              </a:ext>
            </a:extLst>
          </p:cNvPr>
          <p:cNvSpPr>
            <a:spLocks noGrp="1"/>
          </p:cNvSpPr>
          <p:nvPr>
            <p:ph type="title"/>
          </p:nvPr>
        </p:nvSpPr>
        <p:spPr/>
        <p:txBody>
          <a:bodyPr>
            <a:normAutofit/>
          </a:bodyPr>
          <a:lstStyle/>
          <a:p>
            <a:r>
              <a:rPr lang="en-US" dirty="0"/>
              <a:t>Process Node OS Security Patches</a:t>
            </a:r>
          </a:p>
        </p:txBody>
      </p:sp>
      <p:sp>
        <p:nvSpPr>
          <p:cNvPr id="3" name="Content Placeholder 2">
            <a:extLst>
              <a:ext uri="{FF2B5EF4-FFF2-40B4-BE49-F238E27FC236}">
                <a16:creationId xmlns:a16="http://schemas.microsoft.com/office/drawing/2014/main" id="{37298F77-89AF-4485-823C-2D67431BC16D}"/>
              </a:ext>
            </a:extLst>
          </p:cNvPr>
          <p:cNvSpPr>
            <a:spLocks noGrp="1"/>
          </p:cNvSpPr>
          <p:nvPr>
            <p:ph idx="1"/>
          </p:nvPr>
        </p:nvSpPr>
        <p:spPr>
          <a:xfrm>
            <a:off x="384027" y="956848"/>
            <a:ext cx="4990613" cy="5116826"/>
          </a:xfrm>
        </p:spPr>
        <p:txBody>
          <a:bodyPr>
            <a:normAutofit/>
          </a:bodyPr>
          <a:lstStyle/>
          <a:p>
            <a:pPr marL="228600" lvl="2">
              <a:lnSpc>
                <a:spcPct val="100000"/>
              </a:lnSpc>
              <a:spcBef>
                <a:spcPts val="1200"/>
              </a:spcBef>
              <a:buFont typeface="Wingdings" panose="05000000000000000000" pitchFamily="2" charset="2"/>
              <a:buChar char="§"/>
            </a:pPr>
            <a:endParaRPr lang="en-US" dirty="0"/>
          </a:p>
          <a:p>
            <a:pPr marL="228600" lvl="2">
              <a:lnSpc>
                <a:spcPct val="100000"/>
              </a:lnSpc>
              <a:spcBef>
                <a:spcPts val="1200"/>
              </a:spcBef>
              <a:buFont typeface="Wingdings" panose="05000000000000000000" pitchFamily="2" charset="2"/>
              <a:buChar char="§"/>
            </a:pPr>
            <a:endParaRPr lang="en-US" dirty="0"/>
          </a:p>
          <a:p>
            <a:pPr marL="228600" lvl="2">
              <a:lnSpc>
                <a:spcPct val="100000"/>
              </a:lnSpc>
              <a:spcBef>
                <a:spcPts val="1200"/>
              </a:spcBef>
              <a:buFont typeface="Wingdings" panose="05000000000000000000" pitchFamily="2" charset="2"/>
              <a:buChar char="§"/>
            </a:pPr>
            <a:r>
              <a:rPr lang="en-US" dirty="0"/>
              <a:t>AKS </a:t>
            </a:r>
            <a:r>
              <a:rPr lang="en-US" dirty="0">
                <a:solidFill>
                  <a:schemeClr val="accent5">
                    <a:lumMod val="60000"/>
                    <a:lumOff val="40000"/>
                  </a:schemeClr>
                </a:solidFill>
              </a:rPr>
              <a:t>automatically</a:t>
            </a:r>
            <a:r>
              <a:rPr lang="en-US" dirty="0"/>
              <a:t> applies security patches to the nodes on a </a:t>
            </a:r>
            <a:r>
              <a:rPr lang="en-US" dirty="0">
                <a:solidFill>
                  <a:schemeClr val="accent5">
                    <a:lumMod val="60000"/>
                    <a:lumOff val="40000"/>
                  </a:schemeClr>
                </a:solidFill>
              </a:rPr>
              <a:t>nightly schedule</a:t>
            </a:r>
          </a:p>
          <a:p>
            <a:pPr marL="228600" lvl="2">
              <a:lnSpc>
                <a:spcPct val="100000"/>
              </a:lnSpc>
              <a:spcBef>
                <a:spcPts val="1200"/>
              </a:spcBef>
              <a:buFont typeface="Wingdings" panose="05000000000000000000" pitchFamily="2" charset="2"/>
              <a:buChar char="§"/>
            </a:pPr>
            <a:r>
              <a:rPr lang="en-US" dirty="0"/>
              <a:t>You’re responsible to reboot as required</a:t>
            </a:r>
          </a:p>
          <a:p>
            <a:pPr marL="228600" lvl="2">
              <a:lnSpc>
                <a:spcPct val="100000"/>
              </a:lnSpc>
              <a:spcBef>
                <a:spcPts val="1200"/>
              </a:spcBef>
              <a:buFont typeface="Wingdings" panose="05000000000000000000" pitchFamily="2" charset="2"/>
              <a:buChar char="§"/>
            </a:pPr>
            <a:r>
              <a:rPr lang="en-US" dirty="0"/>
              <a:t>Regular maintenance recommended</a:t>
            </a:r>
          </a:p>
          <a:p>
            <a:pPr marL="595313" lvl="4">
              <a:spcBef>
                <a:spcPts val="1200"/>
              </a:spcBef>
              <a:buFont typeface="Wingdings" panose="05000000000000000000" pitchFamily="2" charset="2"/>
              <a:buChar char="§"/>
            </a:pPr>
            <a:r>
              <a:rPr lang="en-US" sz="1800" dirty="0"/>
              <a:t>Monthly ideal, 3 months maximum</a:t>
            </a:r>
          </a:p>
          <a:p>
            <a:pPr marL="228600" lvl="2">
              <a:lnSpc>
                <a:spcPct val="100000"/>
              </a:lnSpc>
              <a:spcBef>
                <a:spcPts val="1200"/>
              </a:spcBef>
              <a:buFont typeface="Wingdings" panose="05000000000000000000" pitchFamily="2" charset="2"/>
              <a:buChar char="§"/>
            </a:pPr>
            <a:r>
              <a:rPr lang="en-US" dirty="0"/>
              <a:t>Use </a:t>
            </a:r>
            <a:r>
              <a:rPr lang="en-US" dirty="0" err="1">
                <a:solidFill>
                  <a:schemeClr val="accent5">
                    <a:lumMod val="60000"/>
                    <a:lumOff val="40000"/>
                  </a:schemeClr>
                </a:solidFill>
              </a:rPr>
              <a:t>Kured</a:t>
            </a:r>
            <a:r>
              <a:rPr lang="en-US" dirty="0">
                <a:solidFill>
                  <a:schemeClr val="accent5">
                    <a:lumMod val="60000"/>
                    <a:lumOff val="40000"/>
                  </a:schemeClr>
                </a:solidFill>
              </a:rPr>
              <a:t> </a:t>
            </a:r>
            <a:r>
              <a:rPr lang="en-US" dirty="0" err="1">
                <a:solidFill>
                  <a:schemeClr val="accent5">
                    <a:lumMod val="60000"/>
                    <a:lumOff val="40000"/>
                  </a:schemeClr>
                </a:solidFill>
              </a:rPr>
              <a:t>DaemonSet</a:t>
            </a:r>
            <a:r>
              <a:rPr lang="en-US" dirty="0">
                <a:solidFill>
                  <a:schemeClr val="accent5">
                    <a:lumMod val="60000"/>
                    <a:lumOff val="40000"/>
                  </a:schemeClr>
                </a:solidFill>
              </a:rPr>
              <a:t> </a:t>
            </a:r>
            <a:r>
              <a:rPr lang="en-US" dirty="0"/>
              <a:t>to watch for nodes requiring a reboot and handle the reschedule of the pods and reboot of the nodes. Check </a:t>
            </a:r>
            <a:r>
              <a:rPr lang="en-US" dirty="0">
                <a:hlinkClick r:id="rId3"/>
              </a:rPr>
              <a:t>AKS documentation</a:t>
            </a:r>
            <a:r>
              <a:rPr lang="en-US" dirty="0"/>
              <a:t> for guidance to use </a:t>
            </a:r>
            <a:r>
              <a:rPr lang="en-US" dirty="0">
                <a:hlinkClick r:id="rId4"/>
              </a:rPr>
              <a:t>Kured</a:t>
            </a:r>
            <a:br>
              <a:rPr lang="en-US" dirty="0"/>
            </a:br>
            <a:br>
              <a:rPr lang="en-US" sz="1700" dirty="0"/>
            </a:br>
            <a:endParaRPr lang="en-US" dirty="0"/>
          </a:p>
          <a:p>
            <a:pPr marL="0" indent="0">
              <a:buNone/>
            </a:pPr>
            <a:endParaRPr lang="en-US" dirty="0"/>
          </a:p>
        </p:txBody>
      </p:sp>
      <p:pic>
        <p:nvPicPr>
          <p:cNvPr id="5" name="Picture 4" descr="A screenshot of a cell phone&#10;&#10;Description automatically generated">
            <a:extLst>
              <a:ext uri="{FF2B5EF4-FFF2-40B4-BE49-F238E27FC236}">
                <a16:creationId xmlns:a16="http://schemas.microsoft.com/office/drawing/2014/main" id="{92AE14CB-5360-44C9-86A0-B85A4176CD3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95022" y="2155507"/>
            <a:ext cx="5735664" cy="3341053"/>
          </a:xfrm>
          <a:prstGeom prst="rect">
            <a:avLst/>
          </a:prstGeom>
        </p:spPr>
      </p:pic>
    </p:spTree>
    <p:extLst>
      <p:ext uri="{BB962C8B-B14F-4D97-AF65-F5344CB8AC3E}">
        <p14:creationId xmlns:p14="http://schemas.microsoft.com/office/powerpoint/2010/main" val="3603007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DA633-D572-B244-80B7-9411B59C935E}"/>
              </a:ext>
            </a:extLst>
          </p:cNvPr>
          <p:cNvSpPr>
            <a:spLocks noGrp="1"/>
          </p:cNvSpPr>
          <p:nvPr>
            <p:ph type="title"/>
          </p:nvPr>
        </p:nvSpPr>
        <p:spPr/>
        <p:txBody>
          <a:bodyPr/>
          <a:lstStyle/>
          <a:p>
            <a:r>
              <a:rPr lang="en-US"/>
              <a:t>Kubernetes Versions</a:t>
            </a:r>
          </a:p>
        </p:txBody>
      </p:sp>
      <p:sp>
        <p:nvSpPr>
          <p:cNvPr id="3" name="Content Placeholder 2">
            <a:extLst>
              <a:ext uri="{FF2B5EF4-FFF2-40B4-BE49-F238E27FC236}">
                <a16:creationId xmlns:a16="http://schemas.microsoft.com/office/drawing/2014/main" id="{21F40884-38E4-7248-945E-D24AA48E2BAF}"/>
              </a:ext>
            </a:extLst>
          </p:cNvPr>
          <p:cNvSpPr>
            <a:spLocks noGrp="1"/>
          </p:cNvSpPr>
          <p:nvPr>
            <p:ph idx="1"/>
          </p:nvPr>
        </p:nvSpPr>
        <p:spPr>
          <a:xfrm>
            <a:off x="548640" y="1386348"/>
            <a:ext cx="10805160" cy="4790615"/>
          </a:xfrm>
          <a:solidFill>
            <a:schemeClr val="bg1"/>
          </a:solidFill>
        </p:spPr>
        <p:txBody>
          <a:bodyPr/>
          <a:lstStyle/>
          <a:p>
            <a:r>
              <a:rPr lang="en-US"/>
              <a:t>X.Y.Z i.e. 1.14.0</a:t>
            </a:r>
          </a:p>
          <a:p>
            <a:endParaRPr lang="en-US"/>
          </a:p>
          <a:p>
            <a:pPr marL="2798226" lvl="6" indent="0">
              <a:buNone/>
            </a:pPr>
            <a:r>
              <a:rPr lang="en-US"/>
              <a:t>                  	</a:t>
            </a:r>
            <a:endParaRPr lang="en-US" sz="5000">
              <a:solidFill>
                <a:schemeClr val="accent4"/>
              </a:solidFill>
            </a:endParaRPr>
          </a:p>
        </p:txBody>
      </p:sp>
      <p:grpSp>
        <p:nvGrpSpPr>
          <p:cNvPr id="28" name="Group 27">
            <a:extLst>
              <a:ext uri="{FF2B5EF4-FFF2-40B4-BE49-F238E27FC236}">
                <a16:creationId xmlns:a16="http://schemas.microsoft.com/office/drawing/2014/main" id="{15CE30A1-FCBD-EE48-A3DA-EDD1195A2492}"/>
              </a:ext>
            </a:extLst>
          </p:cNvPr>
          <p:cNvGrpSpPr/>
          <p:nvPr/>
        </p:nvGrpSpPr>
        <p:grpSpPr>
          <a:xfrm>
            <a:off x="1935854" y="2827683"/>
            <a:ext cx="8658962" cy="4403474"/>
            <a:chOff x="1935854" y="2827683"/>
            <a:chExt cx="8658962" cy="4403474"/>
          </a:xfrm>
        </p:grpSpPr>
        <p:cxnSp>
          <p:nvCxnSpPr>
            <p:cNvPr id="5" name="Straight Arrow Connector 4">
              <a:extLst>
                <a:ext uri="{FF2B5EF4-FFF2-40B4-BE49-F238E27FC236}">
                  <a16:creationId xmlns:a16="http://schemas.microsoft.com/office/drawing/2014/main" id="{C6038FED-0A11-5F4A-B015-306D26D40233}"/>
                </a:ext>
              </a:extLst>
            </p:cNvPr>
            <p:cNvCxnSpPr>
              <a:cxnSpLocks/>
            </p:cNvCxnSpPr>
            <p:nvPr/>
          </p:nvCxnSpPr>
          <p:spPr>
            <a:xfrm flipH="1">
              <a:off x="4057941" y="3443236"/>
              <a:ext cx="1495326" cy="987506"/>
            </a:xfrm>
            <a:prstGeom prst="straightConnector1">
              <a:avLst/>
            </a:prstGeom>
            <a:ln>
              <a:solidFill>
                <a:schemeClr val="accent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96B345E-DE4E-B049-93DF-252C9AE154BF}"/>
                </a:ext>
              </a:extLst>
            </p:cNvPr>
            <p:cNvSpPr txBox="1"/>
            <p:nvPr/>
          </p:nvSpPr>
          <p:spPr>
            <a:xfrm>
              <a:off x="1935854" y="4668732"/>
              <a:ext cx="2877953" cy="64633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78D4"/>
                  </a:solidFill>
                  <a:effectLst/>
                  <a:uLnTx/>
                  <a:uFillTx/>
                  <a:latin typeface="Segoe UI"/>
                  <a:ea typeface="+mn-ea"/>
                  <a:cs typeface="+mn-cs"/>
                </a:rPr>
                <a:t>Major</a:t>
              </a:r>
              <a:br>
                <a:rPr kumimoji="0" lang="en-US" sz="1400" b="0" i="0" u="none" strike="noStrike" kern="1200" cap="none" spc="0" normalizeH="0" baseline="0" noProof="0">
                  <a:ln>
                    <a:noFill/>
                  </a:ln>
                  <a:solidFill>
                    <a:srgbClr val="0078D4"/>
                  </a:solidFill>
                  <a:effectLst/>
                  <a:uLnTx/>
                  <a:uFillTx/>
                  <a:latin typeface="Segoe UI"/>
                  <a:ea typeface="+mn-ea"/>
                  <a:cs typeface="+mn-cs"/>
                </a:rPr>
              </a:br>
              <a:r>
                <a:rPr kumimoji="0" lang="en-US" sz="1400" b="0" i="0" u="none" strike="noStrike" kern="1200" cap="none" spc="0" normalizeH="0" baseline="0" noProof="0">
                  <a:ln>
                    <a:noFill/>
                  </a:ln>
                  <a:solidFill>
                    <a:srgbClr val="0078D4"/>
                  </a:solidFill>
                  <a:effectLst/>
                  <a:uLnTx/>
                  <a:uFillTx/>
                  <a:latin typeface="Segoe UI"/>
                  <a:ea typeface="+mn-ea"/>
                  <a:cs typeface="+mn-cs"/>
                </a:rPr>
                <a:t>No Current Plans for v 2.0.0</a:t>
              </a:r>
              <a:br>
                <a:rPr kumimoji="0" lang="en-US" sz="1400" b="0" i="0" u="none" strike="noStrike" kern="1200" cap="none" spc="0" normalizeH="0" baseline="0" noProof="0">
                  <a:ln>
                    <a:noFill/>
                  </a:ln>
                  <a:solidFill>
                    <a:srgbClr val="0078D4"/>
                  </a:solidFill>
                  <a:effectLst/>
                  <a:uLnTx/>
                  <a:uFillTx/>
                  <a:latin typeface="Segoe UI"/>
                  <a:ea typeface="+mn-ea"/>
                  <a:cs typeface="+mn-cs"/>
                </a:rPr>
              </a:br>
              <a:endParaRPr kumimoji="0" lang="en-US" sz="1400" b="0" i="0" u="none" strike="noStrike" kern="1200" cap="none" spc="0" normalizeH="0" baseline="0" noProof="0">
                <a:ln>
                  <a:noFill/>
                </a:ln>
                <a:solidFill>
                  <a:srgbClr val="0078D4"/>
                </a:solidFill>
                <a:effectLst/>
                <a:uLnTx/>
                <a:uFillTx/>
                <a:latin typeface="Segoe UI"/>
                <a:ea typeface="+mn-ea"/>
                <a:cs typeface="+mn-cs"/>
              </a:endParaRPr>
            </a:p>
          </p:txBody>
        </p:sp>
        <p:cxnSp>
          <p:nvCxnSpPr>
            <p:cNvPr id="8" name="Straight Arrow Connector 7">
              <a:extLst>
                <a:ext uri="{FF2B5EF4-FFF2-40B4-BE49-F238E27FC236}">
                  <a16:creationId xmlns:a16="http://schemas.microsoft.com/office/drawing/2014/main" id="{DA5114B4-1A65-7246-9836-D08E1E19F6FD}"/>
                </a:ext>
              </a:extLst>
            </p:cNvPr>
            <p:cNvCxnSpPr>
              <a:cxnSpLocks/>
            </p:cNvCxnSpPr>
            <p:nvPr/>
          </p:nvCxnSpPr>
          <p:spPr>
            <a:xfrm>
              <a:off x="6120555" y="3443236"/>
              <a:ext cx="0" cy="990703"/>
            </a:xfrm>
            <a:prstGeom prst="straightConnector1">
              <a:avLst/>
            </a:prstGeom>
            <a:ln>
              <a:solidFill>
                <a:schemeClr val="accent2"/>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2C72A19A-0F0D-DE49-AE02-62038B50824D}"/>
                </a:ext>
              </a:extLst>
            </p:cNvPr>
            <p:cNvSpPr txBox="1"/>
            <p:nvPr/>
          </p:nvSpPr>
          <p:spPr>
            <a:xfrm>
              <a:off x="4826358" y="4645834"/>
              <a:ext cx="2877953" cy="2585323"/>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243A5E"/>
                  </a:solidFill>
                  <a:effectLst/>
                  <a:uLnTx/>
                  <a:uFillTx/>
                  <a:latin typeface="Segoe UI"/>
                  <a:ea typeface="+mn-ea"/>
                  <a:cs typeface="+mn-cs"/>
                </a:rPr>
                <a:t>Minor</a:t>
              </a:r>
              <a:br>
                <a:rPr kumimoji="0" lang="en-US" sz="1400" b="0" i="0" u="none" strike="noStrike" kern="1200" cap="none" spc="0" normalizeH="0" baseline="0" noProof="0">
                  <a:ln>
                    <a:noFill/>
                  </a:ln>
                  <a:solidFill>
                    <a:srgbClr val="243A5E"/>
                  </a:solidFill>
                  <a:effectLst/>
                  <a:uLnTx/>
                  <a:uFillTx/>
                  <a:latin typeface="Segoe UI"/>
                  <a:ea typeface="+mn-ea"/>
                  <a:cs typeface="+mn-cs"/>
                </a:rPr>
              </a:br>
              <a:r>
                <a:rPr kumimoji="0" lang="en-US" sz="1400" b="0" i="0" u="none" strike="noStrike" kern="1200" cap="none" spc="0" normalizeH="0" baseline="0" noProof="0">
                  <a:ln>
                    <a:noFill/>
                  </a:ln>
                  <a:solidFill>
                    <a:srgbClr val="243A5E"/>
                  </a:solidFill>
                  <a:effectLst/>
                  <a:uLnTx/>
                  <a:uFillTx/>
                  <a:latin typeface="Segoe UI"/>
                  <a:ea typeface="+mn-ea"/>
                  <a:cs typeface="+mn-cs"/>
                </a:rPr>
                <a:t>Every ~ 3 month</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243A5E"/>
                  </a:solidFill>
                  <a:effectLst/>
                  <a:uLnTx/>
                  <a:uFillTx/>
                  <a:latin typeface="Segoe UI"/>
                  <a:ea typeface="+mn-ea"/>
                  <a:cs typeface="+mn-cs"/>
                </a:rPr>
                <a:t>New Features and APIs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243A5E"/>
                  </a:solidFill>
                  <a:effectLst/>
                  <a:uLnTx/>
                  <a:uFillTx/>
                  <a:latin typeface="Segoe UI"/>
                  <a:ea typeface="+mn-ea"/>
                  <a:cs typeface="+mn-cs"/>
                </a:rPr>
                <a:t>Maintained for the 3 minor release branches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243A5E"/>
                  </a:solidFill>
                  <a:effectLst/>
                  <a:uLnTx/>
                  <a:uFillTx/>
                  <a:latin typeface="Segoe UI"/>
                  <a:ea typeface="+mn-ea"/>
                  <a:cs typeface="+mn-cs"/>
                </a:rPr>
                <a:t>Minor release branch is maintained for ~9months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1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br>
              <a:endParaRPr kumimoji="0" lang="en-US" sz="1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1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br>
              <a:endParaRPr kumimoji="0" lang="en-US" sz="1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endParaRPr>
            </a:p>
          </p:txBody>
        </p:sp>
        <p:cxnSp>
          <p:nvCxnSpPr>
            <p:cNvPr id="14" name="Straight Arrow Connector 13">
              <a:extLst>
                <a:ext uri="{FF2B5EF4-FFF2-40B4-BE49-F238E27FC236}">
                  <a16:creationId xmlns:a16="http://schemas.microsoft.com/office/drawing/2014/main" id="{7B74861C-4ABD-4949-AE2C-E10ED1EFEE29}"/>
                </a:ext>
              </a:extLst>
            </p:cNvPr>
            <p:cNvCxnSpPr>
              <a:cxnSpLocks/>
            </p:cNvCxnSpPr>
            <p:nvPr/>
          </p:nvCxnSpPr>
          <p:spPr>
            <a:xfrm>
              <a:off x="6784793" y="3443236"/>
              <a:ext cx="1258857" cy="946148"/>
            </a:xfrm>
            <a:prstGeom prst="straightConnector1">
              <a:avLst/>
            </a:prstGeom>
            <a:ln>
              <a:solidFill>
                <a:schemeClr val="accent4"/>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2697C16E-9607-0D47-B9AD-8ACCFB33AC91}"/>
                </a:ext>
              </a:extLst>
            </p:cNvPr>
            <p:cNvSpPr txBox="1"/>
            <p:nvPr/>
          </p:nvSpPr>
          <p:spPr>
            <a:xfrm>
              <a:off x="7914988" y="4645833"/>
              <a:ext cx="2679828" cy="1292662"/>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9BF00B"/>
                  </a:solidFill>
                  <a:effectLst/>
                  <a:uLnTx/>
                  <a:uFillTx/>
                  <a:latin typeface="Segoe UI"/>
                  <a:ea typeface="+mn-ea"/>
                  <a:cs typeface="+mn-cs"/>
                </a:rPr>
                <a:t>Patch</a:t>
              </a:r>
              <a:br>
                <a:rPr kumimoji="0" lang="en-US" sz="1400" b="0" i="0" u="none" strike="noStrike" kern="1200" cap="none" spc="0" normalizeH="0" baseline="0" noProof="0">
                  <a:ln>
                    <a:noFill/>
                  </a:ln>
                  <a:solidFill>
                    <a:srgbClr val="9BF00B"/>
                  </a:solidFill>
                  <a:effectLst/>
                  <a:uLnTx/>
                  <a:uFillTx/>
                  <a:latin typeface="Segoe UI"/>
                  <a:ea typeface="+mn-ea"/>
                  <a:cs typeface="+mn-cs"/>
                </a:rPr>
              </a:br>
              <a:r>
                <a:rPr kumimoji="0" lang="en-US" sz="1400" b="0" i="0" u="none" strike="noStrike" kern="1200" cap="none" spc="0" normalizeH="0" baseline="0" noProof="0">
                  <a:ln>
                    <a:noFill/>
                  </a:ln>
                  <a:solidFill>
                    <a:srgbClr val="9BF00B"/>
                  </a:solidFill>
                  <a:effectLst/>
                  <a:uLnTx/>
                  <a:uFillTx/>
                  <a:latin typeface="Segoe UI"/>
                  <a:ea typeface="+mn-ea"/>
                  <a:cs typeface="+mn-cs"/>
                </a:rPr>
                <a:t>Keeps Ticking / Week(s)</a:t>
              </a:r>
              <a:br>
                <a:rPr kumimoji="0" lang="en-US" sz="1400" b="0" i="0" u="none" strike="noStrike" kern="1200" cap="none" spc="0" normalizeH="0" baseline="0" noProof="0">
                  <a:ln>
                    <a:noFill/>
                  </a:ln>
                  <a:solidFill>
                    <a:srgbClr val="9BF00B"/>
                  </a:solidFill>
                  <a:effectLst/>
                  <a:uLnTx/>
                  <a:uFillTx/>
                  <a:latin typeface="Segoe UI"/>
                  <a:ea typeface="+mn-ea"/>
                  <a:cs typeface="+mn-cs"/>
                </a:rPr>
              </a:br>
              <a:r>
                <a:rPr kumimoji="0" lang="en-US" sz="1400" b="0" i="0" u="none" strike="noStrike" kern="1200" cap="none" spc="0" normalizeH="0" baseline="0" noProof="0">
                  <a:ln>
                    <a:noFill/>
                  </a:ln>
                  <a:solidFill>
                    <a:srgbClr val="9BF00B"/>
                  </a:solidFill>
                  <a:effectLst/>
                  <a:uLnTx/>
                  <a:uFillTx/>
                  <a:latin typeface="Segoe UI"/>
                  <a:ea typeface="+mn-ea"/>
                  <a:cs typeface="+mn-cs"/>
                </a:rPr>
                <a:t>Critical Bug Fixes to the Latest Minor Release</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1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br>
              <a:endParaRPr kumimoji="0" lang="en-US" sz="1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endParaRPr>
            </a:p>
          </p:txBody>
        </p:sp>
        <p:sp>
          <p:nvSpPr>
            <p:cNvPr id="19" name="TextBox 18">
              <a:extLst>
                <a:ext uri="{FF2B5EF4-FFF2-40B4-BE49-F238E27FC236}">
                  <a16:creationId xmlns:a16="http://schemas.microsoft.com/office/drawing/2014/main" id="{8F0EAF47-530E-1B4E-94F5-427F0FAFF8F2}"/>
                </a:ext>
              </a:extLst>
            </p:cNvPr>
            <p:cNvSpPr txBox="1"/>
            <p:nvPr/>
          </p:nvSpPr>
          <p:spPr>
            <a:xfrm>
              <a:off x="5553267" y="2827683"/>
              <a:ext cx="1515171" cy="123110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a:ln>
                    <a:noFill/>
                  </a:ln>
                  <a:solidFill>
                    <a:srgbClr val="0078D4"/>
                  </a:solidFill>
                  <a:effectLst/>
                  <a:uLnTx/>
                  <a:uFillTx/>
                  <a:latin typeface="Segoe UI"/>
                  <a:ea typeface="+mn-ea"/>
                  <a:cs typeface="+mn-cs"/>
                </a:rPr>
                <a:t>1</a:t>
              </a:r>
              <a:r>
                <a:rPr kumimoji="0" lang="en-US" sz="4000" b="0" i="0" u="none" strike="noStrike" kern="1200" cap="none" spc="0" normalizeH="0" baseline="0" noProof="0">
                  <a:ln>
                    <a:noFill/>
                  </a:ln>
                  <a:solidFill>
                    <a:srgbClr val="000000"/>
                  </a:solidFill>
                  <a:effectLst/>
                  <a:uLnTx/>
                  <a:uFillTx/>
                  <a:latin typeface="Segoe UI"/>
                  <a:ea typeface="+mn-ea"/>
                  <a:cs typeface="+mn-cs"/>
                </a:rPr>
                <a:t>.</a:t>
              </a:r>
              <a:r>
                <a:rPr kumimoji="0" lang="en-US" sz="4000" b="0" i="0" u="none" strike="noStrike" kern="1200" cap="none" spc="0" normalizeH="0" baseline="0" noProof="0">
                  <a:ln>
                    <a:noFill/>
                  </a:ln>
                  <a:solidFill>
                    <a:srgbClr val="243A5E"/>
                  </a:solidFill>
                  <a:effectLst/>
                  <a:uLnTx/>
                  <a:uFillTx/>
                  <a:latin typeface="Segoe UI"/>
                  <a:ea typeface="+mn-ea"/>
                  <a:cs typeface="+mn-cs"/>
                </a:rPr>
                <a:t>14</a:t>
              </a:r>
              <a:r>
                <a:rPr kumimoji="0" lang="en-US" sz="4000" b="0" i="0" u="none" strike="noStrike" kern="1200" cap="none" spc="0" normalizeH="0" baseline="0" noProof="0">
                  <a:ln>
                    <a:noFill/>
                  </a:ln>
                  <a:solidFill>
                    <a:srgbClr val="000000"/>
                  </a:solidFill>
                  <a:effectLst/>
                  <a:uLnTx/>
                  <a:uFillTx/>
                  <a:latin typeface="Segoe UI"/>
                  <a:ea typeface="+mn-ea"/>
                  <a:cs typeface="+mn-cs"/>
                </a:rPr>
                <a:t>.</a:t>
              </a:r>
              <a:r>
                <a:rPr kumimoji="0" lang="en-US" sz="4000" b="0" i="0" u="none" strike="noStrike" kern="1200" cap="none" spc="0" normalizeH="0" baseline="0" noProof="0">
                  <a:ln>
                    <a:noFill/>
                  </a:ln>
                  <a:solidFill>
                    <a:srgbClr val="9BF00B"/>
                  </a:solidFill>
                  <a:effectLst/>
                  <a:uLnTx/>
                  <a:uFillTx/>
                  <a:latin typeface="Segoe UI"/>
                  <a:ea typeface="+mn-ea"/>
                  <a:cs typeface="+mn-cs"/>
                </a:rPr>
                <a:t>0</a:t>
              </a:r>
              <a:br>
                <a:rPr kumimoji="0" lang="en-US" sz="40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br>
              <a:endParaRPr kumimoji="0" lang="en-US" sz="40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endParaRPr>
            </a:p>
          </p:txBody>
        </p:sp>
      </p:grpSp>
      <p:cxnSp>
        <p:nvCxnSpPr>
          <p:cNvPr id="29" name="Straight Arrow Connector 28">
            <a:extLst>
              <a:ext uri="{FF2B5EF4-FFF2-40B4-BE49-F238E27FC236}">
                <a16:creationId xmlns:a16="http://schemas.microsoft.com/office/drawing/2014/main" id="{AF9115DA-C3AE-AD41-9A0A-9B2207B85D4B}"/>
              </a:ext>
            </a:extLst>
          </p:cNvPr>
          <p:cNvCxnSpPr>
            <a:cxnSpLocks/>
          </p:cNvCxnSpPr>
          <p:nvPr/>
        </p:nvCxnSpPr>
        <p:spPr>
          <a:xfrm flipV="1">
            <a:off x="6177000" y="2396293"/>
            <a:ext cx="0" cy="459795"/>
          </a:xfrm>
          <a:prstGeom prst="straightConnector1">
            <a:avLst/>
          </a:prstGeom>
          <a:ln>
            <a:solidFill>
              <a:schemeClr val="accent2"/>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97C52FC7-FB45-534D-9733-2BF1E73B1765}"/>
              </a:ext>
            </a:extLst>
          </p:cNvPr>
          <p:cNvSpPr txBox="1"/>
          <p:nvPr/>
        </p:nvSpPr>
        <p:spPr>
          <a:xfrm>
            <a:off x="4871876" y="1773489"/>
            <a:ext cx="2832436" cy="1508105"/>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243A5E"/>
                </a:solidFill>
                <a:effectLst/>
                <a:uLnTx/>
                <a:uFillTx/>
                <a:latin typeface="Segoe UI"/>
                <a:ea typeface="+mn-ea"/>
                <a:cs typeface="+mn-cs"/>
              </a:rPr>
              <a:t>AKS Supports N-2</a:t>
            </a:r>
            <a:br>
              <a:rPr kumimoji="0" lang="en-US" sz="1400" b="0" i="0" u="none" strike="noStrike" kern="1200" cap="none" spc="0" normalizeH="0" baseline="0" noProof="0">
                <a:ln>
                  <a:noFill/>
                </a:ln>
                <a:solidFill>
                  <a:srgbClr val="243A5E"/>
                </a:solidFill>
                <a:effectLst/>
                <a:uLnTx/>
                <a:uFillTx/>
                <a:latin typeface="Segoe UI"/>
                <a:ea typeface="+mn-ea"/>
                <a:cs typeface="+mn-cs"/>
              </a:rPr>
            </a:br>
            <a:r>
              <a:rPr kumimoji="0" lang="en-US" sz="1400" b="0" i="0" u="none" strike="noStrike" kern="1200" cap="none" spc="0" normalizeH="0" baseline="0" noProof="0">
                <a:ln>
                  <a:noFill/>
                </a:ln>
                <a:solidFill>
                  <a:srgbClr val="243A5E"/>
                </a:solidFill>
                <a:effectLst/>
                <a:uLnTx/>
                <a:uFillTx/>
                <a:latin typeface="Segoe UI"/>
                <a:ea typeface="+mn-ea"/>
                <a:cs typeface="+mn-cs"/>
              </a:rPr>
              <a:t>Latest Supported Version is 1.10.X</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1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br>
            <a:endParaRPr kumimoji="0" lang="en-US" sz="1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1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br>
            <a:endParaRPr kumimoji="0" lang="en-US" sz="1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endParaRPr>
          </a:p>
        </p:txBody>
      </p:sp>
      <p:cxnSp>
        <p:nvCxnSpPr>
          <p:cNvPr id="32" name="Straight Arrow Connector 31">
            <a:extLst>
              <a:ext uri="{FF2B5EF4-FFF2-40B4-BE49-F238E27FC236}">
                <a16:creationId xmlns:a16="http://schemas.microsoft.com/office/drawing/2014/main" id="{14FBAAE3-C5B9-DF4F-953E-246C52BD1D48}"/>
              </a:ext>
            </a:extLst>
          </p:cNvPr>
          <p:cNvCxnSpPr>
            <a:cxnSpLocks/>
          </p:cNvCxnSpPr>
          <p:nvPr/>
        </p:nvCxnSpPr>
        <p:spPr>
          <a:xfrm flipV="1">
            <a:off x="6914616" y="2497088"/>
            <a:ext cx="1129033" cy="421213"/>
          </a:xfrm>
          <a:prstGeom prst="straightConnector1">
            <a:avLst/>
          </a:prstGeom>
          <a:ln>
            <a:solidFill>
              <a:schemeClr val="accent4"/>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A3995EE7-E46F-D346-8611-38DF090C4915}"/>
              </a:ext>
            </a:extLst>
          </p:cNvPr>
          <p:cNvSpPr txBox="1"/>
          <p:nvPr/>
        </p:nvSpPr>
        <p:spPr>
          <a:xfrm>
            <a:off x="8019473" y="1727659"/>
            <a:ext cx="2679828" cy="86177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9BF00B"/>
                </a:solidFill>
                <a:effectLst/>
                <a:uLnTx/>
                <a:uFillTx/>
                <a:latin typeface="Segoe UI"/>
                <a:ea typeface="+mn-ea"/>
                <a:cs typeface="+mn-cs"/>
              </a:rPr>
              <a:t>AKS supports 2 patch versions at any given minor release </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1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br>
            <a:endParaRPr kumimoji="0" lang="en-US" sz="1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33434931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21B6B-9361-9346-A8CC-BFAD983B725F}"/>
              </a:ext>
            </a:extLst>
          </p:cNvPr>
          <p:cNvSpPr>
            <a:spLocks noGrp="1"/>
          </p:cNvSpPr>
          <p:nvPr>
            <p:ph type="title"/>
          </p:nvPr>
        </p:nvSpPr>
        <p:spPr/>
        <p:txBody>
          <a:bodyPr/>
          <a:lstStyle/>
          <a:p>
            <a:r>
              <a:rPr lang="en-US"/>
              <a:t>AKS - Kubernetes Version Upgrades</a:t>
            </a:r>
          </a:p>
        </p:txBody>
      </p:sp>
      <p:sp>
        <p:nvSpPr>
          <p:cNvPr id="3" name="Content Placeholder 2">
            <a:extLst>
              <a:ext uri="{FF2B5EF4-FFF2-40B4-BE49-F238E27FC236}">
                <a16:creationId xmlns:a16="http://schemas.microsoft.com/office/drawing/2014/main" id="{B45EB0EF-50D5-7044-9E26-63DDA6043EFE}"/>
              </a:ext>
            </a:extLst>
          </p:cNvPr>
          <p:cNvSpPr>
            <a:spLocks noGrp="1"/>
          </p:cNvSpPr>
          <p:nvPr>
            <p:ph sz="quarter" idx="10"/>
          </p:nvPr>
        </p:nvSpPr>
        <p:spPr/>
        <p:txBody>
          <a:bodyPr vert="horz" wrap="square" lIns="0" tIns="0" rIns="0" bIns="0" rtlCol="0" anchor="t">
            <a:normAutofit fontScale="92500" lnSpcReduction="20000"/>
          </a:bodyPr>
          <a:lstStyle/>
          <a:p>
            <a:pPr marL="0" indent="0">
              <a:buNone/>
            </a:pPr>
            <a:r>
              <a:rPr lang="en-US" sz="2100" b="1" dirty="0">
                <a:solidFill>
                  <a:srgbClr val="4472C4"/>
                </a:solidFill>
              </a:rPr>
              <a:t>$ </a:t>
            </a:r>
            <a:r>
              <a:rPr lang="en-US" sz="2100" b="1" dirty="0" err="1">
                <a:solidFill>
                  <a:srgbClr val="4472C4"/>
                </a:solidFill>
              </a:rPr>
              <a:t>az</a:t>
            </a:r>
            <a:r>
              <a:rPr lang="en-US" sz="2100" b="1" dirty="0">
                <a:solidFill>
                  <a:srgbClr val="4472C4"/>
                </a:solidFill>
              </a:rPr>
              <a:t> </a:t>
            </a:r>
            <a:r>
              <a:rPr lang="en-US" sz="2100" b="1" dirty="0" err="1">
                <a:solidFill>
                  <a:srgbClr val="4472C4"/>
                </a:solidFill>
              </a:rPr>
              <a:t>aks</a:t>
            </a:r>
            <a:r>
              <a:rPr lang="en-US" sz="2100" b="1" dirty="0">
                <a:solidFill>
                  <a:srgbClr val="4472C4"/>
                </a:solidFill>
              </a:rPr>
              <a:t> upgrade --name </a:t>
            </a:r>
            <a:r>
              <a:rPr lang="en-US" sz="2100" b="1" dirty="0" err="1">
                <a:solidFill>
                  <a:srgbClr val="4472C4"/>
                </a:solidFill>
              </a:rPr>
              <a:t>myAKSCluster</a:t>
            </a:r>
            <a:r>
              <a:rPr lang="en-US" sz="2100" b="1" dirty="0">
                <a:solidFill>
                  <a:srgbClr val="4472C4"/>
                </a:solidFill>
              </a:rPr>
              <a:t> \</a:t>
            </a:r>
          </a:p>
          <a:p>
            <a:pPr marL="0" indent="0">
              <a:buNone/>
            </a:pPr>
            <a:r>
              <a:rPr lang="en-US" sz="2100" b="1" dirty="0">
                <a:solidFill>
                  <a:srgbClr val="4472C4"/>
                </a:solidFill>
              </a:rPr>
              <a:t>                               </a:t>
            </a:r>
            <a:r>
              <a:rPr lang="en-US" sz="1900" b="1" dirty="0">
                <a:solidFill>
                  <a:srgbClr val="4472C4"/>
                </a:solidFill>
              </a:rPr>
              <a:t>--</a:t>
            </a:r>
            <a:r>
              <a:rPr lang="en-US" sz="2100" b="1" dirty="0">
                <a:solidFill>
                  <a:srgbClr val="4472C4"/>
                </a:solidFill>
              </a:rPr>
              <a:t>resource-group </a:t>
            </a:r>
            <a:r>
              <a:rPr lang="en-US" sz="2100" b="1" dirty="0" err="1">
                <a:solidFill>
                  <a:srgbClr val="4472C4"/>
                </a:solidFill>
              </a:rPr>
              <a:t>myResourceGroup</a:t>
            </a:r>
            <a:r>
              <a:rPr lang="en-US" sz="2100" b="1" dirty="0">
                <a:solidFill>
                  <a:srgbClr val="4472C4"/>
                </a:solidFill>
              </a:rPr>
              <a:t> \</a:t>
            </a:r>
          </a:p>
          <a:p>
            <a:pPr marL="0" indent="0">
              <a:buNone/>
            </a:pPr>
            <a:r>
              <a:rPr lang="en-US" sz="2100" b="1" dirty="0">
                <a:solidFill>
                  <a:srgbClr val="4472C4"/>
                </a:solidFill>
              </a:rPr>
              <a:t>                               --</a:t>
            </a:r>
            <a:r>
              <a:rPr lang="en-US" sz="2100" b="1" dirty="0" err="1">
                <a:solidFill>
                  <a:srgbClr val="4472C4"/>
                </a:solidFill>
              </a:rPr>
              <a:t>kubernetes</a:t>
            </a:r>
            <a:r>
              <a:rPr lang="en-US" sz="2100" b="1" dirty="0">
                <a:solidFill>
                  <a:srgbClr val="4472C4"/>
                </a:solidFill>
              </a:rPr>
              <a:t>-version 1.15.4</a:t>
            </a:r>
          </a:p>
          <a:p>
            <a:endParaRPr lang="en-US" dirty="0">
              <a:latin typeface="Segoe UI"/>
              <a:cs typeface="Segoe UI"/>
            </a:endParaRPr>
          </a:p>
          <a:p>
            <a:r>
              <a:rPr lang="en-US" dirty="0">
                <a:latin typeface="Segoe UI"/>
                <a:cs typeface="Segoe UI"/>
              </a:rPr>
              <a:t>Upgrades the API Server then the nodes </a:t>
            </a:r>
          </a:p>
          <a:p>
            <a:endParaRPr lang="en-US" dirty="0">
              <a:latin typeface="Segoe UI"/>
              <a:cs typeface="Segoe UI"/>
            </a:endParaRPr>
          </a:p>
          <a:p>
            <a:r>
              <a:rPr lang="en-US" dirty="0">
                <a:latin typeface="Segoe UI"/>
                <a:cs typeface="Segoe UI"/>
              </a:rPr>
              <a:t>Done on </a:t>
            </a:r>
            <a:r>
              <a:rPr lang="en-US" b="1" dirty="0">
                <a:solidFill>
                  <a:schemeClr val="accent5">
                    <a:lumMod val="60000"/>
                    <a:lumOff val="40000"/>
                  </a:schemeClr>
                </a:solidFill>
                <a:latin typeface="Segoe UI"/>
                <a:cs typeface="Segoe UI"/>
              </a:rPr>
              <a:t>node-by-node basis using the AKS upgrade API </a:t>
            </a:r>
            <a:endParaRPr lang="en-US" dirty="0">
              <a:solidFill>
                <a:schemeClr val="accent5">
                  <a:lumMod val="60000"/>
                  <a:lumOff val="40000"/>
                </a:schemeClr>
              </a:solidFill>
            </a:endParaRPr>
          </a:p>
          <a:p>
            <a:endParaRPr lang="en-US" b="1" dirty="0"/>
          </a:p>
          <a:p>
            <a:r>
              <a:rPr lang="en-US" b="1" dirty="0">
                <a:solidFill>
                  <a:schemeClr val="accent5">
                    <a:lumMod val="60000"/>
                    <a:lumOff val="40000"/>
                  </a:schemeClr>
                </a:solidFill>
              </a:rPr>
              <a:t>Cordon and Drain </a:t>
            </a:r>
            <a:r>
              <a:rPr lang="en-US" dirty="0"/>
              <a:t>the node and replace it by a new one </a:t>
            </a:r>
          </a:p>
          <a:p>
            <a:endParaRPr lang="en-US" dirty="0"/>
          </a:p>
          <a:p>
            <a:r>
              <a:rPr lang="en-US" dirty="0"/>
              <a:t>Drawbacks! </a:t>
            </a:r>
          </a:p>
          <a:p>
            <a:pPr lvl="1"/>
            <a:r>
              <a:rPr lang="en-US" dirty="0">
                <a:solidFill>
                  <a:schemeClr val="accent5">
                    <a:lumMod val="60000"/>
                    <a:lumOff val="40000"/>
                  </a:schemeClr>
                </a:solidFill>
                <a:latin typeface="Segoe UI"/>
                <a:cs typeface="Segoe UI"/>
              </a:rPr>
              <a:t>Takes time</a:t>
            </a:r>
            <a:r>
              <a:rPr lang="en-US" dirty="0">
                <a:latin typeface="Segoe UI"/>
                <a:cs typeface="Segoe UI"/>
              </a:rPr>
              <a:t> (especially when disks are involved)</a:t>
            </a:r>
          </a:p>
          <a:p>
            <a:pPr lvl="1"/>
            <a:r>
              <a:rPr lang="en-US" dirty="0">
                <a:solidFill>
                  <a:schemeClr val="accent5">
                    <a:lumMod val="60000"/>
                    <a:lumOff val="40000"/>
                  </a:schemeClr>
                </a:solidFill>
              </a:rPr>
              <a:t>Subject to failure</a:t>
            </a:r>
          </a:p>
          <a:p>
            <a:endParaRPr lang="en-US" dirty="0"/>
          </a:p>
        </p:txBody>
      </p:sp>
    </p:spTree>
    <p:extLst>
      <p:ext uri="{BB962C8B-B14F-4D97-AF65-F5344CB8AC3E}">
        <p14:creationId xmlns:p14="http://schemas.microsoft.com/office/powerpoint/2010/main" val="2396714522"/>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83DA5-2424-1644-8752-940EE9531154}"/>
              </a:ext>
            </a:extLst>
          </p:cNvPr>
          <p:cNvSpPr>
            <a:spLocks noGrp="1"/>
          </p:cNvSpPr>
          <p:nvPr>
            <p:ph type="title"/>
          </p:nvPr>
        </p:nvSpPr>
        <p:spPr/>
        <p:txBody>
          <a:bodyPr/>
          <a:lstStyle/>
          <a:p>
            <a:r>
              <a:rPr lang="en-GB" dirty="0"/>
              <a:t>Blue/Green Upgrade – Node Pools</a:t>
            </a:r>
          </a:p>
        </p:txBody>
      </p:sp>
      <p:sp>
        <p:nvSpPr>
          <p:cNvPr id="3" name="Content Placeholder 2">
            <a:extLst>
              <a:ext uri="{FF2B5EF4-FFF2-40B4-BE49-F238E27FC236}">
                <a16:creationId xmlns:a16="http://schemas.microsoft.com/office/drawing/2014/main" id="{0792B218-2FEB-CA46-8D8B-6D4E586B4F68}"/>
              </a:ext>
            </a:extLst>
          </p:cNvPr>
          <p:cNvSpPr>
            <a:spLocks noGrp="1"/>
          </p:cNvSpPr>
          <p:nvPr>
            <p:ph sz="quarter" idx="10"/>
          </p:nvPr>
        </p:nvSpPr>
        <p:spPr>
          <a:xfrm>
            <a:off x="584200" y="1435100"/>
            <a:ext cx="11018838" cy="5293757"/>
          </a:xfrm>
        </p:spPr>
        <p:txBody>
          <a:bodyPr/>
          <a:lstStyle/>
          <a:p>
            <a:pPr marL="514350" indent="-514350">
              <a:buFont typeface="+mj-lt"/>
              <a:buAutoNum type="arabicPeriod"/>
            </a:pPr>
            <a:r>
              <a:rPr lang="en-GB" dirty="0"/>
              <a:t>There is a new version available</a:t>
            </a:r>
            <a:br>
              <a:rPr lang="en-GB" dirty="0"/>
            </a:br>
            <a:r>
              <a:rPr lang="en-GB" sz="2000" dirty="0">
                <a:cs typeface="+mn-cs"/>
              </a:rPr>
              <a:t>$ </a:t>
            </a:r>
            <a:r>
              <a:rPr lang="en-GB" sz="2000" dirty="0" err="1">
                <a:solidFill>
                  <a:srgbClr val="0070C0"/>
                </a:solidFill>
                <a:cs typeface="+mn-cs"/>
              </a:rPr>
              <a:t>az</a:t>
            </a:r>
            <a:r>
              <a:rPr lang="en-GB" sz="2000" dirty="0">
                <a:solidFill>
                  <a:srgbClr val="0070C0"/>
                </a:solidFill>
                <a:cs typeface="+mn-cs"/>
              </a:rPr>
              <a:t> </a:t>
            </a:r>
            <a:r>
              <a:rPr lang="en-GB" sz="2000" dirty="0" err="1">
                <a:solidFill>
                  <a:srgbClr val="0070C0"/>
                </a:solidFill>
                <a:cs typeface="+mn-cs"/>
              </a:rPr>
              <a:t>aks</a:t>
            </a:r>
            <a:r>
              <a:rPr lang="en-GB" sz="2000" dirty="0">
                <a:solidFill>
                  <a:srgbClr val="0070C0"/>
                </a:solidFill>
                <a:cs typeface="+mn-cs"/>
              </a:rPr>
              <a:t> get-upgrades -n k8s-ignite -g k8s</a:t>
            </a:r>
            <a:br>
              <a:rPr lang="en-GB" sz="2000" dirty="0">
                <a:cs typeface="+mn-cs"/>
              </a:rPr>
            </a:br>
            <a:r>
              <a:rPr lang="en-GB" sz="2000" dirty="0">
                <a:cs typeface="+mn-cs"/>
              </a:rPr>
              <a:t>"</a:t>
            </a:r>
            <a:r>
              <a:rPr lang="en-GB" sz="2000" dirty="0" err="1">
                <a:cs typeface="+mn-cs"/>
              </a:rPr>
              <a:t>kubernetesVersion</a:t>
            </a:r>
            <a:r>
              <a:rPr lang="en-GB" sz="2000" dirty="0">
                <a:cs typeface="+mn-cs"/>
              </a:rPr>
              <a:t>": "1.15.4”….</a:t>
            </a:r>
          </a:p>
          <a:p>
            <a:pPr marL="514350" indent="-514350">
              <a:buFont typeface="+mj-lt"/>
              <a:buAutoNum type="arabicPeriod" startAt="2"/>
            </a:pPr>
            <a:r>
              <a:rPr lang="en-GB" dirty="0"/>
              <a:t>Upgrade the control plane</a:t>
            </a:r>
            <a:br>
              <a:rPr lang="en-GB" dirty="0"/>
            </a:br>
            <a:r>
              <a:rPr lang="en-GB" sz="2000" dirty="0">
                <a:cs typeface="+mn-cs"/>
              </a:rPr>
              <a:t>$ </a:t>
            </a:r>
            <a:r>
              <a:rPr lang="en-GB" sz="2000" dirty="0" err="1">
                <a:solidFill>
                  <a:srgbClr val="0070C0"/>
                </a:solidFill>
                <a:cs typeface="+mn-cs"/>
              </a:rPr>
              <a:t>az</a:t>
            </a:r>
            <a:r>
              <a:rPr lang="en-GB" sz="2000" dirty="0">
                <a:solidFill>
                  <a:srgbClr val="0070C0"/>
                </a:solidFill>
                <a:cs typeface="+mn-cs"/>
              </a:rPr>
              <a:t> </a:t>
            </a:r>
            <a:r>
              <a:rPr lang="en-GB" sz="2000" dirty="0" err="1">
                <a:solidFill>
                  <a:srgbClr val="0070C0"/>
                </a:solidFill>
                <a:cs typeface="+mn-cs"/>
              </a:rPr>
              <a:t>aks</a:t>
            </a:r>
            <a:r>
              <a:rPr lang="en-GB" sz="2000" dirty="0">
                <a:solidFill>
                  <a:srgbClr val="0070C0"/>
                </a:solidFill>
                <a:cs typeface="+mn-cs"/>
              </a:rPr>
              <a:t> upgrade --control-plane-only </a:t>
            </a:r>
            <a:r>
              <a:rPr lang="en-GB" sz="2000" dirty="0">
                <a:solidFill>
                  <a:srgbClr val="0070C0"/>
                </a:solidFill>
              </a:rPr>
              <a:t>-n k8s-ignite -g k8s –k 1.15.4</a:t>
            </a:r>
            <a:endParaRPr lang="en-GB" sz="2000" dirty="0">
              <a:solidFill>
                <a:srgbClr val="0070C0"/>
              </a:solidFill>
              <a:cs typeface="+mn-cs"/>
            </a:endParaRPr>
          </a:p>
          <a:p>
            <a:pPr marL="514350" indent="-514350">
              <a:buFont typeface="+mj-lt"/>
              <a:buAutoNum type="arabicPeriod" startAt="2"/>
            </a:pPr>
            <a:r>
              <a:rPr lang="en-GB" dirty="0"/>
              <a:t>Add a new node pool with the new version</a:t>
            </a:r>
            <a:br>
              <a:rPr lang="en-GB" dirty="0"/>
            </a:br>
            <a:r>
              <a:rPr lang="en-GB" sz="2000" dirty="0">
                <a:cs typeface="+mn-cs"/>
              </a:rPr>
              <a:t>$ </a:t>
            </a:r>
            <a:r>
              <a:rPr lang="en-GB" sz="2000" dirty="0" err="1">
                <a:solidFill>
                  <a:srgbClr val="0070C0"/>
                </a:solidFill>
                <a:cs typeface="+mn-cs"/>
              </a:rPr>
              <a:t>az</a:t>
            </a:r>
            <a:r>
              <a:rPr lang="en-GB" sz="2000" dirty="0">
                <a:solidFill>
                  <a:srgbClr val="0070C0"/>
                </a:solidFill>
                <a:cs typeface="+mn-cs"/>
              </a:rPr>
              <a:t> </a:t>
            </a:r>
            <a:r>
              <a:rPr lang="en-GB" sz="2000" dirty="0" err="1">
                <a:solidFill>
                  <a:srgbClr val="0070C0"/>
                </a:solidFill>
                <a:cs typeface="+mn-cs"/>
              </a:rPr>
              <a:t>aks</a:t>
            </a:r>
            <a:r>
              <a:rPr lang="en-GB" sz="2000" dirty="0">
                <a:solidFill>
                  <a:srgbClr val="0070C0"/>
                </a:solidFill>
                <a:cs typeface="+mn-cs"/>
              </a:rPr>
              <a:t> </a:t>
            </a:r>
            <a:r>
              <a:rPr lang="en-GB" sz="2000" dirty="0" err="1">
                <a:solidFill>
                  <a:srgbClr val="0070C0"/>
                </a:solidFill>
                <a:cs typeface="+mn-cs"/>
              </a:rPr>
              <a:t>nodepool</a:t>
            </a:r>
            <a:r>
              <a:rPr lang="en-GB" sz="2000" dirty="0">
                <a:solidFill>
                  <a:srgbClr val="0070C0"/>
                </a:solidFill>
                <a:cs typeface="+mn-cs"/>
              </a:rPr>
              <a:t> add -</a:t>
            </a:r>
            <a:r>
              <a:rPr lang="en-GB" sz="2000" dirty="0">
                <a:solidFill>
                  <a:srgbClr val="0070C0"/>
                </a:solidFill>
              </a:rPr>
              <a:t>n new-node-pool --cluster-name k8s-ignite -g k8s –k 1.15.4 </a:t>
            </a:r>
            <a:r>
              <a:rPr lang="en-GB" sz="2000" dirty="0">
                <a:solidFill>
                  <a:srgbClr val="0070C0"/>
                </a:solidFill>
                <a:cs typeface="+mn-cs"/>
              </a:rPr>
              <a:t>–c 3</a:t>
            </a:r>
          </a:p>
          <a:p>
            <a:pPr marL="514350" indent="-514350">
              <a:buFont typeface="+mj-lt"/>
              <a:buAutoNum type="arabicPeriod" startAt="2"/>
            </a:pPr>
            <a:r>
              <a:rPr lang="en-GB" dirty="0"/>
              <a:t>Taint your new nodes</a:t>
            </a:r>
            <a:br>
              <a:rPr lang="en-GB" dirty="0"/>
            </a:br>
            <a:r>
              <a:rPr lang="en-GB" sz="2000" dirty="0">
                <a:cs typeface="+mn-cs"/>
              </a:rPr>
              <a:t>$ </a:t>
            </a:r>
            <a:r>
              <a:rPr lang="en-GB" sz="2000" dirty="0" err="1">
                <a:solidFill>
                  <a:srgbClr val="0070C0"/>
                </a:solidFill>
                <a:cs typeface="+mn-cs"/>
              </a:rPr>
              <a:t>kubectl</a:t>
            </a:r>
            <a:r>
              <a:rPr lang="en-GB" sz="2000" dirty="0">
                <a:solidFill>
                  <a:srgbClr val="0070C0"/>
                </a:solidFill>
                <a:cs typeface="+mn-cs"/>
              </a:rPr>
              <a:t> taint nodes –l </a:t>
            </a:r>
            <a:r>
              <a:rPr lang="en-GB" sz="2000" dirty="0" err="1">
                <a:solidFill>
                  <a:srgbClr val="0070C0"/>
                </a:solidFill>
                <a:cs typeface="+mn-cs"/>
              </a:rPr>
              <a:t>agentpool</a:t>
            </a:r>
            <a:r>
              <a:rPr lang="en-GB" sz="2000" dirty="0">
                <a:solidFill>
                  <a:srgbClr val="0070C0"/>
                </a:solidFill>
                <a:cs typeface="+mn-cs"/>
              </a:rPr>
              <a:t>=new-node-pool </a:t>
            </a:r>
            <a:r>
              <a:rPr lang="en-GB" sz="2000" dirty="0" err="1">
                <a:solidFill>
                  <a:srgbClr val="0070C0"/>
                </a:solidFill>
                <a:cs typeface="+mn-cs"/>
              </a:rPr>
              <a:t>nodepool</a:t>
            </a:r>
            <a:r>
              <a:rPr lang="en-GB" sz="2000" dirty="0">
                <a:solidFill>
                  <a:srgbClr val="0070C0"/>
                </a:solidFill>
                <a:cs typeface="+mn-cs"/>
              </a:rPr>
              <a:t>=</a:t>
            </a:r>
            <a:r>
              <a:rPr lang="en-GB" sz="2000" dirty="0" err="1">
                <a:solidFill>
                  <a:srgbClr val="0070C0"/>
                </a:solidFill>
                <a:cs typeface="+mn-cs"/>
              </a:rPr>
              <a:t>newNodePool:NoSchedule</a:t>
            </a:r>
            <a:endParaRPr lang="en-GB" sz="2000" dirty="0">
              <a:solidFill>
                <a:srgbClr val="0070C0"/>
              </a:solidFill>
              <a:cs typeface="+mn-cs"/>
            </a:endParaRPr>
          </a:p>
          <a:p>
            <a:pPr marL="514350" indent="-514350">
              <a:buFont typeface="+mj-lt"/>
              <a:buAutoNum type="arabicPeriod" startAt="2"/>
            </a:pPr>
            <a:r>
              <a:rPr lang="en-GB" dirty="0"/>
              <a:t>Deploy a test version of your app and do your testing</a:t>
            </a:r>
            <a:br>
              <a:rPr lang="en-GB" dirty="0"/>
            </a:br>
            <a:r>
              <a:rPr lang="en-GB" sz="2000" dirty="0">
                <a:cs typeface="+mn-cs"/>
              </a:rPr>
              <a:t>$ </a:t>
            </a:r>
            <a:r>
              <a:rPr lang="en-GB" sz="2000" dirty="0" err="1">
                <a:solidFill>
                  <a:srgbClr val="0070C0"/>
                </a:solidFill>
                <a:cs typeface="+mn-cs"/>
              </a:rPr>
              <a:t>kubectl</a:t>
            </a:r>
            <a:r>
              <a:rPr lang="en-GB" sz="2000" dirty="0">
                <a:solidFill>
                  <a:srgbClr val="0070C0"/>
                </a:solidFill>
                <a:cs typeface="+mn-cs"/>
              </a:rPr>
              <a:t> apply -f my-test-</a:t>
            </a:r>
            <a:r>
              <a:rPr lang="en-GB" sz="2000" dirty="0" err="1">
                <a:solidFill>
                  <a:srgbClr val="0070C0"/>
                </a:solidFill>
                <a:cs typeface="+mn-cs"/>
              </a:rPr>
              <a:t>workload.yaml</a:t>
            </a:r>
            <a:endParaRPr lang="en-GB" sz="2000" dirty="0">
              <a:solidFill>
                <a:srgbClr val="0070C0"/>
              </a:solidFill>
              <a:cs typeface="+mn-cs"/>
            </a:endParaRPr>
          </a:p>
          <a:p>
            <a:pPr marL="514350" indent="-514350">
              <a:buFont typeface="+mj-lt"/>
              <a:buAutoNum type="arabicPeriod" startAt="2"/>
            </a:pPr>
            <a:r>
              <a:rPr lang="en-GB" dirty="0"/>
              <a:t>All goes well, deploy a new version of your app with a new end point or Cordon-and-Drain the existing node pool or use Labels </a:t>
            </a:r>
          </a:p>
        </p:txBody>
      </p:sp>
    </p:spTree>
    <p:extLst>
      <p:ext uri="{BB962C8B-B14F-4D97-AF65-F5344CB8AC3E}">
        <p14:creationId xmlns:p14="http://schemas.microsoft.com/office/powerpoint/2010/main" val="37720747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83DA5-2424-1644-8752-940EE9531154}"/>
              </a:ext>
            </a:extLst>
          </p:cNvPr>
          <p:cNvSpPr>
            <a:spLocks noGrp="1"/>
          </p:cNvSpPr>
          <p:nvPr>
            <p:ph type="title"/>
          </p:nvPr>
        </p:nvSpPr>
        <p:spPr/>
        <p:txBody>
          <a:bodyPr/>
          <a:lstStyle/>
          <a:p>
            <a:r>
              <a:rPr lang="en-GB" dirty="0"/>
              <a:t>Blue/Green Upgrade - New Cluster</a:t>
            </a:r>
          </a:p>
        </p:txBody>
      </p:sp>
      <p:sp>
        <p:nvSpPr>
          <p:cNvPr id="3" name="Content Placeholder 2">
            <a:extLst>
              <a:ext uri="{FF2B5EF4-FFF2-40B4-BE49-F238E27FC236}">
                <a16:creationId xmlns:a16="http://schemas.microsoft.com/office/drawing/2014/main" id="{0792B218-2FEB-CA46-8D8B-6D4E586B4F68}"/>
              </a:ext>
            </a:extLst>
          </p:cNvPr>
          <p:cNvSpPr>
            <a:spLocks noGrp="1"/>
          </p:cNvSpPr>
          <p:nvPr>
            <p:ph sz="quarter" idx="10"/>
          </p:nvPr>
        </p:nvSpPr>
        <p:spPr>
          <a:xfrm>
            <a:off x="584200" y="1435100"/>
            <a:ext cx="11018838" cy="3644075"/>
          </a:xfrm>
        </p:spPr>
        <p:txBody>
          <a:bodyPr/>
          <a:lstStyle/>
          <a:p>
            <a:pPr marL="514350" indent="-514350">
              <a:buFont typeface="+mj-lt"/>
              <a:buAutoNum type="arabicPeriod"/>
            </a:pPr>
            <a:r>
              <a:rPr lang="en-GB" dirty="0"/>
              <a:t>There is a new version available</a:t>
            </a:r>
            <a:br>
              <a:rPr lang="en-GB" dirty="0"/>
            </a:br>
            <a:r>
              <a:rPr lang="en-GB" sz="2000" dirty="0">
                <a:cs typeface="+mn-cs"/>
              </a:rPr>
              <a:t>$ </a:t>
            </a:r>
            <a:r>
              <a:rPr lang="en-GB" sz="2000" dirty="0" err="1">
                <a:solidFill>
                  <a:srgbClr val="0070C0"/>
                </a:solidFill>
                <a:cs typeface="+mn-cs"/>
              </a:rPr>
              <a:t>az</a:t>
            </a:r>
            <a:r>
              <a:rPr lang="en-GB" sz="2000" dirty="0">
                <a:solidFill>
                  <a:srgbClr val="0070C0"/>
                </a:solidFill>
                <a:cs typeface="+mn-cs"/>
              </a:rPr>
              <a:t> </a:t>
            </a:r>
            <a:r>
              <a:rPr lang="en-GB" sz="2000" dirty="0" err="1">
                <a:solidFill>
                  <a:srgbClr val="0070C0"/>
                </a:solidFill>
                <a:cs typeface="+mn-cs"/>
              </a:rPr>
              <a:t>aks</a:t>
            </a:r>
            <a:r>
              <a:rPr lang="en-GB" sz="2000" dirty="0">
                <a:solidFill>
                  <a:srgbClr val="0070C0"/>
                </a:solidFill>
                <a:cs typeface="+mn-cs"/>
              </a:rPr>
              <a:t> get-upgrades -n k8s-ignite -g k8s</a:t>
            </a:r>
            <a:br>
              <a:rPr lang="en-GB" sz="2000" dirty="0">
                <a:cs typeface="+mn-cs"/>
              </a:rPr>
            </a:br>
            <a:r>
              <a:rPr lang="en-GB" sz="2000" dirty="0">
                <a:cs typeface="+mn-cs"/>
              </a:rPr>
              <a:t>"</a:t>
            </a:r>
            <a:r>
              <a:rPr lang="en-GB" sz="2000" dirty="0" err="1">
                <a:cs typeface="+mn-cs"/>
              </a:rPr>
              <a:t>kubernetesVersion</a:t>
            </a:r>
            <a:r>
              <a:rPr lang="en-GB" sz="2000" dirty="0">
                <a:cs typeface="+mn-cs"/>
              </a:rPr>
              <a:t>": "1.15.4”….</a:t>
            </a:r>
          </a:p>
          <a:p>
            <a:pPr marL="514350" indent="-514350">
              <a:buFont typeface="+mj-lt"/>
              <a:buAutoNum type="arabicPeriod" startAt="2"/>
            </a:pPr>
            <a:r>
              <a:rPr lang="en-GB" dirty="0"/>
              <a:t>Create a new cluster</a:t>
            </a:r>
            <a:br>
              <a:rPr lang="en-GB" dirty="0"/>
            </a:br>
            <a:r>
              <a:rPr lang="en-GB" sz="2000" dirty="0">
                <a:cs typeface="+mn-cs"/>
              </a:rPr>
              <a:t>$ </a:t>
            </a:r>
            <a:r>
              <a:rPr lang="en-GB" sz="2000" dirty="0" err="1">
                <a:solidFill>
                  <a:srgbClr val="0070C0"/>
                </a:solidFill>
                <a:cs typeface="+mn-cs"/>
              </a:rPr>
              <a:t>az</a:t>
            </a:r>
            <a:r>
              <a:rPr lang="en-GB" sz="2000" dirty="0">
                <a:solidFill>
                  <a:srgbClr val="0070C0"/>
                </a:solidFill>
                <a:cs typeface="+mn-cs"/>
              </a:rPr>
              <a:t> </a:t>
            </a:r>
            <a:r>
              <a:rPr lang="en-GB" sz="2000" dirty="0" err="1">
                <a:solidFill>
                  <a:srgbClr val="0070C0"/>
                </a:solidFill>
                <a:cs typeface="+mn-cs"/>
              </a:rPr>
              <a:t>aks</a:t>
            </a:r>
            <a:r>
              <a:rPr lang="en-GB" sz="2000" dirty="0">
                <a:solidFill>
                  <a:srgbClr val="0070C0"/>
                </a:solidFill>
                <a:cs typeface="+mn-cs"/>
              </a:rPr>
              <a:t> create -g k8s -n </a:t>
            </a:r>
            <a:r>
              <a:rPr lang="en-GB" sz="2000" dirty="0">
                <a:solidFill>
                  <a:srgbClr val="0070C0"/>
                </a:solidFill>
              </a:rPr>
              <a:t>k8s-ignite-15.3</a:t>
            </a:r>
            <a:r>
              <a:rPr lang="en-GB" sz="2000" dirty="0">
                <a:solidFill>
                  <a:srgbClr val="0070C0"/>
                </a:solidFill>
                <a:cs typeface="+mn-cs"/>
              </a:rPr>
              <a:t> --</a:t>
            </a:r>
            <a:r>
              <a:rPr lang="en-GB" sz="2000" dirty="0" err="1">
                <a:solidFill>
                  <a:srgbClr val="0070C0"/>
                </a:solidFill>
                <a:cs typeface="+mn-cs"/>
              </a:rPr>
              <a:t>kubernetes</a:t>
            </a:r>
            <a:r>
              <a:rPr lang="en-GB" sz="2000" dirty="0">
                <a:solidFill>
                  <a:srgbClr val="0070C0"/>
                </a:solidFill>
                <a:cs typeface="+mn-cs"/>
              </a:rPr>
              <a:t>-version 1.15.4</a:t>
            </a:r>
          </a:p>
          <a:p>
            <a:pPr marL="514350" indent="-514350">
              <a:buFont typeface="+mj-lt"/>
              <a:buAutoNum type="arabicPeriod" startAt="2"/>
            </a:pPr>
            <a:r>
              <a:rPr lang="en-GB" dirty="0"/>
              <a:t>Deploy a test version of your app and do your testing</a:t>
            </a:r>
            <a:br>
              <a:rPr lang="en-GB" dirty="0"/>
            </a:br>
            <a:r>
              <a:rPr lang="en-GB" sz="2000" dirty="0">
                <a:cs typeface="+mn-cs"/>
              </a:rPr>
              <a:t>$ </a:t>
            </a:r>
            <a:r>
              <a:rPr lang="en-GB" sz="2000" dirty="0" err="1">
                <a:solidFill>
                  <a:srgbClr val="0070C0"/>
                </a:solidFill>
                <a:cs typeface="+mn-cs"/>
              </a:rPr>
              <a:t>kubectl</a:t>
            </a:r>
            <a:r>
              <a:rPr lang="en-GB" sz="2000" dirty="0">
                <a:solidFill>
                  <a:srgbClr val="0070C0"/>
                </a:solidFill>
                <a:cs typeface="+mn-cs"/>
              </a:rPr>
              <a:t> apply -f my-test-</a:t>
            </a:r>
            <a:r>
              <a:rPr lang="en-GB" sz="2000" dirty="0" err="1">
                <a:solidFill>
                  <a:srgbClr val="0070C0"/>
                </a:solidFill>
                <a:cs typeface="+mn-cs"/>
              </a:rPr>
              <a:t>workload.yaml</a:t>
            </a:r>
            <a:endParaRPr lang="en-GB" sz="2000" dirty="0">
              <a:solidFill>
                <a:srgbClr val="0070C0"/>
              </a:solidFill>
              <a:cs typeface="+mn-cs"/>
            </a:endParaRPr>
          </a:p>
          <a:p>
            <a:pPr marL="514350" indent="-514350">
              <a:buFont typeface="+mj-lt"/>
              <a:buAutoNum type="arabicPeriod" startAt="2"/>
            </a:pPr>
            <a:r>
              <a:rPr lang="en-GB" dirty="0"/>
              <a:t>All goes well, deploy a new version of your app with a new end point, then switch your DNS records</a:t>
            </a:r>
          </a:p>
        </p:txBody>
      </p:sp>
    </p:spTree>
    <p:extLst>
      <p:ext uri="{BB962C8B-B14F-4D97-AF65-F5344CB8AC3E}">
        <p14:creationId xmlns:p14="http://schemas.microsoft.com/office/powerpoint/2010/main" val="208777106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Agenda</a:t>
            </a:r>
          </a:p>
        </p:txBody>
      </p:sp>
      <p:sp>
        <p:nvSpPr>
          <p:cNvPr id="6" name="Text Placeholder 5"/>
          <p:cNvSpPr>
            <a:spLocks noGrp="1"/>
          </p:cNvSpPr>
          <p:nvPr>
            <p:ph sz="quarter" idx="10"/>
          </p:nvPr>
        </p:nvSpPr>
        <p:spPr>
          <a:xfrm>
            <a:off x="584200" y="1435100"/>
            <a:ext cx="11018838" cy="1465016"/>
          </a:xfrm>
        </p:spPr>
        <p:txBody>
          <a:bodyPr/>
          <a:lstStyle/>
          <a:p>
            <a:r>
              <a:rPr lang="en-US" dirty="0"/>
              <a:t> High availability best practices </a:t>
            </a:r>
          </a:p>
          <a:p>
            <a:endParaRPr lang="en-US" dirty="0"/>
          </a:p>
          <a:p>
            <a:r>
              <a:rPr lang="en-US" dirty="0"/>
              <a:t> Cluster management best practices</a:t>
            </a:r>
          </a:p>
        </p:txBody>
      </p:sp>
    </p:spTree>
    <p:extLst>
      <p:ext uri="{BB962C8B-B14F-4D97-AF65-F5344CB8AC3E}">
        <p14:creationId xmlns:p14="http://schemas.microsoft.com/office/powerpoint/2010/main" val="1793706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60CFE9-EB56-AF49-9114-B43699D18753}"/>
              </a:ext>
            </a:extLst>
          </p:cNvPr>
          <p:cNvSpPr>
            <a:spLocks noGrp="1"/>
          </p:cNvSpPr>
          <p:nvPr>
            <p:ph type="title"/>
          </p:nvPr>
        </p:nvSpPr>
        <p:spPr/>
        <p:txBody>
          <a:bodyPr/>
          <a:lstStyle/>
          <a:p>
            <a:r>
              <a:rPr lang="en-US"/>
              <a:t>Upgrade Strategies</a:t>
            </a:r>
          </a:p>
        </p:txBody>
      </p:sp>
      <p:graphicFrame>
        <p:nvGraphicFramePr>
          <p:cNvPr id="4" name="Content Placeholder 3">
            <a:extLst>
              <a:ext uri="{FF2B5EF4-FFF2-40B4-BE49-F238E27FC236}">
                <a16:creationId xmlns:a16="http://schemas.microsoft.com/office/drawing/2014/main" id="{8751FE12-61D7-DE48-832A-31BA5D8DD971}"/>
              </a:ext>
            </a:extLst>
          </p:cNvPr>
          <p:cNvGraphicFramePr>
            <a:graphicFrameLocks noGrp="1"/>
          </p:cNvGraphicFramePr>
          <p:nvPr>
            <p:ph idx="1"/>
          </p:nvPr>
        </p:nvGraphicFramePr>
        <p:xfrm>
          <a:off x="441242" y="1011198"/>
          <a:ext cx="11309516" cy="5955764"/>
        </p:xfrm>
        <a:graphic>
          <a:graphicData uri="http://schemas.openxmlformats.org/drawingml/2006/table">
            <a:tbl>
              <a:tblPr firstRow="1" bandRow="1">
                <a:tableStyleId>{5C22544A-7EE6-4342-B048-85BDC9FD1C3A}</a:tableStyleId>
              </a:tblPr>
              <a:tblGrid>
                <a:gridCol w="2673474">
                  <a:extLst>
                    <a:ext uri="{9D8B030D-6E8A-4147-A177-3AD203B41FA5}">
                      <a16:colId xmlns:a16="http://schemas.microsoft.com/office/drawing/2014/main" val="1995414687"/>
                    </a:ext>
                  </a:extLst>
                </a:gridCol>
                <a:gridCol w="2784850">
                  <a:extLst>
                    <a:ext uri="{9D8B030D-6E8A-4147-A177-3AD203B41FA5}">
                      <a16:colId xmlns:a16="http://schemas.microsoft.com/office/drawing/2014/main" val="3523959781"/>
                    </a:ext>
                  </a:extLst>
                </a:gridCol>
                <a:gridCol w="2925596">
                  <a:extLst>
                    <a:ext uri="{9D8B030D-6E8A-4147-A177-3AD203B41FA5}">
                      <a16:colId xmlns:a16="http://schemas.microsoft.com/office/drawing/2014/main" val="2207835906"/>
                    </a:ext>
                  </a:extLst>
                </a:gridCol>
                <a:gridCol w="2925596">
                  <a:extLst>
                    <a:ext uri="{9D8B030D-6E8A-4147-A177-3AD203B41FA5}">
                      <a16:colId xmlns:a16="http://schemas.microsoft.com/office/drawing/2014/main" val="4244389860"/>
                    </a:ext>
                  </a:extLst>
                </a:gridCol>
              </a:tblGrid>
              <a:tr h="582734">
                <a:tc>
                  <a:txBody>
                    <a:bodyPr/>
                    <a:lstStyle/>
                    <a:p>
                      <a:endParaRPr lang="en-US" b="1"/>
                    </a:p>
                  </a:txBody>
                  <a:tcPr/>
                </a:tc>
                <a:tc>
                  <a:txBody>
                    <a:bodyPr/>
                    <a:lstStyle/>
                    <a:p>
                      <a:r>
                        <a:rPr lang="en-US" dirty="0"/>
                        <a:t>AKS Upgrade API</a:t>
                      </a:r>
                    </a:p>
                  </a:txBody>
                  <a:tcPr/>
                </a:tc>
                <a:tc>
                  <a:txBody>
                    <a:bodyPr/>
                    <a:lstStyle/>
                    <a:p>
                      <a:r>
                        <a:rPr lang="en-US" dirty="0"/>
                        <a:t>Blue/Green (New Node Pool)</a:t>
                      </a:r>
                    </a:p>
                  </a:txBody>
                  <a:tcPr/>
                </a:tc>
                <a:tc>
                  <a:txBody>
                    <a:bodyPr/>
                    <a:lstStyle/>
                    <a:p>
                      <a:r>
                        <a:rPr lang="en-US" dirty="0"/>
                        <a:t>Blue/Green (New Cluster)</a:t>
                      </a:r>
                    </a:p>
                  </a:txBody>
                  <a:tcPr/>
                </a:tc>
                <a:extLst>
                  <a:ext uri="{0D108BD9-81ED-4DB2-BD59-A6C34878D82A}">
                    <a16:rowId xmlns:a16="http://schemas.microsoft.com/office/drawing/2014/main" val="833170850"/>
                  </a:ext>
                </a:extLst>
              </a:tr>
              <a:tr h="1082219">
                <a:tc>
                  <a:txBody>
                    <a:bodyPr/>
                    <a:lstStyle/>
                    <a:p>
                      <a:r>
                        <a:rPr lang="en-US" b="1"/>
                        <a:t>How</a:t>
                      </a:r>
                    </a:p>
                  </a:txBody>
                  <a:tcPr/>
                </a:tc>
                <a:tc>
                  <a:txBody>
                    <a:bodyPr/>
                    <a:lstStyle/>
                    <a:p>
                      <a:r>
                        <a:rPr lang="en-US"/>
                        <a:t>AKS Upgrade API</a:t>
                      </a:r>
                    </a:p>
                  </a:txBody>
                  <a:tcPr/>
                </a:tc>
                <a:tc>
                  <a:txBody>
                    <a:bodyPr/>
                    <a:lstStyle/>
                    <a:p>
                      <a:r>
                        <a:rPr lang="en-US" dirty="0"/>
                        <a:t>New Node Pool</a:t>
                      </a:r>
                      <a:br>
                        <a:rPr lang="en-US" dirty="0"/>
                      </a:br>
                      <a:r>
                        <a:rPr lang="en-US" dirty="0"/>
                        <a:t>Taints and Tolerations</a:t>
                      </a:r>
                    </a:p>
                  </a:txBody>
                  <a:tcPr/>
                </a:tc>
                <a:tc>
                  <a:txBody>
                    <a:bodyPr/>
                    <a:lstStyle/>
                    <a:p>
                      <a:r>
                        <a:rPr lang="en-US" dirty="0"/>
                        <a:t>Automation + GLB (Traffic Manager)</a:t>
                      </a:r>
                    </a:p>
                  </a:txBody>
                  <a:tcPr/>
                </a:tc>
                <a:extLst>
                  <a:ext uri="{0D108BD9-81ED-4DB2-BD59-A6C34878D82A}">
                    <a16:rowId xmlns:a16="http://schemas.microsoft.com/office/drawing/2014/main" val="623649855"/>
                  </a:ext>
                </a:extLst>
              </a:tr>
              <a:tr h="1082219">
                <a:tc>
                  <a:txBody>
                    <a:bodyPr/>
                    <a:lstStyle/>
                    <a:p>
                      <a:r>
                        <a:rPr lang="en-US" b="1"/>
                        <a:t>Upgrade Duration</a:t>
                      </a:r>
                    </a:p>
                  </a:txBody>
                  <a:tcPr/>
                </a:tc>
                <a:tc>
                  <a:txBody>
                    <a:bodyPr/>
                    <a:lstStyle/>
                    <a:p>
                      <a:r>
                        <a:rPr lang="en-US" dirty="0"/>
                        <a:t>Depends on Cluster Size</a:t>
                      </a:r>
                    </a:p>
                    <a:p>
                      <a:endParaRPr lang="en-US" dirty="0"/>
                    </a:p>
                    <a:p>
                      <a:r>
                        <a:rPr lang="en-US" dirty="0"/>
                        <a:t>The Larger the cluster the longer the upgrade </a:t>
                      </a:r>
                    </a:p>
                  </a:txBody>
                  <a:tcPr/>
                </a:tc>
                <a:tc>
                  <a:txBody>
                    <a:bodyPr/>
                    <a:lstStyle/>
                    <a:p>
                      <a:r>
                        <a:rPr lang="en-US" dirty="0"/>
                        <a:t>Shortest</a:t>
                      </a:r>
                    </a:p>
                  </a:txBody>
                  <a:tcPr/>
                </a:tc>
                <a:tc>
                  <a:txBody>
                    <a:bodyPr/>
                    <a:lstStyle/>
                    <a:p>
                      <a:r>
                        <a:rPr lang="en-US" dirty="0"/>
                        <a:t>Short assuming full automation is in place</a:t>
                      </a:r>
                    </a:p>
                  </a:txBody>
                  <a:tcPr/>
                </a:tc>
                <a:extLst>
                  <a:ext uri="{0D108BD9-81ED-4DB2-BD59-A6C34878D82A}">
                    <a16:rowId xmlns:a16="http://schemas.microsoft.com/office/drawing/2014/main" val="3866621638"/>
                  </a:ext>
                </a:extLst>
              </a:tr>
              <a:tr h="1581705">
                <a:tc>
                  <a:txBody>
                    <a:bodyPr/>
                    <a:lstStyle/>
                    <a:p>
                      <a:r>
                        <a:rPr lang="en-US" b="1"/>
                        <a:t>Risk</a:t>
                      </a:r>
                    </a:p>
                  </a:txBody>
                  <a:tcPr/>
                </a:tc>
                <a:tc>
                  <a:txBody>
                    <a:bodyPr/>
                    <a:lstStyle/>
                    <a:p>
                      <a:r>
                        <a:rPr lang="en-US" dirty="0"/>
                        <a:t>Subject to Failure</a:t>
                      </a:r>
                    </a:p>
                  </a:txBody>
                  <a:tcPr/>
                </a:tc>
                <a:tc>
                  <a:txBody>
                    <a:bodyPr/>
                    <a:lstStyle/>
                    <a:p>
                      <a:r>
                        <a:rPr lang="en-US" dirty="0"/>
                        <a:t>Safe - with the risk that the control plane upgrade will fail***</a:t>
                      </a:r>
                    </a:p>
                    <a:p>
                      <a:endParaRPr lang="en-US" dirty="0"/>
                    </a:p>
                    <a:p>
                      <a:r>
                        <a:rPr lang="en-US" dirty="0"/>
                        <a:t>No impact on applications  </a:t>
                      </a:r>
                    </a:p>
                  </a:txBody>
                  <a:tcPr/>
                </a:tc>
                <a:tc>
                  <a:txBody>
                    <a:bodyPr/>
                    <a:lstStyle/>
                    <a:p>
                      <a:r>
                        <a:rPr lang="en-US" dirty="0"/>
                        <a:t>Safest</a:t>
                      </a:r>
                    </a:p>
                  </a:txBody>
                  <a:tcPr/>
                </a:tc>
                <a:extLst>
                  <a:ext uri="{0D108BD9-81ED-4DB2-BD59-A6C34878D82A}">
                    <a16:rowId xmlns:a16="http://schemas.microsoft.com/office/drawing/2014/main" val="1422557116"/>
                  </a:ext>
                </a:extLst>
              </a:tr>
              <a:tr h="1082219">
                <a:tc>
                  <a:txBody>
                    <a:bodyPr/>
                    <a:lstStyle/>
                    <a:p>
                      <a:r>
                        <a:rPr lang="en-US" b="1" dirty="0"/>
                        <a:t>When to use</a:t>
                      </a:r>
                    </a:p>
                  </a:txBody>
                  <a:tcPr/>
                </a:tc>
                <a:tc>
                  <a:txBody>
                    <a:bodyPr/>
                    <a:lstStyle/>
                    <a:p>
                      <a:r>
                        <a:rPr lang="en-US" dirty="0"/>
                        <a:t>Small Production Cluster</a:t>
                      </a:r>
                      <a:br>
                        <a:rPr lang="en-US" dirty="0"/>
                      </a:br>
                      <a:r>
                        <a:rPr lang="en-US" dirty="0"/>
                        <a:t>Non-Mission Critical Workloads</a:t>
                      </a:r>
                    </a:p>
                    <a:p>
                      <a:r>
                        <a:rPr lang="en-US" dirty="0"/>
                        <a:t>Non-Prod Environments</a:t>
                      </a:r>
                    </a:p>
                  </a:txBody>
                  <a:tcPr/>
                </a:tc>
                <a:tc>
                  <a:txBody>
                    <a:bodyPr/>
                    <a:lstStyle/>
                    <a:p>
                      <a:r>
                        <a:rPr lang="en-US" dirty="0"/>
                        <a:t>Large Clusters </a:t>
                      </a:r>
                    </a:p>
                    <a:p>
                      <a:r>
                        <a:rPr lang="en-US" dirty="0"/>
                        <a:t>Mission Critical Workloads</a:t>
                      </a:r>
                      <a:br>
                        <a:rPr lang="en-US" dirty="0"/>
                      </a:br>
                      <a:r>
                        <a:rPr lang="en-US" dirty="0"/>
                        <a:t>**assuming the Control Plane failure risk is accepted</a:t>
                      </a:r>
                    </a:p>
                    <a:p>
                      <a:endParaRPr lang="en-US" dirty="0"/>
                    </a:p>
                  </a:txBody>
                  <a:tcPr/>
                </a:tc>
                <a:tc>
                  <a:txBody>
                    <a:bodyPr/>
                    <a:lstStyle/>
                    <a:p>
                      <a:r>
                        <a:rPr lang="en-US" dirty="0"/>
                        <a:t>Large Clusters </a:t>
                      </a:r>
                    </a:p>
                    <a:p>
                      <a:r>
                        <a:rPr lang="en-US" dirty="0"/>
                        <a:t>Mission Critical Workloads</a:t>
                      </a:r>
                    </a:p>
                  </a:txBody>
                  <a:tcPr/>
                </a:tc>
                <a:extLst>
                  <a:ext uri="{0D108BD9-81ED-4DB2-BD59-A6C34878D82A}">
                    <a16:rowId xmlns:a16="http://schemas.microsoft.com/office/drawing/2014/main" val="3420623091"/>
                  </a:ext>
                </a:extLst>
              </a:tr>
            </a:tbl>
          </a:graphicData>
        </a:graphic>
      </p:graphicFrame>
    </p:spTree>
    <p:extLst>
      <p:ext uri="{BB962C8B-B14F-4D97-AF65-F5344CB8AC3E}">
        <p14:creationId xmlns:p14="http://schemas.microsoft.com/office/powerpoint/2010/main" val="38555566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Demo</a:t>
            </a:r>
          </a:p>
        </p:txBody>
      </p:sp>
      <p:sp>
        <p:nvSpPr>
          <p:cNvPr id="4" name="Text Placeholder 3"/>
          <p:cNvSpPr>
            <a:spLocks noGrp="1"/>
          </p:cNvSpPr>
          <p:nvPr>
            <p:ph type="body" sz="quarter" idx="12"/>
          </p:nvPr>
        </p:nvSpPr>
        <p:spPr>
          <a:xfrm>
            <a:off x="585216" y="3977319"/>
            <a:ext cx="9144000" cy="338554"/>
          </a:xfrm>
        </p:spPr>
        <p:txBody>
          <a:bodyPr vert="horz" wrap="square" lIns="0" tIns="0" rIns="0" bIns="0" rtlCol="0" anchor="t">
            <a:spAutoFit/>
          </a:bodyPr>
          <a:lstStyle/>
          <a:p>
            <a:r>
              <a:rPr lang="en-US" dirty="0"/>
              <a:t>Cluster Upgrade!</a:t>
            </a:r>
          </a:p>
        </p:txBody>
      </p:sp>
    </p:spTree>
    <p:extLst>
      <p:ext uri="{BB962C8B-B14F-4D97-AF65-F5344CB8AC3E}">
        <p14:creationId xmlns:p14="http://schemas.microsoft.com/office/powerpoint/2010/main" val="434141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itle 1"/>
          <p:cNvSpPr txBox="1">
            <a:spLocks/>
          </p:cNvSpPr>
          <p:nvPr/>
        </p:nvSpPr>
        <p:spPr>
          <a:xfrm>
            <a:off x="607518" y="1567273"/>
            <a:ext cx="5760592" cy="961050"/>
          </a:xfrm>
          <a:prstGeom prst="rect">
            <a:avLst/>
          </a:prstGeom>
        </p:spPr>
        <p:txBody>
          <a:bodyPr lIns="0" tIns="0" rIns="0" bIns="0" anchor="t" anchorCtr="0"/>
          <a:lstStyle>
            <a:lvl1pPr marL="0" indent="0" algn="l" defTabSz="914367" rtl="0" eaLnBrk="1" latinLnBrk="0" hangingPunct="1">
              <a:lnSpc>
                <a:spcPct val="90000"/>
              </a:lnSpc>
              <a:spcBef>
                <a:spcPts val="0"/>
              </a:spcBef>
              <a:buNone/>
              <a:defRPr lang="en-US" sz="6000" b="0" kern="1200" cap="none" spc="-100" baseline="0">
                <a:ln w="3175">
                  <a:noFill/>
                </a:ln>
                <a:solidFill>
                  <a:schemeClr val="bg1"/>
                </a:solidFill>
                <a:effectLst/>
                <a:latin typeface="+mj-lt"/>
                <a:ea typeface="+mn-ea"/>
                <a:cs typeface="Segoe UI" pitchFamily="34" charset="0"/>
              </a:defRPr>
            </a:lvl1pPr>
          </a:lstStyle>
          <a:p>
            <a:pPr marL="0" marR="0" lvl="0" indent="0" algn="l" defTabSz="914192" rtl="0" eaLnBrk="1" fontAlgn="base" latinLnBrk="0" hangingPunct="1">
              <a:lnSpc>
                <a:spcPct val="90000"/>
              </a:lnSpc>
              <a:spcBef>
                <a:spcPts val="1175"/>
              </a:spcBef>
              <a:spcAft>
                <a:spcPct val="0"/>
              </a:spcAft>
              <a:buClrTx/>
              <a:buSzTx/>
              <a:buFontTx/>
              <a:buNone/>
              <a:tabLst/>
              <a:defRPr/>
            </a:pPr>
            <a:r>
              <a:rPr kumimoji="0" lang="en-US" sz="3600" b="0" i="0" u="none" strike="noStrike" kern="1200" cap="none" spc="-5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Tag Passthrough</a:t>
            </a:r>
          </a:p>
        </p:txBody>
      </p:sp>
      <p:sp>
        <p:nvSpPr>
          <p:cNvPr id="11" name="Rectangle 10">
            <a:extLst>
              <a:ext uri="{FF2B5EF4-FFF2-40B4-BE49-F238E27FC236}">
                <a16:creationId xmlns:a16="http://schemas.microsoft.com/office/drawing/2014/main" id="{A2AA618E-5564-4901-86C5-215D45B0D777}"/>
              </a:ext>
            </a:extLst>
          </p:cNvPr>
          <p:cNvSpPr/>
          <p:nvPr/>
        </p:nvSpPr>
        <p:spPr>
          <a:xfrm>
            <a:off x="575243" y="2470429"/>
            <a:ext cx="6210803" cy="615553"/>
          </a:xfrm>
          <a:prstGeom prst="rect">
            <a:avLst/>
          </a:prstGeom>
        </p:spPr>
        <p:txBody>
          <a:bodyPr wrap="none" lIns="0" tIns="0" rIns="0" bIns="0">
            <a:spAutoFit/>
          </a:bodyPr>
          <a:lstStyle/>
          <a:p>
            <a:pPr marL="0" marR="0" lvl="0" indent="0" algn="l" defTabSz="951121" rtl="0" eaLnBrk="1" fontAlgn="auto" latinLnBrk="0" hangingPunct="1">
              <a:lnSpc>
                <a:spcPct val="100000"/>
              </a:lnSpc>
              <a:spcBef>
                <a:spcPts val="0"/>
              </a:spcBef>
              <a:spcAft>
                <a:spcPts val="1198"/>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t>You can now pass tags to the AKS resource and these </a:t>
            </a:r>
            <a:br>
              <a:rPr kumimoji="0" lang="en-US" sz="20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br>
            <a:r>
              <a:rPr kumimoji="0" lang="en-US" sz="20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t>will Passthrough to the Infrastructure resource group (MC_)</a:t>
            </a:r>
          </a:p>
        </p:txBody>
      </p:sp>
      <p:sp>
        <p:nvSpPr>
          <p:cNvPr id="16" name="Rectangle: Rounded Corners 2">
            <a:extLst>
              <a:ext uri="{FF2B5EF4-FFF2-40B4-BE49-F238E27FC236}">
                <a16:creationId xmlns:a16="http://schemas.microsoft.com/office/drawing/2014/main" id="{82388DE2-213F-A940-9DAE-C7C8D3BE9F34}"/>
              </a:ext>
            </a:extLst>
          </p:cNvPr>
          <p:cNvSpPr/>
          <p:nvPr/>
        </p:nvSpPr>
        <p:spPr bwMode="auto">
          <a:xfrm>
            <a:off x="8899510" y="2074714"/>
            <a:ext cx="2355404" cy="2167929"/>
          </a:xfrm>
          <a:prstGeom prst="roundRect">
            <a:avLst>
              <a:gd name="adj" fmla="val 12251"/>
            </a:avLst>
          </a:prstGeom>
          <a:noFill/>
          <a:ln w="15875" cap="rnd">
            <a:solidFill>
              <a:srgbClr val="4FE4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7" name="Group 16">
            <a:extLst>
              <a:ext uri="{FF2B5EF4-FFF2-40B4-BE49-F238E27FC236}">
                <a16:creationId xmlns:a16="http://schemas.microsoft.com/office/drawing/2014/main" id="{EA621727-78F7-F44D-BD66-60E9A5D783A6}"/>
              </a:ext>
            </a:extLst>
          </p:cNvPr>
          <p:cNvGrpSpPr/>
          <p:nvPr/>
        </p:nvGrpSpPr>
        <p:grpSpPr>
          <a:xfrm>
            <a:off x="9360320" y="2617916"/>
            <a:ext cx="545569" cy="657714"/>
            <a:chOff x="5838027" y="1368184"/>
            <a:chExt cx="1187134" cy="1431157"/>
          </a:xfrm>
        </p:grpSpPr>
        <p:sp>
          <p:nvSpPr>
            <p:cNvPr id="18" name="Freeform: Shape 16">
              <a:extLst>
                <a:ext uri="{FF2B5EF4-FFF2-40B4-BE49-F238E27FC236}">
                  <a16:creationId xmlns:a16="http://schemas.microsoft.com/office/drawing/2014/main" id="{428FE431-234F-D342-B369-14E5BC57C348}"/>
                </a:ext>
              </a:extLst>
            </p:cNvPr>
            <p:cNvSpPr/>
            <p:nvPr/>
          </p:nvSpPr>
          <p:spPr>
            <a:xfrm>
              <a:off x="5838027" y="2112053"/>
              <a:ext cx="1187134" cy="687288"/>
            </a:xfrm>
            <a:custGeom>
              <a:avLst/>
              <a:gdLst>
                <a:gd name="connsiteX0" fmla="*/ 758526 w 751929"/>
                <a:gd name="connsiteY0" fmla="*/ 209485 h 435327"/>
                <a:gd name="connsiteX1" fmla="*/ 380318 w 751929"/>
                <a:gd name="connsiteY1" fmla="*/ 0 h 435327"/>
                <a:gd name="connsiteX2" fmla="*/ 0 w 751929"/>
                <a:gd name="connsiteY2" fmla="*/ 230592 h 435327"/>
                <a:gd name="connsiteX3" fmla="*/ 367522 w 751929"/>
                <a:gd name="connsiteY3" fmla="*/ 439813 h 435327"/>
                <a:gd name="connsiteX4" fmla="*/ 758526 w 751929"/>
                <a:gd name="connsiteY4" fmla="*/ 209485 h 435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929" h="435327">
                  <a:moveTo>
                    <a:pt x="758526" y="209485"/>
                  </a:moveTo>
                  <a:lnTo>
                    <a:pt x="380318" y="0"/>
                  </a:lnTo>
                  <a:lnTo>
                    <a:pt x="0" y="230592"/>
                  </a:lnTo>
                  <a:lnTo>
                    <a:pt x="367522" y="439813"/>
                  </a:lnTo>
                  <a:lnTo>
                    <a:pt x="758526" y="209485"/>
                  </a:lnTo>
                  <a:close/>
                </a:path>
              </a:pathLst>
            </a:custGeom>
            <a:solidFill>
              <a:srgbClr val="1F1D21">
                <a:alpha val="20000"/>
              </a:srgb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9" name="Freeform: Shape 17">
              <a:extLst>
                <a:ext uri="{FF2B5EF4-FFF2-40B4-BE49-F238E27FC236}">
                  <a16:creationId xmlns:a16="http://schemas.microsoft.com/office/drawing/2014/main" id="{0BDE6422-0FCD-CF4B-92A2-0D7CE8742708}"/>
                </a:ext>
              </a:extLst>
            </p:cNvPr>
            <p:cNvSpPr/>
            <p:nvPr/>
          </p:nvSpPr>
          <p:spPr>
            <a:xfrm>
              <a:off x="5847815" y="1700513"/>
              <a:ext cx="583153" cy="999691"/>
            </a:xfrm>
            <a:custGeom>
              <a:avLst/>
              <a:gdLst>
                <a:gd name="connsiteX0" fmla="*/ 375041 w 369369"/>
                <a:gd name="connsiteY0" fmla="*/ 215817 h 633204"/>
                <a:gd name="connsiteX1" fmla="*/ 373722 w 369369"/>
                <a:gd name="connsiteY1" fmla="*/ 645340 h 633204"/>
                <a:gd name="connsiteX2" fmla="*/ 0 w 369369"/>
                <a:gd name="connsiteY2" fmla="*/ 429523 h 633204"/>
                <a:gd name="connsiteX3" fmla="*/ 1187 w 369369"/>
                <a:gd name="connsiteY3" fmla="*/ 0 h 633204"/>
              </a:gdLst>
              <a:ahLst/>
              <a:cxnLst>
                <a:cxn ang="0">
                  <a:pos x="connsiteX0" y="connsiteY0"/>
                </a:cxn>
                <a:cxn ang="0">
                  <a:pos x="connsiteX1" y="connsiteY1"/>
                </a:cxn>
                <a:cxn ang="0">
                  <a:pos x="connsiteX2" y="connsiteY2"/>
                </a:cxn>
                <a:cxn ang="0">
                  <a:pos x="connsiteX3" y="connsiteY3"/>
                </a:cxn>
              </a:cxnLst>
              <a:rect l="l" t="t" r="r" b="b"/>
              <a:pathLst>
                <a:path w="369369" h="633204">
                  <a:moveTo>
                    <a:pt x="375041" y="215817"/>
                  </a:moveTo>
                  <a:lnTo>
                    <a:pt x="373722" y="645340"/>
                  </a:lnTo>
                  <a:lnTo>
                    <a:pt x="0" y="429523"/>
                  </a:lnTo>
                  <a:lnTo>
                    <a:pt x="1187" y="0"/>
                  </a:lnTo>
                  <a:close/>
                </a:path>
              </a:pathLst>
            </a:custGeom>
            <a:solidFill>
              <a:srgbClr val="0078D4"/>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0" name="Freeform: Shape 18">
              <a:extLst>
                <a:ext uri="{FF2B5EF4-FFF2-40B4-BE49-F238E27FC236}">
                  <a16:creationId xmlns:a16="http://schemas.microsoft.com/office/drawing/2014/main" id="{0E853320-8A69-984D-BEB6-BC72FB29FB88}"/>
                </a:ext>
              </a:extLst>
            </p:cNvPr>
            <p:cNvSpPr/>
            <p:nvPr/>
          </p:nvSpPr>
          <p:spPr>
            <a:xfrm>
              <a:off x="6437841" y="1699888"/>
              <a:ext cx="562326" cy="999691"/>
            </a:xfrm>
            <a:custGeom>
              <a:avLst/>
              <a:gdLst>
                <a:gd name="connsiteX0" fmla="*/ 1319 w 356177"/>
                <a:gd name="connsiteY0" fmla="*/ 216213 h 633204"/>
                <a:gd name="connsiteX1" fmla="*/ 365543 w 356177"/>
                <a:gd name="connsiteY1" fmla="*/ 0 h 633204"/>
                <a:gd name="connsiteX2" fmla="*/ 364356 w 356177"/>
                <a:gd name="connsiteY2" fmla="*/ 429523 h 633204"/>
                <a:gd name="connsiteX3" fmla="*/ 0 w 356177"/>
                <a:gd name="connsiteY3" fmla="*/ 645736 h 633204"/>
              </a:gdLst>
              <a:ahLst/>
              <a:cxnLst>
                <a:cxn ang="0">
                  <a:pos x="connsiteX0" y="connsiteY0"/>
                </a:cxn>
                <a:cxn ang="0">
                  <a:pos x="connsiteX1" y="connsiteY1"/>
                </a:cxn>
                <a:cxn ang="0">
                  <a:pos x="connsiteX2" y="connsiteY2"/>
                </a:cxn>
                <a:cxn ang="0">
                  <a:pos x="connsiteX3" y="connsiteY3"/>
                </a:cxn>
              </a:cxnLst>
              <a:rect l="l" t="t" r="r" b="b"/>
              <a:pathLst>
                <a:path w="356177" h="633204">
                  <a:moveTo>
                    <a:pt x="1319" y="216213"/>
                  </a:moveTo>
                  <a:lnTo>
                    <a:pt x="365543" y="0"/>
                  </a:lnTo>
                  <a:lnTo>
                    <a:pt x="364356" y="429523"/>
                  </a:lnTo>
                  <a:lnTo>
                    <a:pt x="0" y="645736"/>
                  </a:lnTo>
                  <a:close/>
                </a:path>
              </a:pathLst>
            </a:custGeom>
            <a:solidFill>
              <a:srgbClr val="156AB3"/>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1" name="Freeform: Shape 19">
              <a:extLst>
                <a:ext uri="{FF2B5EF4-FFF2-40B4-BE49-F238E27FC236}">
                  <a16:creationId xmlns:a16="http://schemas.microsoft.com/office/drawing/2014/main" id="{9A1A2773-47BD-D54D-A0F8-8CD5DE38232F}"/>
                </a:ext>
              </a:extLst>
            </p:cNvPr>
            <p:cNvSpPr/>
            <p:nvPr/>
          </p:nvSpPr>
          <p:spPr>
            <a:xfrm>
              <a:off x="5849689" y="1368184"/>
              <a:ext cx="1145479" cy="666461"/>
            </a:xfrm>
            <a:custGeom>
              <a:avLst/>
              <a:gdLst>
                <a:gd name="connsiteX0" fmla="*/ 0 w 725546"/>
                <a:gd name="connsiteY0" fmla="*/ 216213 h 422136"/>
                <a:gd name="connsiteX1" fmla="*/ 364224 w 725546"/>
                <a:gd name="connsiteY1" fmla="*/ 0 h 422136"/>
                <a:gd name="connsiteX2" fmla="*/ 738078 w 725546"/>
                <a:gd name="connsiteY2" fmla="*/ 215817 h 422136"/>
                <a:gd name="connsiteX3" fmla="*/ 373854 w 725546"/>
                <a:gd name="connsiteY3" fmla="*/ 432030 h 422136"/>
              </a:gdLst>
              <a:ahLst/>
              <a:cxnLst>
                <a:cxn ang="0">
                  <a:pos x="connsiteX0" y="connsiteY0"/>
                </a:cxn>
                <a:cxn ang="0">
                  <a:pos x="connsiteX1" y="connsiteY1"/>
                </a:cxn>
                <a:cxn ang="0">
                  <a:pos x="connsiteX2" y="connsiteY2"/>
                </a:cxn>
                <a:cxn ang="0">
                  <a:pos x="connsiteX3" y="connsiteY3"/>
                </a:cxn>
              </a:cxnLst>
              <a:rect l="l" t="t" r="r" b="b"/>
              <a:pathLst>
                <a:path w="725546" h="422136">
                  <a:moveTo>
                    <a:pt x="0" y="216213"/>
                  </a:moveTo>
                  <a:lnTo>
                    <a:pt x="364224" y="0"/>
                  </a:lnTo>
                  <a:lnTo>
                    <a:pt x="738078" y="215817"/>
                  </a:lnTo>
                  <a:lnTo>
                    <a:pt x="373854" y="432030"/>
                  </a:lnTo>
                  <a:close/>
                </a:path>
              </a:pathLst>
            </a:custGeom>
            <a:solidFill>
              <a:srgbClr val="219DDB"/>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22" name="Group 21">
            <a:extLst>
              <a:ext uri="{FF2B5EF4-FFF2-40B4-BE49-F238E27FC236}">
                <a16:creationId xmlns:a16="http://schemas.microsoft.com/office/drawing/2014/main" id="{54F16A80-B4F5-1C4A-A9E5-0DEA5606E13C}"/>
              </a:ext>
            </a:extLst>
          </p:cNvPr>
          <p:cNvGrpSpPr/>
          <p:nvPr/>
        </p:nvGrpSpPr>
        <p:grpSpPr>
          <a:xfrm>
            <a:off x="9363190" y="3450644"/>
            <a:ext cx="545569" cy="657714"/>
            <a:chOff x="5838027" y="1368184"/>
            <a:chExt cx="1187134" cy="1431157"/>
          </a:xfrm>
        </p:grpSpPr>
        <p:sp>
          <p:nvSpPr>
            <p:cNvPr id="23" name="Freeform: Shape 85">
              <a:extLst>
                <a:ext uri="{FF2B5EF4-FFF2-40B4-BE49-F238E27FC236}">
                  <a16:creationId xmlns:a16="http://schemas.microsoft.com/office/drawing/2014/main" id="{D348382B-1595-3E45-984D-AA7DF072D7D5}"/>
                </a:ext>
              </a:extLst>
            </p:cNvPr>
            <p:cNvSpPr/>
            <p:nvPr/>
          </p:nvSpPr>
          <p:spPr>
            <a:xfrm>
              <a:off x="5838027" y="2112053"/>
              <a:ext cx="1187134" cy="687288"/>
            </a:xfrm>
            <a:custGeom>
              <a:avLst/>
              <a:gdLst>
                <a:gd name="connsiteX0" fmla="*/ 758526 w 751929"/>
                <a:gd name="connsiteY0" fmla="*/ 209485 h 435327"/>
                <a:gd name="connsiteX1" fmla="*/ 380318 w 751929"/>
                <a:gd name="connsiteY1" fmla="*/ 0 h 435327"/>
                <a:gd name="connsiteX2" fmla="*/ 0 w 751929"/>
                <a:gd name="connsiteY2" fmla="*/ 230592 h 435327"/>
                <a:gd name="connsiteX3" fmla="*/ 367522 w 751929"/>
                <a:gd name="connsiteY3" fmla="*/ 439813 h 435327"/>
                <a:gd name="connsiteX4" fmla="*/ 758526 w 751929"/>
                <a:gd name="connsiteY4" fmla="*/ 209485 h 435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929" h="435327">
                  <a:moveTo>
                    <a:pt x="758526" y="209485"/>
                  </a:moveTo>
                  <a:lnTo>
                    <a:pt x="380318" y="0"/>
                  </a:lnTo>
                  <a:lnTo>
                    <a:pt x="0" y="230592"/>
                  </a:lnTo>
                  <a:lnTo>
                    <a:pt x="367522" y="439813"/>
                  </a:lnTo>
                  <a:lnTo>
                    <a:pt x="758526" y="209485"/>
                  </a:lnTo>
                  <a:close/>
                </a:path>
              </a:pathLst>
            </a:custGeom>
            <a:solidFill>
              <a:srgbClr val="1F1D21">
                <a:alpha val="20000"/>
              </a:srgb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4" name="Freeform: Shape 86">
              <a:extLst>
                <a:ext uri="{FF2B5EF4-FFF2-40B4-BE49-F238E27FC236}">
                  <a16:creationId xmlns:a16="http://schemas.microsoft.com/office/drawing/2014/main" id="{FD345ABA-5B34-1844-A144-4E2B764ACD7D}"/>
                </a:ext>
              </a:extLst>
            </p:cNvPr>
            <p:cNvSpPr/>
            <p:nvPr/>
          </p:nvSpPr>
          <p:spPr>
            <a:xfrm>
              <a:off x="5847815" y="1700513"/>
              <a:ext cx="583153" cy="999691"/>
            </a:xfrm>
            <a:custGeom>
              <a:avLst/>
              <a:gdLst>
                <a:gd name="connsiteX0" fmla="*/ 375041 w 369369"/>
                <a:gd name="connsiteY0" fmla="*/ 215817 h 633204"/>
                <a:gd name="connsiteX1" fmla="*/ 373722 w 369369"/>
                <a:gd name="connsiteY1" fmla="*/ 645340 h 633204"/>
                <a:gd name="connsiteX2" fmla="*/ 0 w 369369"/>
                <a:gd name="connsiteY2" fmla="*/ 429523 h 633204"/>
                <a:gd name="connsiteX3" fmla="*/ 1187 w 369369"/>
                <a:gd name="connsiteY3" fmla="*/ 0 h 633204"/>
              </a:gdLst>
              <a:ahLst/>
              <a:cxnLst>
                <a:cxn ang="0">
                  <a:pos x="connsiteX0" y="connsiteY0"/>
                </a:cxn>
                <a:cxn ang="0">
                  <a:pos x="connsiteX1" y="connsiteY1"/>
                </a:cxn>
                <a:cxn ang="0">
                  <a:pos x="connsiteX2" y="connsiteY2"/>
                </a:cxn>
                <a:cxn ang="0">
                  <a:pos x="connsiteX3" y="connsiteY3"/>
                </a:cxn>
              </a:cxnLst>
              <a:rect l="l" t="t" r="r" b="b"/>
              <a:pathLst>
                <a:path w="369369" h="633204">
                  <a:moveTo>
                    <a:pt x="375041" y="215817"/>
                  </a:moveTo>
                  <a:lnTo>
                    <a:pt x="373722" y="645340"/>
                  </a:lnTo>
                  <a:lnTo>
                    <a:pt x="0" y="429523"/>
                  </a:lnTo>
                  <a:lnTo>
                    <a:pt x="1187" y="0"/>
                  </a:lnTo>
                  <a:close/>
                </a:path>
              </a:pathLst>
            </a:custGeom>
            <a:solidFill>
              <a:schemeClr val="accent3">
                <a:lumMod val="60000"/>
                <a:lumOff val="40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5" name="Freeform: Shape 87">
              <a:extLst>
                <a:ext uri="{FF2B5EF4-FFF2-40B4-BE49-F238E27FC236}">
                  <a16:creationId xmlns:a16="http://schemas.microsoft.com/office/drawing/2014/main" id="{FFD2F043-7D04-D44D-BB42-75F3F7029B24}"/>
                </a:ext>
              </a:extLst>
            </p:cNvPr>
            <p:cNvSpPr/>
            <p:nvPr/>
          </p:nvSpPr>
          <p:spPr>
            <a:xfrm>
              <a:off x="6437841" y="1699888"/>
              <a:ext cx="562326" cy="999691"/>
            </a:xfrm>
            <a:custGeom>
              <a:avLst/>
              <a:gdLst>
                <a:gd name="connsiteX0" fmla="*/ 1319 w 356177"/>
                <a:gd name="connsiteY0" fmla="*/ 216213 h 633204"/>
                <a:gd name="connsiteX1" fmla="*/ 365543 w 356177"/>
                <a:gd name="connsiteY1" fmla="*/ 0 h 633204"/>
                <a:gd name="connsiteX2" fmla="*/ 364356 w 356177"/>
                <a:gd name="connsiteY2" fmla="*/ 429523 h 633204"/>
                <a:gd name="connsiteX3" fmla="*/ 0 w 356177"/>
                <a:gd name="connsiteY3" fmla="*/ 645736 h 633204"/>
              </a:gdLst>
              <a:ahLst/>
              <a:cxnLst>
                <a:cxn ang="0">
                  <a:pos x="connsiteX0" y="connsiteY0"/>
                </a:cxn>
                <a:cxn ang="0">
                  <a:pos x="connsiteX1" y="connsiteY1"/>
                </a:cxn>
                <a:cxn ang="0">
                  <a:pos x="connsiteX2" y="connsiteY2"/>
                </a:cxn>
                <a:cxn ang="0">
                  <a:pos x="connsiteX3" y="connsiteY3"/>
                </a:cxn>
              </a:cxnLst>
              <a:rect l="l" t="t" r="r" b="b"/>
              <a:pathLst>
                <a:path w="356177" h="633204">
                  <a:moveTo>
                    <a:pt x="1319" y="216213"/>
                  </a:moveTo>
                  <a:lnTo>
                    <a:pt x="365543" y="0"/>
                  </a:lnTo>
                  <a:lnTo>
                    <a:pt x="364356" y="429523"/>
                  </a:lnTo>
                  <a:lnTo>
                    <a:pt x="0" y="645736"/>
                  </a:lnTo>
                  <a:close/>
                </a:path>
              </a:pathLst>
            </a:custGeom>
            <a:solidFill>
              <a:schemeClr val="accent3">
                <a:lumMod val="75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 name="Freeform: Shape 88">
              <a:extLst>
                <a:ext uri="{FF2B5EF4-FFF2-40B4-BE49-F238E27FC236}">
                  <a16:creationId xmlns:a16="http://schemas.microsoft.com/office/drawing/2014/main" id="{5DE56381-D6F3-0947-9D3A-265BBC4D5EB8}"/>
                </a:ext>
              </a:extLst>
            </p:cNvPr>
            <p:cNvSpPr/>
            <p:nvPr/>
          </p:nvSpPr>
          <p:spPr>
            <a:xfrm>
              <a:off x="5849689" y="1368184"/>
              <a:ext cx="1145479" cy="666461"/>
            </a:xfrm>
            <a:custGeom>
              <a:avLst/>
              <a:gdLst>
                <a:gd name="connsiteX0" fmla="*/ 0 w 725546"/>
                <a:gd name="connsiteY0" fmla="*/ 216213 h 422136"/>
                <a:gd name="connsiteX1" fmla="*/ 364224 w 725546"/>
                <a:gd name="connsiteY1" fmla="*/ 0 h 422136"/>
                <a:gd name="connsiteX2" fmla="*/ 738078 w 725546"/>
                <a:gd name="connsiteY2" fmla="*/ 215817 h 422136"/>
                <a:gd name="connsiteX3" fmla="*/ 373854 w 725546"/>
                <a:gd name="connsiteY3" fmla="*/ 432030 h 422136"/>
              </a:gdLst>
              <a:ahLst/>
              <a:cxnLst>
                <a:cxn ang="0">
                  <a:pos x="connsiteX0" y="connsiteY0"/>
                </a:cxn>
                <a:cxn ang="0">
                  <a:pos x="connsiteX1" y="connsiteY1"/>
                </a:cxn>
                <a:cxn ang="0">
                  <a:pos x="connsiteX2" y="connsiteY2"/>
                </a:cxn>
                <a:cxn ang="0">
                  <a:pos x="connsiteX3" y="connsiteY3"/>
                </a:cxn>
              </a:cxnLst>
              <a:rect l="l" t="t" r="r" b="b"/>
              <a:pathLst>
                <a:path w="725546" h="422136">
                  <a:moveTo>
                    <a:pt x="0" y="216213"/>
                  </a:moveTo>
                  <a:lnTo>
                    <a:pt x="364224" y="0"/>
                  </a:lnTo>
                  <a:lnTo>
                    <a:pt x="738078" y="215817"/>
                  </a:lnTo>
                  <a:lnTo>
                    <a:pt x="373854" y="432030"/>
                  </a:lnTo>
                  <a:close/>
                </a:path>
              </a:pathLst>
            </a:custGeom>
            <a:solidFill>
              <a:schemeClr val="accent3">
                <a:lumMod val="40000"/>
                <a:lumOff val="60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sp>
        <p:nvSpPr>
          <p:cNvPr id="31" name="Title 1">
            <a:extLst>
              <a:ext uri="{FF2B5EF4-FFF2-40B4-BE49-F238E27FC236}">
                <a16:creationId xmlns:a16="http://schemas.microsoft.com/office/drawing/2014/main" id="{3A8BA5C3-381D-7342-A298-10452A23C83A}"/>
              </a:ext>
            </a:extLst>
          </p:cNvPr>
          <p:cNvSpPr txBox="1">
            <a:spLocks/>
          </p:cNvSpPr>
          <p:nvPr/>
        </p:nvSpPr>
        <p:spPr>
          <a:xfrm>
            <a:off x="9233058" y="2166073"/>
            <a:ext cx="1702528" cy="219740"/>
          </a:xfrm>
          <a:prstGeom prst="rect">
            <a:avLst/>
          </a:prstGeom>
          <a:solidFill>
            <a:srgbClr val="243A5E"/>
          </a:solidFill>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563" rtl="0" eaLnBrk="1" fontAlgn="auto" latinLnBrk="0" hangingPunct="1">
              <a:lnSpc>
                <a:spcPct val="100000"/>
              </a:lnSpc>
              <a:spcBef>
                <a:spcPct val="0"/>
              </a:spcBef>
              <a:spcAft>
                <a:spcPts val="0"/>
              </a:spcAft>
              <a:buClrTx/>
              <a:buSzTx/>
              <a:buFontTx/>
              <a:buNone/>
              <a:tabLst/>
              <a:defRPr/>
            </a:pPr>
            <a:r>
              <a:rPr kumimoji="0" lang="en-US" sz="1428" b="0" i="0" u="none" strike="noStrike" kern="1200" cap="none" spc="0" normalizeH="0" baseline="0" noProof="0">
                <a:ln w="3175">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MC_RG</a:t>
            </a:r>
          </a:p>
        </p:txBody>
      </p:sp>
      <p:grpSp>
        <p:nvGrpSpPr>
          <p:cNvPr id="32" name="Group 31">
            <a:extLst>
              <a:ext uri="{FF2B5EF4-FFF2-40B4-BE49-F238E27FC236}">
                <a16:creationId xmlns:a16="http://schemas.microsoft.com/office/drawing/2014/main" id="{5D4EC3E0-E411-864F-B68B-7660618BCE1F}"/>
              </a:ext>
            </a:extLst>
          </p:cNvPr>
          <p:cNvGrpSpPr/>
          <p:nvPr/>
        </p:nvGrpSpPr>
        <p:grpSpPr>
          <a:xfrm>
            <a:off x="10162400" y="2630917"/>
            <a:ext cx="545569" cy="657714"/>
            <a:chOff x="5838027" y="1368184"/>
            <a:chExt cx="1187134" cy="1431157"/>
          </a:xfrm>
        </p:grpSpPr>
        <p:sp>
          <p:nvSpPr>
            <p:cNvPr id="33" name="Freeform: Shape 16">
              <a:extLst>
                <a:ext uri="{FF2B5EF4-FFF2-40B4-BE49-F238E27FC236}">
                  <a16:creationId xmlns:a16="http://schemas.microsoft.com/office/drawing/2014/main" id="{D9CBABB3-6342-8944-B5E5-ABE57355E46A}"/>
                </a:ext>
              </a:extLst>
            </p:cNvPr>
            <p:cNvSpPr/>
            <p:nvPr/>
          </p:nvSpPr>
          <p:spPr>
            <a:xfrm>
              <a:off x="5838027" y="2112053"/>
              <a:ext cx="1187134" cy="687288"/>
            </a:xfrm>
            <a:custGeom>
              <a:avLst/>
              <a:gdLst>
                <a:gd name="connsiteX0" fmla="*/ 758526 w 751929"/>
                <a:gd name="connsiteY0" fmla="*/ 209485 h 435327"/>
                <a:gd name="connsiteX1" fmla="*/ 380318 w 751929"/>
                <a:gd name="connsiteY1" fmla="*/ 0 h 435327"/>
                <a:gd name="connsiteX2" fmla="*/ 0 w 751929"/>
                <a:gd name="connsiteY2" fmla="*/ 230592 h 435327"/>
                <a:gd name="connsiteX3" fmla="*/ 367522 w 751929"/>
                <a:gd name="connsiteY3" fmla="*/ 439813 h 435327"/>
                <a:gd name="connsiteX4" fmla="*/ 758526 w 751929"/>
                <a:gd name="connsiteY4" fmla="*/ 209485 h 435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929" h="435327">
                  <a:moveTo>
                    <a:pt x="758526" y="209485"/>
                  </a:moveTo>
                  <a:lnTo>
                    <a:pt x="380318" y="0"/>
                  </a:lnTo>
                  <a:lnTo>
                    <a:pt x="0" y="230592"/>
                  </a:lnTo>
                  <a:lnTo>
                    <a:pt x="367522" y="439813"/>
                  </a:lnTo>
                  <a:lnTo>
                    <a:pt x="758526" y="209485"/>
                  </a:lnTo>
                  <a:close/>
                </a:path>
              </a:pathLst>
            </a:custGeom>
            <a:solidFill>
              <a:srgbClr val="1F1D21">
                <a:alpha val="20000"/>
              </a:srgb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34" name="Freeform: Shape 17">
              <a:extLst>
                <a:ext uri="{FF2B5EF4-FFF2-40B4-BE49-F238E27FC236}">
                  <a16:creationId xmlns:a16="http://schemas.microsoft.com/office/drawing/2014/main" id="{9D26BDCB-C971-D94F-930F-4C86F6EB138E}"/>
                </a:ext>
              </a:extLst>
            </p:cNvPr>
            <p:cNvSpPr/>
            <p:nvPr/>
          </p:nvSpPr>
          <p:spPr>
            <a:xfrm>
              <a:off x="5847815" y="1700513"/>
              <a:ext cx="583153" cy="999691"/>
            </a:xfrm>
            <a:custGeom>
              <a:avLst/>
              <a:gdLst>
                <a:gd name="connsiteX0" fmla="*/ 375041 w 369369"/>
                <a:gd name="connsiteY0" fmla="*/ 215817 h 633204"/>
                <a:gd name="connsiteX1" fmla="*/ 373722 w 369369"/>
                <a:gd name="connsiteY1" fmla="*/ 645340 h 633204"/>
                <a:gd name="connsiteX2" fmla="*/ 0 w 369369"/>
                <a:gd name="connsiteY2" fmla="*/ 429523 h 633204"/>
                <a:gd name="connsiteX3" fmla="*/ 1187 w 369369"/>
                <a:gd name="connsiteY3" fmla="*/ 0 h 633204"/>
              </a:gdLst>
              <a:ahLst/>
              <a:cxnLst>
                <a:cxn ang="0">
                  <a:pos x="connsiteX0" y="connsiteY0"/>
                </a:cxn>
                <a:cxn ang="0">
                  <a:pos x="connsiteX1" y="connsiteY1"/>
                </a:cxn>
                <a:cxn ang="0">
                  <a:pos x="connsiteX2" y="connsiteY2"/>
                </a:cxn>
                <a:cxn ang="0">
                  <a:pos x="connsiteX3" y="connsiteY3"/>
                </a:cxn>
              </a:cxnLst>
              <a:rect l="l" t="t" r="r" b="b"/>
              <a:pathLst>
                <a:path w="369369" h="633204">
                  <a:moveTo>
                    <a:pt x="375041" y="215817"/>
                  </a:moveTo>
                  <a:lnTo>
                    <a:pt x="373722" y="645340"/>
                  </a:lnTo>
                  <a:lnTo>
                    <a:pt x="0" y="429523"/>
                  </a:lnTo>
                  <a:lnTo>
                    <a:pt x="1187" y="0"/>
                  </a:lnTo>
                  <a:close/>
                </a:path>
              </a:pathLst>
            </a:custGeom>
            <a:solidFill>
              <a:schemeClr val="bg1">
                <a:lumMod val="75000"/>
                <a:lumOff val="25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35" name="Freeform: Shape 18">
              <a:extLst>
                <a:ext uri="{FF2B5EF4-FFF2-40B4-BE49-F238E27FC236}">
                  <a16:creationId xmlns:a16="http://schemas.microsoft.com/office/drawing/2014/main" id="{C85A7A90-C69F-4740-A647-AD78800FE9FE}"/>
                </a:ext>
              </a:extLst>
            </p:cNvPr>
            <p:cNvSpPr/>
            <p:nvPr/>
          </p:nvSpPr>
          <p:spPr>
            <a:xfrm>
              <a:off x="6437841" y="1699888"/>
              <a:ext cx="562326" cy="999691"/>
            </a:xfrm>
            <a:custGeom>
              <a:avLst/>
              <a:gdLst>
                <a:gd name="connsiteX0" fmla="*/ 1319 w 356177"/>
                <a:gd name="connsiteY0" fmla="*/ 216213 h 633204"/>
                <a:gd name="connsiteX1" fmla="*/ 365543 w 356177"/>
                <a:gd name="connsiteY1" fmla="*/ 0 h 633204"/>
                <a:gd name="connsiteX2" fmla="*/ 364356 w 356177"/>
                <a:gd name="connsiteY2" fmla="*/ 429523 h 633204"/>
                <a:gd name="connsiteX3" fmla="*/ 0 w 356177"/>
                <a:gd name="connsiteY3" fmla="*/ 645736 h 633204"/>
              </a:gdLst>
              <a:ahLst/>
              <a:cxnLst>
                <a:cxn ang="0">
                  <a:pos x="connsiteX0" y="connsiteY0"/>
                </a:cxn>
                <a:cxn ang="0">
                  <a:pos x="connsiteX1" y="connsiteY1"/>
                </a:cxn>
                <a:cxn ang="0">
                  <a:pos x="connsiteX2" y="connsiteY2"/>
                </a:cxn>
                <a:cxn ang="0">
                  <a:pos x="connsiteX3" y="connsiteY3"/>
                </a:cxn>
              </a:cxnLst>
              <a:rect l="l" t="t" r="r" b="b"/>
              <a:pathLst>
                <a:path w="356177" h="633204">
                  <a:moveTo>
                    <a:pt x="1319" y="216213"/>
                  </a:moveTo>
                  <a:lnTo>
                    <a:pt x="365543" y="0"/>
                  </a:lnTo>
                  <a:lnTo>
                    <a:pt x="364356" y="429523"/>
                  </a:lnTo>
                  <a:lnTo>
                    <a:pt x="0" y="645736"/>
                  </a:lnTo>
                  <a:close/>
                </a:path>
              </a:pathLst>
            </a:custGeom>
            <a:solidFill>
              <a:schemeClr val="bg1">
                <a:lumMod val="85000"/>
                <a:lumOff val="15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36" name="Freeform: Shape 19">
              <a:extLst>
                <a:ext uri="{FF2B5EF4-FFF2-40B4-BE49-F238E27FC236}">
                  <a16:creationId xmlns:a16="http://schemas.microsoft.com/office/drawing/2014/main" id="{267665B2-F31C-704A-BE8B-43FA1C10D242}"/>
                </a:ext>
              </a:extLst>
            </p:cNvPr>
            <p:cNvSpPr/>
            <p:nvPr/>
          </p:nvSpPr>
          <p:spPr>
            <a:xfrm>
              <a:off x="5849689" y="1368184"/>
              <a:ext cx="1145479" cy="666461"/>
            </a:xfrm>
            <a:custGeom>
              <a:avLst/>
              <a:gdLst>
                <a:gd name="connsiteX0" fmla="*/ 0 w 725546"/>
                <a:gd name="connsiteY0" fmla="*/ 216213 h 422136"/>
                <a:gd name="connsiteX1" fmla="*/ 364224 w 725546"/>
                <a:gd name="connsiteY1" fmla="*/ 0 h 422136"/>
                <a:gd name="connsiteX2" fmla="*/ 738078 w 725546"/>
                <a:gd name="connsiteY2" fmla="*/ 215817 h 422136"/>
                <a:gd name="connsiteX3" fmla="*/ 373854 w 725546"/>
                <a:gd name="connsiteY3" fmla="*/ 432030 h 422136"/>
              </a:gdLst>
              <a:ahLst/>
              <a:cxnLst>
                <a:cxn ang="0">
                  <a:pos x="connsiteX0" y="connsiteY0"/>
                </a:cxn>
                <a:cxn ang="0">
                  <a:pos x="connsiteX1" y="connsiteY1"/>
                </a:cxn>
                <a:cxn ang="0">
                  <a:pos x="connsiteX2" y="connsiteY2"/>
                </a:cxn>
                <a:cxn ang="0">
                  <a:pos x="connsiteX3" y="connsiteY3"/>
                </a:cxn>
              </a:cxnLst>
              <a:rect l="l" t="t" r="r" b="b"/>
              <a:pathLst>
                <a:path w="725546" h="422136">
                  <a:moveTo>
                    <a:pt x="0" y="216213"/>
                  </a:moveTo>
                  <a:lnTo>
                    <a:pt x="364224" y="0"/>
                  </a:lnTo>
                  <a:lnTo>
                    <a:pt x="738078" y="215817"/>
                  </a:lnTo>
                  <a:lnTo>
                    <a:pt x="373854" y="432030"/>
                  </a:lnTo>
                  <a:close/>
                </a:path>
              </a:pathLst>
            </a:custGeom>
            <a:solidFill>
              <a:schemeClr val="bg1">
                <a:lumMod val="65000"/>
                <a:lumOff val="35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37" name="Group 36">
            <a:extLst>
              <a:ext uri="{FF2B5EF4-FFF2-40B4-BE49-F238E27FC236}">
                <a16:creationId xmlns:a16="http://schemas.microsoft.com/office/drawing/2014/main" id="{F4D7B455-0AA8-BF4B-A745-A8BFD8C76444}"/>
              </a:ext>
            </a:extLst>
          </p:cNvPr>
          <p:cNvGrpSpPr/>
          <p:nvPr/>
        </p:nvGrpSpPr>
        <p:grpSpPr>
          <a:xfrm>
            <a:off x="10156943" y="3460414"/>
            <a:ext cx="545569" cy="657714"/>
            <a:chOff x="5838027" y="1368184"/>
            <a:chExt cx="1187134" cy="1431157"/>
          </a:xfrm>
        </p:grpSpPr>
        <p:sp>
          <p:nvSpPr>
            <p:cNvPr id="38" name="Freeform: Shape 16">
              <a:extLst>
                <a:ext uri="{FF2B5EF4-FFF2-40B4-BE49-F238E27FC236}">
                  <a16:creationId xmlns:a16="http://schemas.microsoft.com/office/drawing/2014/main" id="{54CCB542-F23C-4249-B491-EA97F80DCF18}"/>
                </a:ext>
              </a:extLst>
            </p:cNvPr>
            <p:cNvSpPr/>
            <p:nvPr/>
          </p:nvSpPr>
          <p:spPr>
            <a:xfrm>
              <a:off x="5838027" y="2112053"/>
              <a:ext cx="1187134" cy="687288"/>
            </a:xfrm>
            <a:custGeom>
              <a:avLst/>
              <a:gdLst>
                <a:gd name="connsiteX0" fmla="*/ 758526 w 751929"/>
                <a:gd name="connsiteY0" fmla="*/ 209485 h 435327"/>
                <a:gd name="connsiteX1" fmla="*/ 380318 w 751929"/>
                <a:gd name="connsiteY1" fmla="*/ 0 h 435327"/>
                <a:gd name="connsiteX2" fmla="*/ 0 w 751929"/>
                <a:gd name="connsiteY2" fmla="*/ 230592 h 435327"/>
                <a:gd name="connsiteX3" fmla="*/ 367522 w 751929"/>
                <a:gd name="connsiteY3" fmla="*/ 439813 h 435327"/>
                <a:gd name="connsiteX4" fmla="*/ 758526 w 751929"/>
                <a:gd name="connsiteY4" fmla="*/ 209485 h 435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929" h="435327">
                  <a:moveTo>
                    <a:pt x="758526" y="209485"/>
                  </a:moveTo>
                  <a:lnTo>
                    <a:pt x="380318" y="0"/>
                  </a:lnTo>
                  <a:lnTo>
                    <a:pt x="0" y="230592"/>
                  </a:lnTo>
                  <a:lnTo>
                    <a:pt x="367522" y="439813"/>
                  </a:lnTo>
                  <a:lnTo>
                    <a:pt x="758526" y="209485"/>
                  </a:lnTo>
                  <a:close/>
                </a:path>
              </a:pathLst>
            </a:custGeom>
            <a:solidFill>
              <a:srgbClr val="1F1D21">
                <a:alpha val="20000"/>
              </a:srgb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39" name="Freeform: Shape 17">
              <a:extLst>
                <a:ext uri="{FF2B5EF4-FFF2-40B4-BE49-F238E27FC236}">
                  <a16:creationId xmlns:a16="http://schemas.microsoft.com/office/drawing/2014/main" id="{73DB387D-6DA2-554C-B619-4AC74192F576}"/>
                </a:ext>
              </a:extLst>
            </p:cNvPr>
            <p:cNvSpPr/>
            <p:nvPr/>
          </p:nvSpPr>
          <p:spPr>
            <a:xfrm>
              <a:off x="5847815" y="1700513"/>
              <a:ext cx="583153" cy="999691"/>
            </a:xfrm>
            <a:custGeom>
              <a:avLst/>
              <a:gdLst>
                <a:gd name="connsiteX0" fmla="*/ 375041 w 369369"/>
                <a:gd name="connsiteY0" fmla="*/ 215817 h 633204"/>
                <a:gd name="connsiteX1" fmla="*/ 373722 w 369369"/>
                <a:gd name="connsiteY1" fmla="*/ 645340 h 633204"/>
                <a:gd name="connsiteX2" fmla="*/ 0 w 369369"/>
                <a:gd name="connsiteY2" fmla="*/ 429523 h 633204"/>
                <a:gd name="connsiteX3" fmla="*/ 1187 w 369369"/>
                <a:gd name="connsiteY3" fmla="*/ 0 h 633204"/>
              </a:gdLst>
              <a:ahLst/>
              <a:cxnLst>
                <a:cxn ang="0">
                  <a:pos x="connsiteX0" y="connsiteY0"/>
                </a:cxn>
                <a:cxn ang="0">
                  <a:pos x="connsiteX1" y="connsiteY1"/>
                </a:cxn>
                <a:cxn ang="0">
                  <a:pos x="connsiteX2" y="connsiteY2"/>
                </a:cxn>
                <a:cxn ang="0">
                  <a:pos x="connsiteX3" y="connsiteY3"/>
                </a:cxn>
              </a:cxnLst>
              <a:rect l="l" t="t" r="r" b="b"/>
              <a:pathLst>
                <a:path w="369369" h="633204">
                  <a:moveTo>
                    <a:pt x="375041" y="215817"/>
                  </a:moveTo>
                  <a:lnTo>
                    <a:pt x="373722" y="645340"/>
                  </a:lnTo>
                  <a:lnTo>
                    <a:pt x="0" y="429523"/>
                  </a:lnTo>
                  <a:lnTo>
                    <a:pt x="1187" y="0"/>
                  </a:lnTo>
                  <a:close/>
                </a:path>
              </a:pathLst>
            </a:custGeom>
            <a:solidFill>
              <a:schemeClr val="accent6">
                <a:lumMod val="60000"/>
                <a:lumOff val="40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40" name="Freeform: Shape 18">
              <a:extLst>
                <a:ext uri="{FF2B5EF4-FFF2-40B4-BE49-F238E27FC236}">
                  <a16:creationId xmlns:a16="http://schemas.microsoft.com/office/drawing/2014/main" id="{072FA9F1-5EA2-8143-B364-FFF49EF39876}"/>
                </a:ext>
              </a:extLst>
            </p:cNvPr>
            <p:cNvSpPr/>
            <p:nvPr/>
          </p:nvSpPr>
          <p:spPr>
            <a:xfrm>
              <a:off x="6437841" y="1699888"/>
              <a:ext cx="562326" cy="999691"/>
            </a:xfrm>
            <a:custGeom>
              <a:avLst/>
              <a:gdLst>
                <a:gd name="connsiteX0" fmla="*/ 1319 w 356177"/>
                <a:gd name="connsiteY0" fmla="*/ 216213 h 633204"/>
                <a:gd name="connsiteX1" fmla="*/ 365543 w 356177"/>
                <a:gd name="connsiteY1" fmla="*/ 0 h 633204"/>
                <a:gd name="connsiteX2" fmla="*/ 364356 w 356177"/>
                <a:gd name="connsiteY2" fmla="*/ 429523 h 633204"/>
                <a:gd name="connsiteX3" fmla="*/ 0 w 356177"/>
                <a:gd name="connsiteY3" fmla="*/ 645736 h 633204"/>
              </a:gdLst>
              <a:ahLst/>
              <a:cxnLst>
                <a:cxn ang="0">
                  <a:pos x="connsiteX0" y="connsiteY0"/>
                </a:cxn>
                <a:cxn ang="0">
                  <a:pos x="connsiteX1" y="connsiteY1"/>
                </a:cxn>
                <a:cxn ang="0">
                  <a:pos x="connsiteX2" y="connsiteY2"/>
                </a:cxn>
                <a:cxn ang="0">
                  <a:pos x="connsiteX3" y="connsiteY3"/>
                </a:cxn>
              </a:cxnLst>
              <a:rect l="l" t="t" r="r" b="b"/>
              <a:pathLst>
                <a:path w="356177" h="633204">
                  <a:moveTo>
                    <a:pt x="1319" y="216213"/>
                  </a:moveTo>
                  <a:lnTo>
                    <a:pt x="365543" y="0"/>
                  </a:lnTo>
                  <a:lnTo>
                    <a:pt x="364356" y="429523"/>
                  </a:lnTo>
                  <a:lnTo>
                    <a:pt x="0" y="645736"/>
                  </a:lnTo>
                  <a:close/>
                </a:path>
              </a:pathLst>
            </a:custGeom>
            <a:solidFill>
              <a:schemeClr val="accent6">
                <a:lumMod val="75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41" name="Freeform: Shape 19">
              <a:extLst>
                <a:ext uri="{FF2B5EF4-FFF2-40B4-BE49-F238E27FC236}">
                  <a16:creationId xmlns:a16="http://schemas.microsoft.com/office/drawing/2014/main" id="{EA7D2AA0-B950-8146-941E-ABE04334F940}"/>
                </a:ext>
              </a:extLst>
            </p:cNvPr>
            <p:cNvSpPr/>
            <p:nvPr/>
          </p:nvSpPr>
          <p:spPr>
            <a:xfrm>
              <a:off x="5849689" y="1368184"/>
              <a:ext cx="1145479" cy="666461"/>
            </a:xfrm>
            <a:custGeom>
              <a:avLst/>
              <a:gdLst>
                <a:gd name="connsiteX0" fmla="*/ 0 w 725546"/>
                <a:gd name="connsiteY0" fmla="*/ 216213 h 422136"/>
                <a:gd name="connsiteX1" fmla="*/ 364224 w 725546"/>
                <a:gd name="connsiteY1" fmla="*/ 0 h 422136"/>
                <a:gd name="connsiteX2" fmla="*/ 738078 w 725546"/>
                <a:gd name="connsiteY2" fmla="*/ 215817 h 422136"/>
                <a:gd name="connsiteX3" fmla="*/ 373854 w 725546"/>
                <a:gd name="connsiteY3" fmla="*/ 432030 h 422136"/>
              </a:gdLst>
              <a:ahLst/>
              <a:cxnLst>
                <a:cxn ang="0">
                  <a:pos x="connsiteX0" y="connsiteY0"/>
                </a:cxn>
                <a:cxn ang="0">
                  <a:pos x="connsiteX1" y="connsiteY1"/>
                </a:cxn>
                <a:cxn ang="0">
                  <a:pos x="connsiteX2" y="connsiteY2"/>
                </a:cxn>
                <a:cxn ang="0">
                  <a:pos x="connsiteX3" y="connsiteY3"/>
                </a:cxn>
              </a:cxnLst>
              <a:rect l="l" t="t" r="r" b="b"/>
              <a:pathLst>
                <a:path w="725546" h="422136">
                  <a:moveTo>
                    <a:pt x="0" y="216213"/>
                  </a:moveTo>
                  <a:lnTo>
                    <a:pt x="364224" y="0"/>
                  </a:lnTo>
                  <a:lnTo>
                    <a:pt x="738078" y="215817"/>
                  </a:lnTo>
                  <a:lnTo>
                    <a:pt x="373854" y="432030"/>
                  </a:lnTo>
                  <a:close/>
                </a:path>
              </a:pathLst>
            </a:custGeom>
            <a:solidFill>
              <a:schemeClr val="accent6">
                <a:lumMod val="40000"/>
                <a:lumOff val="60000"/>
              </a:schemeClr>
            </a:solidFill>
            <a:ln w="131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sp>
        <p:nvSpPr>
          <p:cNvPr id="27" name="Title 1">
            <a:extLst>
              <a:ext uri="{FF2B5EF4-FFF2-40B4-BE49-F238E27FC236}">
                <a16:creationId xmlns:a16="http://schemas.microsoft.com/office/drawing/2014/main" id="{DA00D5AD-44A4-4579-88A3-C6CE30484465}"/>
              </a:ext>
            </a:extLst>
          </p:cNvPr>
          <p:cNvSpPr txBox="1">
            <a:spLocks/>
          </p:cNvSpPr>
          <p:nvPr/>
        </p:nvSpPr>
        <p:spPr>
          <a:xfrm>
            <a:off x="8982869" y="2422772"/>
            <a:ext cx="984441" cy="219740"/>
          </a:xfrm>
          <a:prstGeom prst="rect">
            <a:avLst/>
          </a:prstGeom>
          <a:solidFill>
            <a:srgbClr val="00B050"/>
          </a:solidFill>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563" rtl="0" eaLnBrk="1" fontAlgn="auto" latinLnBrk="0" hangingPunct="1">
              <a:lnSpc>
                <a:spcPct val="100000"/>
              </a:lnSpc>
              <a:spcBef>
                <a:spcPct val="0"/>
              </a:spcBef>
              <a:spcAft>
                <a:spcPts val="0"/>
              </a:spcAft>
              <a:buClrTx/>
              <a:buSzTx/>
              <a:buFontTx/>
              <a:buNone/>
              <a:tabLst/>
              <a:defRPr/>
            </a:pPr>
            <a:r>
              <a:rPr kumimoji="0" lang="en-US" sz="1428" b="0" i="0" u="none" strike="noStrike" kern="1200" cap="none" spc="0" normalizeH="0" baseline="0" noProof="0">
                <a:ln w="3175">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Team: Dev1</a:t>
            </a:r>
          </a:p>
        </p:txBody>
      </p:sp>
      <p:sp>
        <p:nvSpPr>
          <p:cNvPr id="28" name="Title 1">
            <a:extLst>
              <a:ext uri="{FF2B5EF4-FFF2-40B4-BE49-F238E27FC236}">
                <a16:creationId xmlns:a16="http://schemas.microsoft.com/office/drawing/2014/main" id="{2B562EBC-573E-44A8-AE95-53BAE95C8EC3}"/>
              </a:ext>
            </a:extLst>
          </p:cNvPr>
          <p:cNvSpPr txBox="1">
            <a:spLocks/>
          </p:cNvSpPr>
          <p:nvPr/>
        </p:nvSpPr>
        <p:spPr>
          <a:xfrm>
            <a:off x="10084323" y="2419523"/>
            <a:ext cx="1053578" cy="219740"/>
          </a:xfrm>
          <a:prstGeom prst="rect">
            <a:avLst/>
          </a:prstGeom>
          <a:solidFill>
            <a:srgbClr val="00B050"/>
          </a:solidFill>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563" rtl="0" eaLnBrk="1" fontAlgn="auto" latinLnBrk="0" hangingPunct="1">
              <a:lnSpc>
                <a:spcPct val="100000"/>
              </a:lnSpc>
              <a:spcBef>
                <a:spcPct val="0"/>
              </a:spcBef>
              <a:spcAft>
                <a:spcPts val="0"/>
              </a:spcAft>
              <a:buClrTx/>
              <a:buSzTx/>
              <a:buFontTx/>
              <a:buNone/>
              <a:tabLst/>
              <a:defRPr/>
            </a:pPr>
            <a:r>
              <a:rPr kumimoji="0" lang="en-US" sz="1428" b="0" i="0" u="none" strike="noStrike" kern="1200" cap="none" spc="0" normalizeH="0" baseline="0" noProof="0">
                <a:ln w="3175">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CC: 123456</a:t>
            </a:r>
          </a:p>
        </p:txBody>
      </p:sp>
      <p:sp>
        <p:nvSpPr>
          <p:cNvPr id="29" name="Title 1">
            <a:extLst>
              <a:ext uri="{FF2B5EF4-FFF2-40B4-BE49-F238E27FC236}">
                <a16:creationId xmlns:a16="http://schemas.microsoft.com/office/drawing/2014/main" id="{72D96CBD-90FA-4070-B066-C8EC9EA12AF3}"/>
              </a:ext>
            </a:extLst>
          </p:cNvPr>
          <p:cNvSpPr txBox="1">
            <a:spLocks/>
          </p:cNvSpPr>
          <p:nvPr/>
        </p:nvSpPr>
        <p:spPr>
          <a:xfrm>
            <a:off x="607515" y="4329677"/>
            <a:ext cx="8546876" cy="961050"/>
          </a:xfrm>
          <a:prstGeom prst="rect">
            <a:avLst/>
          </a:prstGeom>
        </p:spPr>
        <p:txBody>
          <a:bodyPr lIns="0" tIns="0" rIns="0" bIns="0" anchor="t" anchorCtr="0"/>
          <a:lstStyle>
            <a:lvl1pPr marL="0" indent="0" algn="l" defTabSz="914367" rtl="0" eaLnBrk="1" latinLnBrk="0" hangingPunct="1">
              <a:lnSpc>
                <a:spcPct val="90000"/>
              </a:lnSpc>
              <a:spcBef>
                <a:spcPts val="0"/>
              </a:spcBef>
              <a:buNone/>
              <a:defRPr lang="en-US" sz="6000" b="0" kern="1200" cap="none" spc="-100" baseline="0">
                <a:ln w="3175">
                  <a:noFill/>
                </a:ln>
                <a:solidFill>
                  <a:schemeClr val="bg1"/>
                </a:solidFill>
                <a:effectLst/>
                <a:latin typeface="+mj-lt"/>
                <a:ea typeface="+mn-ea"/>
                <a:cs typeface="Segoe UI" pitchFamily="34" charset="0"/>
              </a:defRPr>
            </a:lvl1pPr>
          </a:lstStyle>
          <a:p>
            <a:pPr marL="0" marR="0" lvl="0" indent="0" algn="l" defTabSz="914192" rtl="0" eaLnBrk="1" fontAlgn="base" latinLnBrk="0" hangingPunct="1">
              <a:lnSpc>
                <a:spcPct val="90000"/>
              </a:lnSpc>
              <a:spcBef>
                <a:spcPts val="1175"/>
              </a:spcBef>
              <a:spcAft>
                <a:spcPct val="0"/>
              </a:spcAft>
              <a:buClrTx/>
              <a:buSzTx/>
              <a:buFontTx/>
              <a:buNone/>
              <a:tabLst/>
              <a:defRPr/>
            </a:pPr>
            <a:r>
              <a:rPr kumimoji="0" lang="en-US" sz="3600" b="0" i="0" u="none" strike="noStrike" kern="1200" cap="none" spc="-50" normalizeH="0" baseline="0" noProof="0" dirty="0">
                <a:ln w="3175">
                  <a:noFill/>
                </a:ln>
                <a:solidFill>
                  <a:srgbClr val="000000"/>
                </a:solidFill>
                <a:effectLst/>
                <a:uLnTx/>
                <a:uFillTx/>
                <a:latin typeface="Segoe UI Semibold" panose="020B0702040204020203" pitchFamily="34" charset="0"/>
                <a:ea typeface="+mn-ea"/>
                <a:cs typeface="Segoe UI Semibold" panose="020B0702040204020203" pitchFamily="34" charset="0"/>
              </a:rPr>
              <a:t>Custom Infrastructure Resource Group Naming</a:t>
            </a:r>
          </a:p>
        </p:txBody>
      </p:sp>
      <p:sp>
        <p:nvSpPr>
          <p:cNvPr id="30" name="Rectangle 29">
            <a:extLst>
              <a:ext uri="{FF2B5EF4-FFF2-40B4-BE49-F238E27FC236}">
                <a16:creationId xmlns:a16="http://schemas.microsoft.com/office/drawing/2014/main" id="{B76EDDA3-F05B-4F14-8A69-1F28B38C554A}"/>
              </a:ext>
            </a:extLst>
          </p:cNvPr>
          <p:cNvSpPr/>
          <p:nvPr/>
        </p:nvSpPr>
        <p:spPr>
          <a:xfrm>
            <a:off x="575243" y="5219371"/>
            <a:ext cx="7287251" cy="307777"/>
          </a:xfrm>
          <a:prstGeom prst="rect">
            <a:avLst/>
          </a:prstGeom>
        </p:spPr>
        <p:txBody>
          <a:bodyPr wrap="none" lIns="0" tIns="0" rIns="0" bIns="0">
            <a:spAutoFit/>
          </a:bodyPr>
          <a:lstStyle/>
          <a:p>
            <a:pPr marL="0" marR="0" lvl="0" indent="0" algn="l" defTabSz="951121" rtl="0" eaLnBrk="1" fontAlgn="auto" latinLnBrk="0" hangingPunct="1">
              <a:lnSpc>
                <a:spcPct val="100000"/>
              </a:lnSpc>
              <a:spcBef>
                <a:spcPts val="0"/>
              </a:spcBef>
              <a:spcAft>
                <a:spcPts val="1198"/>
              </a:spcAft>
              <a:buClrTx/>
              <a:buSzTx/>
              <a:buFontTx/>
              <a:buNone/>
              <a:tabLst/>
              <a:defRPr/>
            </a:pPr>
            <a:r>
              <a:rPr kumimoji="0" lang="en-US" sz="2000" b="0" i="0" u="none" strike="noStrike" kern="1200" cap="none" spc="0" normalizeH="0" baseline="0" noProof="0">
                <a:ln>
                  <a:noFill/>
                </a:ln>
                <a:solidFill>
                  <a:srgbClr val="000000"/>
                </a:solidFill>
                <a:effectLst/>
                <a:uLnTx/>
                <a:uFillTx/>
                <a:latin typeface="Segoe UI"/>
                <a:ea typeface="+mn-ea"/>
                <a:cs typeface="Segoe UI Semilight" panose="020B0402040204020203" pitchFamily="34" charset="0"/>
              </a:rPr>
              <a:t>You can now pass a custom name to the Infrastructure RG (MC_)</a:t>
            </a:r>
          </a:p>
        </p:txBody>
      </p:sp>
      <p:sp>
        <p:nvSpPr>
          <p:cNvPr id="43" name="Title 1">
            <a:extLst>
              <a:ext uri="{FF2B5EF4-FFF2-40B4-BE49-F238E27FC236}">
                <a16:creationId xmlns:a16="http://schemas.microsoft.com/office/drawing/2014/main" id="{C021AD5E-CFCE-42A5-A160-7DC00CE51106}"/>
              </a:ext>
            </a:extLst>
          </p:cNvPr>
          <p:cNvSpPr txBox="1">
            <a:spLocks/>
          </p:cNvSpPr>
          <p:nvPr/>
        </p:nvSpPr>
        <p:spPr>
          <a:xfrm>
            <a:off x="9234819" y="2176014"/>
            <a:ext cx="1702528" cy="219740"/>
          </a:xfrm>
          <a:prstGeom prst="rect">
            <a:avLst/>
          </a:prstGeom>
          <a:solidFill>
            <a:srgbClr val="243A5E"/>
          </a:solidFill>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563" rtl="0" eaLnBrk="1" fontAlgn="auto" latinLnBrk="0" hangingPunct="1">
              <a:lnSpc>
                <a:spcPct val="100000"/>
              </a:lnSpc>
              <a:spcBef>
                <a:spcPct val="0"/>
              </a:spcBef>
              <a:spcAft>
                <a:spcPts val="0"/>
              </a:spcAft>
              <a:buClrTx/>
              <a:buSzTx/>
              <a:buFontTx/>
              <a:buNone/>
              <a:tabLst/>
              <a:defRPr/>
            </a:pPr>
            <a:r>
              <a:rPr kumimoji="0" lang="en-US" sz="1428" b="0" i="0" u="none" strike="noStrike" kern="1200" cap="none" spc="0" normalizeH="0" baseline="0" noProof="0" err="1">
                <a:ln w="3175">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My_Infra_RG</a:t>
            </a:r>
            <a:endParaRPr kumimoji="0" lang="en-US" sz="1428" b="0" i="0" u="none" strike="noStrike" kern="1200" cap="none" spc="0" normalizeH="0" baseline="0" noProof="0">
              <a:ln w="3175">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endParaRPr>
          </a:p>
        </p:txBody>
      </p:sp>
    </p:spTree>
    <p:extLst>
      <p:ext uri="{BB962C8B-B14F-4D97-AF65-F5344CB8AC3E}">
        <p14:creationId xmlns:p14="http://schemas.microsoft.com/office/powerpoint/2010/main" val="1076863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fade">
                                      <p:cBhvr>
                                        <p:cTn id="11" dur="500"/>
                                        <p:tgtEl>
                                          <p:spTgt spid="31"/>
                                        </p:tgtEl>
                                      </p:cBhvr>
                                    </p:animEffect>
                                  </p:childTnLst>
                                </p:cTn>
                              </p:par>
                            </p:childTnLst>
                          </p:cTn>
                        </p:par>
                        <p:par>
                          <p:cTn id="12" fill="hold">
                            <p:stCondLst>
                              <p:cond delay="1500"/>
                            </p:stCondLst>
                            <p:childTnLst>
                              <p:par>
                                <p:cTn id="13" presetID="10" presetClass="entr" presetSubtype="0" fill="hold"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par>
                          <p:cTn id="16" fill="hold">
                            <p:stCondLst>
                              <p:cond delay="2000"/>
                            </p:stCondLst>
                            <p:childTnLst>
                              <p:par>
                                <p:cTn id="17" presetID="10" presetClass="entr" presetSubtype="0" fill="hold"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childTnLst>
                          </p:cTn>
                        </p:par>
                        <p:par>
                          <p:cTn id="20" fill="hold">
                            <p:stCondLst>
                              <p:cond delay="3000"/>
                            </p:stCondLst>
                            <p:childTnLst>
                              <p:par>
                                <p:cTn id="21" presetID="10" presetClass="entr" presetSubtype="0" fill="hold" nodeType="afterEffect">
                                  <p:stCondLst>
                                    <p:cond delay="0"/>
                                  </p:stCondLst>
                                  <p:childTnLst>
                                    <p:set>
                                      <p:cBhvr>
                                        <p:cTn id="22" dur="1" fill="hold">
                                          <p:stCondLst>
                                            <p:cond delay="0"/>
                                          </p:stCondLst>
                                        </p:cTn>
                                        <p:tgtEl>
                                          <p:spTgt spid="32"/>
                                        </p:tgtEl>
                                        <p:attrNameLst>
                                          <p:attrName>style.visibility</p:attrName>
                                        </p:attrNameLst>
                                      </p:cBhvr>
                                      <p:to>
                                        <p:strVal val="visible"/>
                                      </p:to>
                                    </p:set>
                                    <p:animEffect transition="in" filter="fade">
                                      <p:cBhvr>
                                        <p:cTn id="23" dur="500"/>
                                        <p:tgtEl>
                                          <p:spTgt spid="32"/>
                                        </p:tgtEl>
                                      </p:cBhvr>
                                    </p:animEffect>
                                  </p:childTnLst>
                                </p:cTn>
                              </p:par>
                            </p:childTnLst>
                          </p:cTn>
                        </p:par>
                        <p:par>
                          <p:cTn id="24" fill="hold">
                            <p:stCondLst>
                              <p:cond delay="3500"/>
                            </p:stCondLst>
                            <p:childTnLst>
                              <p:par>
                                <p:cTn id="25" presetID="10" presetClass="entr" presetSubtype="0" fill="hold" nodeType="after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500"/>
                                        <p:tgtEl>
                                          <p:spTgt spid="37"/>
                                        </p:tgtEl>
                                      </p:cBhvr>
                                    </p:animEffect>
                                  </p:childTnLst>
                                </p:cTn>
                              </p:par>
                            </p:childTnLst>
                          </p:cTn>
                        </p:par>
                        <p:par>
                          <p:cTn id="28" fill="hold">
                            <p:stCondLst>
                              <p:cond delay="4000"/>
                            </p:stCondLst>
                            <p:childTnLst>
                              <p:par>
                                <p:cTn id="29" presetID="10" presetClass="entr" presetSubtype="0" fill="hold" grpId="0" nodeType="after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500"/>
                                        <p:tgtEl>
                                          <p:spTgt spid="27"/>
                                        </p:tgtEl>
                                      </p:cBhvr>
                                    </p:animEffect>
                                  </p:childTnLst>
                                </p:cTn>
                              </p:par>
                            </p:childTnLst>
                          </p:cTn>
                        </p:par>
                        <p:par>
                          <p:cTn id="32" fill="hold">
                            <p:stCondLst>
                              <p:cond delay="4500"/>
                            </p:stCondLst>
                            <p:childTnLst>
                              <p:par>
                                <p:cTn id="33" presetID="10" presetClass="entr" presetSubtype="0" fill="hold" grpId="0" nodeType="after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500"/>
                                        <p:tgtEl>
                                          <p:spTgt spid="28"/>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9"/>
                                        </p:tgtEl>
                                        <p:attrNameLst>
                                          <p:attrName>style.visibility</p:attrName>
                                        </p:attrNameLst>
                                      </p:cBhvr>
                                      <p:to>
                                        <p:strVal val="visible"/>
                                      </p:to>
                                    </p:set>
                                    <p:animEffect transition="in" filter="fade">
                                      <p:cBhvr>
                                        <p:cTn id="40" dur="500"/>
                                        <p:tgtEl>
                                          <p:spTgt spid="2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fade">
                                      <p:cBhvr>
                                        <p:cTn id="43" dur="500"/>
                                        <p:tgtEl>
                                          <p:spTgt spid="30"/>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43"/>
                                        </p:tgtEl>
                                        <p:attrNameLst>
                                          <p:attrName>style.visibility</p:attrName>
                                        </p:attrNameLst>
                                      </p:cBhvr>
                                      <p:to>
                                        <p:strVal val="visible"/>
                                      </p:to>
                                    </p:set>
                                    <p:animEffect transition="in" filter="fade">
                                      <p:cBhvr>
                                        <p:cTn id="48"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31" grpId="0" animBg="1"/>
      <p:bldP spid="27" grpId="0" animBg="1"/>
      <p:bldP spid="28" grpId="0" animBg="1"/>
      <p:bldP spid="29" grpId="0"/>
      <p:bldP spid="30" grpId="0"/>
      <p:bldP spid="43"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21B6B-9361-9346-A8CC-BFAD983B725F}"/>
              </a:ext>
            </a:extLst>
          </p:cNvPr>
          <p:cNvSpPr>
            <a:spLocks noGrp="1"/>
          </p:cNvSpPr>
          <p:nvPr>
            <p:ph type="title"/>
          </p:nvPr>
        </p:nvSpPr>
        <p:spPr/>
        <p:txBody>
          <a:bodyPr/>
          <a:lstStyle/>
          <a:p>
            <a:r>
              <a:rPr lang="en-US" dirty="0"/>
              <a:t>Create Cluster with Tags</a:t>
            </a:r>
          </a:p>
        </p:txBody>
      </p:sp>
      <p:sp>
        <p:nvSpPr>
          <p:cNvPr id="3" name="Content Placeholder 2">
            <a:extLst>
              <a:ext uri="{FF2B5EF4-FFF2-40B4-BE49-F238E27FC236}">
                <a16:creationId xmlns:a16="http://schemas.microsoft.com/office/drawing/2014/main" id="{B45EB0EF-50D5-7044-9E26-63DDA6043EFE}"/>
              </a:ext>
            </a:extLst>
          </p:cNvPr>
          <p:cNvSpPr>
            <a:spLocks noGrp="1"/>
          </p:cNvSpPr>
          <p:nvPr>
            <p:ph sz="quarter" idx="10"/>
          </p:nvPr>
        </p:nvSpPr>
        <p:spPr/>
        <p:txBody>
          <a:bodyPr vert="horz" wrap="square" lIns="0" tIns="0" rIns="0" bIns="0" rtlCol="0" anchor="t">
            <a:normAutofit/>
          </a:bodyPr>
          <a:lstStyle/>
          <a:p>
            <a:pPr marL="0" indent="0">
              <a:buNone/>
            </a:pPr>
            <a:r>
              <a:rPr lang="en-US" sz="1800" b="1" dirty="0">
                <a:solidFill>
                  <a:srgbClr val="4472C4"/>
                </a:solidFill>
                <a:cs typeface="Segoe UI"/>
              </a:rPr>
              <a:t>$ </a:t>
            </a:r>
            <a:r>
              <a:rPr lang="en-US" sz="1800" b="1" dirty="0" err="1">
                <a:solidFill>
                  <a:srgbClr val="4472C4"/>
                </a:solidFill>
                <a:cs typeface="Segoe UI"/>
              </a:rPr>
              <a:t>az</a:t>
            </a:r>
            <a:r>
              <a:rPr lang="en-US" sz="1800" b="1" dirty="0">
                <a:solidFill>
                  <a:srgbClr val="4472C4"/>
                </a:solidFill>
                <a:cs typeface="Segoe UI"/>
              </a:rPr>
              <a:t> </a:t>
            </a:r>
            <a:r>
              <a:rPr lang="en-US" sz="1800" b="1" dirty="0" err="1">
                <a:solidFill>
                  <a:srgbClr val="4472C4"/>
                </a:solidFill>
                <a:cs typeface="Segoe UI"/>
              </a:rPr>
              <a:t>aks</a:t>
            </a:r>
            <a:r>
              <a:rPr lang="en-US" sz="1800" b="1" dirty="0">
                <a:solidFill>
                  <a:srgbClr val="4472C4"/>
                </a:solidFill>
                <a:cs typeface="Segoe UI"/>
              </a:rPr>
              <a:t> create \</a:t>
            </a:r>
          </a:p>
          <a:p>
            <a:pPr marL="0" indent="0">
              <a:buNone/>
            </a:pPr>
            <a:r>
              <a:rPr lang="en-US" sz="1800" b="1" dirty="0">
                <a:solidFill>
                  <a:srgbClr val="4472C4"/>
                </a:solidFill>
                <a:cs typeface="Segoe UI"/>
              </a:rPr>
              <a:t>    --resource-group ignite-tags \</a:t>
            </a:r>
          </a:p>
          <a:p>
            <a:pPr marL="0" indent="0">
              <a:buNone/>
            </a:pPr>
            <a:r>
              <a:rPr lang="en-US" sz="1800" b="1" dirty="0">
                <a:solidFill>
                  <a:schemeClr val="accent5">
                    <a:lumMod val="60000"/>
                    <a:lumOff val="40000"/>
                  </a:schemeClr>
                </a:solidFill>
                <a:cs typeface="Segoe UI"/>
              </a:rPr>
              <a:t>    --node-resource-group ignite-tags-nodes-</a:t>
            </a:r>
            <a:r>
              <a:rPr lang="en-US" sz="1800" b="1" dirty="0" err="1">
                <a:solidFill>
                  <a:schemeClr val="accent5">
                    <a:lumMod val="60000"/>
                    <a:lumOff val="40000"/>
                  </a:schemeClr>
                </a:solidFill>
                <a:cs typeface="Segoe UI"/>
              </a:rPr>
              <a:t>rg</a:t>
            </a:r>
            <a:r>
              <a:rPr lang="en-US" sz="1800" b="1" dirty="0">
                <a:solidFill>
                  <a:schemeClr val="accent5">
                    <a:lumMod val="60000"/>
                    <a:lumOff val="40000"/>
                  </a:schemeClr>
                </a:solidFill>
                <a:cs typeface="Segoe UI"/>
              </a:rPr>
              <a:t> \</a:t>
            </a:r>
          </a:p>
          <a:p>
            <a:pPr marL="0" indent="0">
              <a:buNone/>
            </a:pPr>
            <a:r>
              <a:rPr lang="en-US" sz="1800" b="1" dirty="0">
                <a:solidFill>
                  <a:srgbClr val="4472C4"/>
                </a:solidFill>
                <a:cs typeface="Segoe UI"/>
              </a:rPr>
              <a:t>    --name ignite-tags \</a:t>
            </a:r>
          </a:p>
          <a:p>
            <a:pPr marL="0" indent="0">
              <a:buNone/>
            </a:pPr>
            <a:r>
              <a:rPr lang="en-US" sz="1800" b="1" dirty="0">
                <a:solidFill>
                  <a:schemeClr val="accent5">
                    <a:lumMod val="60000"/>
                    <a:lumOff val="40000"/>
                  </a:schemeClr>
                </a:solidFill>
                <a:cs typeface="Segoe UI"/>
              </a:rPr>
              <a:t>    --tags project=ignite </a:t>
            </a:r>
            <a:endParaRPr lang="en-US" sz="1800" b="1" dirty="0">
              <a:solidFill>
                <a:srgbClr val="4472C4"/>
              </a:solidFill>
              <a:cs typeface="Segoe UI"/>
            </a:endParaRPr>
          </a:p>
          <a:p>
            <a:pPr marL="0" indent="0">
              <a:buNone/>
            </a:pPr>
            <a:endParaRPr lang="en-US" sz="1800" b="1" dirty="0">
              <a:solidFill>
                <a:srgbClr val="4472C4"/>
              </a:solidFill>
            </a:endParaRPr>
          </a:p>
          <a:p>
            <a:pPr marL="0" indent="0">
              <a:buNone/>
            </a:pPr>
            <a:r>
              <a:rPr lang="en-US" sz="1800" b="1" dirty="0">
                <a:solidFill>
                  <a:srgbClr val="4472C4"/>
                </a:solidFill>
              </a:rPr>
              <a:t>$ </a:t>
            </a:r>
            <a:r>
              <a:rPr lang="en-US" sz="1800" b="1" dirty="0" err="1">
                <a:solidFill>
                  <a:srgbClr val="4472C4"/>
                </a:solidFill>
              </a:rPr>
              <a:t>az</a:t>
            </a:r>
            <a:r>
              <a:rPr lang="en-US" sz="1800" b="1" dirty="0">
                <a:solidFill>
                  <a:srgbClr val="4472C4"/>
                </a:solidFill>
              </a:rPr>
              <a:t> </a:t>
            </a:r>
            <a:r>
              <a:rPr lang="en-US" sz="1800" b="1" dirty="0">
                <a:solidFill>
                  <a:schemeClr val="accent5">
                    <a:lumMod val="60000"/>
                    <a:lumOff val="40000"/>
                  </a:schemeClr>
                </a:solidFill>
              </a:rPr>
              <a:t>group</a:t>
            </a:r>
            <a:r>
              <a:rPr lang="en-US" sz="1800" b="1" dirty="0">
                <a:solidFill>
                  <a:srgbClr val="4472C4"/>
                </a:solidFill>
              </a:rPr>
              <a:t> show -n ignite-tags-nodes-</a:t>
            </a:r>
            <a:r>
              <a:rPr lang="en-US" sz="1800" b="1" dirty="0" err="1">
                <a:solidFill>
                  <a:srgbClr val="4472C4"/>
                </a:solidFill>
              </a:rPr>
              <a:t>rg</a:t>
            </a:r>
            <a:r>
              <a:rPr lang="en-US" sz="1800" b="1" dirty="0">
                <a:solidFill>
                  <a:srgbClr val="4472C4"/>
                </a:solidFill>
              </a:rPr>
              <a:t> -o json --query "tags"</a:t>
            </a:r>
          </a:p>
          <a:p>
            <a:pPr marL="0" indent="0">
              <a:buNone/>
            </a:pPr>
            <a:r>
              <a:rPr lang="en-US" sz="1800" b="1" dirty="0">
                <a:solidFill>
                  <a:srgbClr val="4472C4"/>
                </a:solidFill>
              </a:rPr>
              <a:t>{</a:t>
            </a:r>
          </a:p>
          <a:p>
            <a:pPr marL="0" indent="0">
              <a:buNone/>
            </a:pPr>
            <a:r>
              <a:rPr lang="en-US" sz="1800" b="1" dirty="0">
                <a:solidFill>
                  <a:srgbClr val="4472C4"/>
                </a:solidFill>
              </a:rPr>
              <a:t>  </a:t>
            </a:r>
            <a:r>
              <a:rPr lang="en-US" sz="1800" b="1" dirty="0">
                <a:solidFill>
                  <a:schemeClr val="accent5">
                    <a:lumMod val="60000"/>
                    <a:lumOff val="40000"/>
                  </a:schemeClr>
                </a:solidFill>
              </a:rPr>
              <a:t>"project": "ignite"</a:t>
            </a:r>
          </a:p>
          <a:p>
            <a:pPr marL="0" indent="0">
              <a:buNone/>
            </a:pPr>
            <a:r>
              <a:rPr lang="en-US" sz="1800" b="1" dirty="0">
                <a:solidFill>
                  <a:srgbClr val="4472C4"/>
                </a:solidFill>
              </a:rPr>
              <a:t>}</a:t>
            </a:r>
            <a:endParaRPr lang="en-US" sz="1800" dirty="0"/>
          </a:p>
        </p:txBody>
      </p:sp>
    </p:spTree>
    <p:extLst>
      <p:ext uri="{BB962C8B-B14F-4D97-AF65-F5344CB8AC3E}">
        <p14:creationId xmlns:p14="http://schemas.microsoft.com/office/powerpoint/2010/main" val="135727539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AB853-BDF4-F644-A7FE-BEE851B7C97C}"/>
              </a:ext>
            </a:extLst>
          </p:cNvPr>
          <p:cNvSpPr>
            <a:spLocks noGrp="1"/>
          </p:cNvSpPr>
          <p:nvPr>
            <p:ph type="title"/>
          </p:nvPr>
        </p:nvSpPr>
        <p:spPr/>
        <p:txBody>
          <a:bodyPr/>
          <a:lstStyle/>
          <a:p>
            <a:r>
              <a:rPr lang="en-GB" dirty="0"/>
              <a:t>But we have a policy for tags?!!</a:t>
            </a:r>
          </a:p>
        </p:txBody>
      </p:sp>
      <p:sp>
        <p:nvSpPr>
          <p:cNvPr id="3" name="Content Placeholder 2">
            <a:extLst>
              <a:ext uri="{FF2B5EF4-FFF2-40B4-BE49-F238E27FC236}">
                <a16:creationId xmlns:a16="http://schemas.microsoft.com/office/drawing/2014/main" id="{EEAED36B-11D0-7540-AEF8-387C828C4352}"/>
              </a:ext>
            </a:extLst>
          </p:cNvPr>
          <p:cNvSpPr>
            <a:spLocks noGrp="1"/>
          </p:cNvSpPr>
          <p:nvPr>
            <p:ph sz="quarter" idx="10"/>
          </p:nvPr>
        </p:nvSpPr>
        <p:spPr>
          <a:xfrm>
            <a:off x="584200" y="1435100"/>
            <a:ext cx="11018838" cy="2486835"/>
          </a:xfrm>
        </p:spPr>
        <p:txBody>
          <a:bodyPr/>
          <a:lstStyle/>
          <a:p>
            <a:r>
              <a:rPr lang="en-GB" dirty="0"/>
              <a:t>Using Azure Policy</a:t>
            </a:r>
          </a:p>
          <a:p>
            <a:pPr lvl="1"/>
            <a:r>
              <a:rPr lang="en-GB" dirty="0">
                <a:solidFill>
                  <a:schemeClr val="accent5">
                    <a:lumMod val="60000"/>
                    <a:lumOff val="40000"/>
                  </a:schemeClr>
                </a:solidFill>
              </a:rPr>
              <a:t>Enforce</a:t>
            </a:r>
            <a:r>
              <a:rPr lang="en-GB" dirty="0"/>
              <a:t> tags on </a:t>
            </a:r>
            <a:r>
              <a:rPr lang="en-GB" dirty="0">
                <a:solidFill>
                  <a:schemeClr val="accent5">
                    <a:lumMod val="60000"/>
                    <a:lumOff val="40000"/>
                  </a:schemeClr>
                </a:solidFill>
              </a:rPr>
              <a:t>resources groups </a:t>
            </a:r>
            <a:r>
              <a:rPr lang="en-GB" dirty="0"/>
              <a:t>(</a:t>
            </a:r>
            <a:r>
              <a:rPr lang="en-GB" dirty="0">
                <a:solidFill>
                  <a:schemeClr val="accent5">
                    <a:lumMod val="60000"/>
                    <a:lumOff val="40000"/>
                  </a:schemeClr>
                </a:solidFill>
              </a:rPr>
              <a:t>Deny Policy</a:t>
            </a:r>
            <a:r>
              <a:rPr lang="en-GB" dirty="0"/>
              <a:t>)</a:t>
            </a:r>
          </a:p>
          <a:p>
            <a:pPr lvl="1"/>
            <a:r>
              <a:rPr lang="en-GB" dirty="0"/>
              <a:t>Apply tags on resources under the Infrastructure resource group (</a:t>
            </a:r>
            <a:r>
              <a:rPr lang="en-GB" dirty="0">
                <a:solidFill>
                  <a:schemeClr val="accent5">
                    <a:lumMod val="60000"/>
                    <a:lumOff val="40000"/>
                  </a:schemeClr>
                </a:solidFill>
              </a:rPr>
              <a:t>Append Policy</a:t>
            </a:r>
            <a:r>
              <a:rPr lang="en-GB" dirty="0"/>
              <a:t>)</a:t>
            </a:r>
          </a:p>
          <a:p>
            <a:pPr lvl="1"/>
            <a:r>
              <a:rPr lang="en-GB" dirty="0"/>
              <a:t> Create a </a:t>
            </a:r>
            <a:r>
              <a:rPr lang="en-GB" dirty="0">
                <a:solidFill>
                  <a:schemeClr val="accent5">
                    <a:lumMod val="60000"/>
                    <a:lumOff val="40000"/>
                  </a:schemeClr>
                </a:solidFill>
              </a:rPr>
              <a:t>remediation</a:t>
            </a:r>
            <a:r>
              <a:rPr lang="en-GB" dirty="0"/>
              <a:t> policy for all-non compliant resources </a:t>
            </a:r>
          </a:p>
          <a:p>
            <a:r>
              <a:rPr lang="en-GB" dirty="0"/>
              <a:t>Automate tag assignment for AKS infrastructure resources using Event Grid + Azure Functions or any other means</a:t>
            </a:r>
          </a:p>
        </p:txBody>
      </p:sp>
    </p:spTree>
    <p:extLst>
      <p:ext uri="{BB962C8B-B14F-4D97-AF65-F5344CB8AC3E}">
        <p14:creationId xmlns:p14="http://schemas.microsoft.com/office/powerpoint/2010/main" val="2502389515"/>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8A279-7A95-4191-AD60-9DD6B6FE80AC}"/>
              </a:ext>
            </a:extLst>
          </p:cNvPr>
          <p:cNvSpPr>
            <a:spLocks noGrp="1"/>
          </p:cNvSpPr>
          <p:nvPr>
            <p:ph type="title"/>
          </p:nvPr>
        </p:nvSpPr>
        <p:spPr>
          <a:xfrm>
            <a:off x="296372" y="97972"/>
            <a:ext cx="10848422" cy="553998"/>
          </a:xfrm>
        </p:spPr>
        <p:txBody>
          <a:bodyPr>
            <a:normAutofit/>
          </a:bodyPr>
          <a:lstStyle/>
          <a:p>
            <a:r>
              <a:rPr lang="en-US"/>
              <a:t>Kubernetes Dashboard</a:t>
            </a:r>
          </a:p>
        </p:txBody>
      </p:sp>
      <p:pic>
        <p:nvPicPr>
          <p:cNvPr id="1034" name="Picture 10" descr="The overview page of the Kubernetes web dashboard">
            <a:extLst>
              <a:ext uri="{FF2B5EF4-FFF2-40B4-BE49-F238E27FC236}">
                <a16:creationId xmlns:a16="http://schemas.microsoft.com/office/drawing/2014/main" id="{E3D9F6CF-7E22-4410-A1D9-29BCF1957BA3}"/>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110031" y="1157288"/>
            <a:ext cx="8077082" cy="5432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3425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CBDF8-8796-1247-A4F2-91336BEEC5E8}"/>
              </a:ext>
            </a:extLst>
          </p:cNvPr>
          <p:cNvSpPr>
            <a:spLocks noGrp="1"/>
          </p:cNvSpPr>
          <p:nvPr>
            <p:ph type="title"/>
          </p:nvPr>
        </p:nvSpPr>
        <p:spPr/>
        <p:txBody>
          <a:bodyPr/>
          <a:lstStyle/>
          <a:p>
            <a:r>
              <a:rPr lang="en-GB" dirty="0"/>
              <a:t>Disable the Dashboard (Recommended)</a:t>
            </a:r>
          </a:p>
        </p:txBody>
      </p:sp>
      <p:sp>
        <p:nvSpPr>
          <p:cNvPr id="3" name="Content Placeholder 2">
            <a:extLst>
              <a:ext uri="{FF2B5EF4-FFF2-40B4-BE49-F238E27FC236}">
                <a16:creationId xmlns:a16="http://schemas.microsoft.com/office/drawing/2014/main" id="{5FFED3A1-710F-2D46-81EC-6008CBC59A79}"/>
              </a:ext>
            </a:extLst>
          </p:cNvPr>
          <p:cNvSpPr>
            <a:spLocks noGrp="1"/>
          </p:cNvSpPr>
          <p:nvPr>
            <p:ph idx="1"/>
          </p:nvPr>
        </p:nvSpPr>
        <p:spPr>
          <a:xfrm>
            <a:off x="584200" y="1435503"/>
            <a:ext cx="11018520" cy="2788456"/>
          </a:xfrm>
        </p:spPr>
        <p:txBody>
          <a:bodyPr/>
          <a:lstStyle/>
          <a:p>
            <a:pPr marL="0" indent="0">
              <a:buNone/>
            </a:pPr>
            <a:r>
              <a:rPr lang="en-GB" sz="1800" b="1" dirty="0">
                <a:solidFill>
                  <a:srgbClr val="4472C4"/>
                </a:solidFill>
              </a:rPr>
              <a:t>$ </a:t>
            </a:r>
            <a:r>
              <a:rPr lang="en-GB" sz="1800" b="1" dirty="0" err="1">
                <a:solidFill>
                  <a:srgbClr val="4472C4"/>
                </a:solidFill>
              </a:rPr>
              <a:t>kubectl</a:t>
            </a:r>
            <a:r>
              <a:rPr lang="en-GB" sz="1800" b="1" dirty="0">
                <a:solidFill>
                  <a:srgbClr val="4472C4"/>
                </a:solidFill>
              </a:rPr>
              <a:t> get pods -n </a:t>
            </a:r>
            <a:r>
              <a:rPr lang="en-GB" sz="1800" b="1" dirty="0" err="1">
                <a:solidFill>
                  <a:srgbClr val="4472C4"/>
                </a:solidFill>
              </a:rPr>
              <a:t>kube</a:t>
            </a:r>
            <a:r>
              <a:rPr lang="en-GB" sz="1800" b="1" dirty="0">
                <a:solidFill>
                  <a:srgbClr val="4472C4"/>
                </a:solidFill>
              </a:rPr>
              <a:t>-system | grep "dashboard"</a:t>
            </a:r>
          </a:p>
          <a:p>
            <a:pPr marL="0" indent="0">
              <a:buNone/>
            </a:pPr>
            <a:r>
              <a:rPr lang="en-GB" sz="1800" dirty="0">
                <a:solidFill>
                  <a:schemeClr val="tx1"/>
                </a:solidFill>
              </a:rPr>
              <a:t>kubernetes-dashboard-cc4cc9f58-whmhv   1/1     Running   0          30d</a:t>
            </a:r>
          </a:p>
          <a:p>
            <a:pPr marL="0" indent="0">
              <a:buNone/>
            </a:pPr>
            <a:endParaRPr lang="en-GB" sz="1800" b="1" dirty="0">
              <a:solidFill>
                <a:srgbClr val="4472C4"/>
              </a:solidFill>
            </a:endParaRPr>
          </a:p>
          <a:p>
            <a:pPr marL="0" indent="0">
              <a:buNone/>
            </a:pPr>
            <a:r>
              <a:rPr lang="en-GB" sz="1800" b="1" dirty="0">
                <a:solidFill>
                  <a:srgbClr val="4472C4"/>
                </a:solidFill>
              </a:rPr>
              <a:t>$ </a:t>
            </a:r>
            <a:r>
              <a:rPr lang="en-GB" sz="1800" b="1" dirty="0" err="1">
                <a:solidFill>
                  <a:srgbClr val="4472C4"/>
                </a:solidFill>
              </a:rPr>
              <a:t>az</a:t>
            </a:r>
            <a:r>
              <a:rPr lang="en-GB" sz="1800" b="1" dirty="0">
                <a:solidFill>
                  <a:srgbClr val="4472C4"/>
                </a:solidFill>
              </a:rPr>
              <a:t> </a:t>
            </a:r>
            <a:r>
              <a:rPr lang="en-GB" sz="1800" b="1" dirty="0" err="1">
                <a:solidFill>
                  <a:srgbClr val="4472C4"/>
                </a:solidFill>
              </a:rPr>
              <a:t>aks</a:t>
            </a:r>
            <a:r>
              <a:rPr lang="en-GB" sz="1800" b="1" dirty="0">
                <a:solidFill>
                  <a:srgbClr val="4472C4"/>
                </a:solidFill>
              </a:rPr>
              <a:t> </a:t>
            </a:r>
            <a:r>
              <a:rPr lang="en-GB" sz="1800" b="1" dirty="0">
                <a:solidFill>
                  <a:schemeClr val="accent5">
                    <a:lumMod val="60000"/>
                    <a:lumOff val="40000"/>
                  </a:schemeClr>
                </a:solidFill>
              </a:rPr>
              <a:t>disable-addons -a </a:t>
            </a:r>
            <a:r>
              <a:rPr lang="en-GB" sz="1800" b="1" dirty="0" err="1">
                <a:solidFill>
                  <a:schemeClr val="accent5">
                    <a:lumMod val="60000"/>
                    <a:lumOff val="40000"/>
                  </a:schemeClr>
                </a:solidFill>
              </a:rPr>
              <a:t>kube</a:t>
            </a:r>
            <a:r>
              <a:rPr lang="en-GB" sz="1800" b="1" dirty="0">
                <a:solidFill>
                  <a:schemeClr val="accent5">
                    <a:lumMod val="60000"/>
                    <a:lumOff val="40000"/>
                  </a:schemeClr>
                </a:solidFill>
              </a:rPr>
              <a:t>-dashboard </a:t>
            </a:r>
            <a:r>
              <a:rPr lang="en-GB" sz="1800" b="1" dirty="0">
                <a:solidFill>
                  <a:srgbClr val="4472C4"/>
                </a:solidFill>
              </a:rPr>
              <a:t>-g k8s-demo -n k8s-demo-rbac</a:t>
            </a:r>
          </a:p>
          <a:p>
            <a:pPr marL="0" indent="0">
              <a:buNone/>
            </a:pPr>
            <a:endParaRPr lang="en-GB" sz="1800" b="1" dirty="0">
              <a:solidFill>
                <a:srgbClr val="4472C4"/>
              </a:solidFill>
            </a:endParaRPr>
          </a:p>
          <a:p>
            <a:pPr marL="0" indent="0">
              <a:buNone/>
            </a:pPr>
            <a:r>
              <a:rPr lang="en-GB" sz="1800" b="1" dirty="0">
                <a:solidFill>
                  <a:srgbClr val="4472C4"/>
                </a:solidFill>
              </a:rPr>
              <a:t>$ </a:t>
            </a:r>
            <a:r>
              <a:rPr lang="en-GB" sz="1800" b="1" dirty="0" err="1">
                <a:solidFill>
                  <a:srgbClr val="4472C4"/>
                </a:solidFill>
              </a:rPr>
              <a:t>kubectl</a:t>
            </a:r>
            <a:r>
              <a:rPr lang="en-GB" sz="1800" b="1" dirty="0">
                <a:solidFill>
                  <a:srgbClr val="4472C4"/>
                </a:solidFill>
              </a:rPr>
              <a:t> get pods -n </a:t>
            </a:r>
            <a:r>
              <a:rPr lang="en-GB" sz="1800" b="1" dirty="0" err="1">
                <a:solidFill>
                  <a:srgbClr val="4472C4"/>
                </a:solidFill>
              </a:rPr>
              <a:t>kube</a:t>
            </a:r>
            <a:r>
              <a:rPr lang="en-GB" sz="1800" b="1" dirty="0">
                <a:solidFill>
                  <a:srgbClr val="4472C4"/>
                </a:solidFill>
              </a:rPr>
              <a:t>-system | grep "dashboard"</a:t>
            </a:r>
          </a:p>
          <a:p>
            <a:pPr marL="0" indent="0">
              <a:buNone/>
            </a:pPr>
            <a:endParaRPr lang="en-GB" sz="1800" b="1" dirty="0">
              <a:solidFill>
                <a:srgbClr val="4472C4"/>
              </a:solidFill>
            </a:endParaRPr>
          </a:p>
          <a:p>
            <a:pPr marL="0" indent="0">
              <a:buNone/>
            </a:pPr>
            <a:endParaRPr lang="en-GB" dirty="0"/>
          </a:p>
        </p:txBody>
      </p:sp>
    </p:spTree>
    <p:extLst>
      <p:ext uri="{BB962C8B-B14F-4D97-AF65-F5344CB8AC3E}">
        <p14:creationId xmlns:p14="http://schemas.microsoft.com/office/powerpoint/2010/main" val="3402524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8A279-7A95-4191-AD60-9DD6B6FE80AC}"/>
              </a:ext>
            </a:extLst>
          </p:cNvPr>
          <p:cNvSpPr>
            <a:spLocks noGrp="1"/>
          </p:cNvSpPr>
          <p:nvPr>
            <p:ph type="title"/>
          </p:nvPr>
        </p:nvSpPr>
        <p:spPr>
          <a:xfrm>
            <a:off x="400875" y="30129"/>
            <a:ext cx="10848422" cy="553998"/>
          </a:xfrm>
        </p:spPr>
        <p:txBody>
          <a:bodyPr>
            <a:normAutofit/>
          </a:bodyPr>
          <a:lstStyle/>
          <a:p>
            <a:r>
              <a:rPr lang="en-US" dirty="0"/>
              <a:t>Kubernetes Dashboard – less worse</a:t>
            </a:r>
          </a:p>
        </p:txBody>
      </p:sp>
      <p:sp>
        <p:nvSpPr>
          <p:cNvPr id="4" name="Content Placeholder 3">
            <a:extLst>
              <a:ext uri="{FF2B5EF4-FFF2-40B4-BE49-F238E27FC236}">
                <a16:creationId xmlns:a16="http://schemas.microsoft.com/office/drawing/2014/main" id="{E5EF0B5E-ED30-4FE1-845F-A4861FC92117}"/>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69FBE4ED-01A9-45AF-B37A-18D566CB3573}"/>
              </a:ext>
            </a:extLst>
          </p:cNvPr>
          <p:cNvPicPr>
            <a:picLocks noChangeAspect="1"/>
          </p:cNvPicPr>
          <p:nvPr/>
        </p:nvPicPr>
        <p:blipFill>
          <a:blip r:embed="rId3"/>
          <a:stretch>
            <a:fillRect/>
          </a:stretch>
        </p:blipFill>
        <p:spPr>
          <a:xfrm>
            <a:off x="0" y="1332411"/>
            <a:ext cx="6617899" cy="4042331"/>
          </a:xfrm>
          <a:prstGeom prst="rect">
            <a:avLst/>
          </a:prstGeom>
        </p:spPr>
      </p:pic>
      <p:pic>
        <p:nvPicPr>
          <p:cNvPr id="6" name="Picture 5">
            <a:extLst>
              <a:ext uri="{FF2B5EF4-FFF2-40B4-BE49-F238E27FC236}">
                <a16:creationId xmlns:a16="http://schemas.microsoft.com/office/drawing/2014/main" id="{E89DC465-A33C-471C-8D28-A98A66F794DB}"/>
              </a:ext>
            </a:extLst>
          </p:cNvPr>
          <p:cNvPicPr>
            <a:picLocks noChangeAspect="1"/>
          </p:cNvPicPr>
          <p:nvPr/>
        </p:nvPicPr>
        <p:blipFill>
          <a:blip r:embed="rId4"/>
          <a:stretch>
            <a:fillRect/>
          </a:stretch>
        </p:blipFill>
        <p:spPr>
          <a:xfrm>
            <a:off x="6650098" y="530522"/>
            <a:ext cx="5611290" cy="6220873"/>
          </a:xfrm>
          <a:prstGeom prst="rect">
            <a:avLst/>
          </a:prstGeom>
        </p:spPr>
      </p:pic>
    </p:spTree>
    <p:extLst>
      <p:ext uri="{BB962C8B-B14F-4D97-AF65-F5344CB8AC3E}">
        <p14:creationId xmlns:p14="http://schemas.microsoft.com/office/powerpoint/2010/main" val="254366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3CF61B0D-10E4-4945-A707-528967E41FD0}"/>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Segoe UI Semibold"/>
                <a:ea typeface="+mn-ea"/>
                <a:cs typeface="Segoe UI" pitchFamily="34" charset="0"/>
              </a:rPr>
              <a:t>Node Management Through Azure Bastion</a:t>
            </a:r>
          </a:p>
        </p:txBody>
      </p:sp>
      <p:grpSp>
        <p:nvGrpSpPr>
          <p:cNvPr id="27" name="Group 26">
            <a:extLst>
              <a:ext uri="{FF2B5EF4-FFF2-40B4-BE49-F238E27FC236}">
                <a16:creationId xmlns:a16="http://schemas.microsoft.com/office/drawing/2014/main" id="{7D972F73-9275-4A09-87A5-75AA25BE67D5}"/>
              </a:ext>
            </a:extLst>
          </p:cNvPr>
          <p:cNvGrpSpPr/>
          <p:nvPr/>
        </p:nvGrpSpPr>
        <p:grpSpPr>
          <a:xfrm>
            <a:off x="3117007" y="1471995"/>
            <a:ext cx="5957986" cy="4984659"/>
            <a:chOff x="3117007" y="1321069"/>
            <a:chExt cx="5957986" cy="4984659"/>
          </a:xfrm>
        </p:grpSpPr>
        <p:sp>
          <p:nvSpPr>
            <p:cNvPr id="147" name="Title 1">
              <a:extLst>
                <a:ext uri="{FF2B5EF4-FFF2-40B4-BE49-F238E27FC236}">
                  <a16:creationId xmlns:a16="http://schemas.microsoft.com/office/drawing/2014/main" id="{3F6E4D87-441E-44C2-9A6E-3C736F6E95BA}"/>
                </a:ext>
              </a:extLst>
            </p:cNvPr>
            <p:cNvSpPr txBox="1">
              <a:spLocks/>
            </p:cNvSpPr>
            <p:nvPr/>
          </p:nvSpPr>
          <p:spPr>
            <a:xfrm>
              <a:off x="7349694" y="2776346"/>
              <a:ext cx="1283969"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err="1">
                  <a:ln w="3175">
                    <a:noFill/>
                  </a:ln>
                  <a:solidFill>
                    <a:srgbClr val="000000"/>
                  </a:solidFill>
                  <a:effectLst/>
                  <a:uLnTx/>
                  <a:uFillTx/>
                  <a:latin typeface="Segoe UI Semibold" panose="020B0702040204020203" pitchFamily="34" charset="0"/>
                  <a:ea typeface="+mn-ea"/>
                  <a:cs typeface="Segoe UI Semibold" panose="020B0702040204020203" pitchFamily="34" charset="0"/>
                </a:rPr>
                <a:t>VNet</a:t>
              </a: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 peering</a:t>
              </a:r>
            </a:p>
          </p:txBody>
        </p:sp>
        <p:sp>
          <p:nvSpPr>
            <p:cNvPr id="148" name="Rectangle: Rounded Corners 147">
              <a:extLst>
                <a:ext uri="{FF2B5EF4-FFF2-40B4-BE49-F238E27FC236}">
                  <a16:creationId xmlns:a16="http://schemas.microsoft.com/office/drawing/2014/main" id="{287A6E57-076F-4182-BF6C-FF417019F57C}"/>
                </a:ext>
              </a:extLst>
            </p:cNvPr>
            <p:cNvSpPr/>
            <p:nvPr/>
          </p:nvSpPr>
          <p:spPr bwMode="auto">
            <a:xfrm>
              <a:off x="3117007" y="3107228"/>
              <a:ext cx="5754586" cy="3198500"/>
            </a:xfrm>
            <a:prstGeom prst="roundRect">
              <a:avLst>
                <a:gd name="adj" fmla="val 3125"/>
              </a:avLst>
            </a:prstGeom>
            <a:solidFill>
              <a:srgbClr val="0078D4">
                <a:alpha val="1000"/>
              </a:srgbClr>
            </a:solidFill>
            <a:ln w="12700" cap="flat" cmpd="sng" algn="ctr">
              <a:solidFill>
                <a:srgbClr val="0078D4"/>
              </a:solidFill>
              <a:prstDash val="dash"/>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0" cap="none" spc="0" normalizeH="0" baseline="0" noProof="0">
                <a:ln>
                  <a:noFill/>
                </a:ln>
                <a:solidFill>
                  <a:srgbClr val="505050"/>
                </a:solidFill>
                <a:effectLst/>
                <a:uLnTx/>
                <a:uFillTx/>
                <a:latin typeface="Segoe UI"/>
                <a:ea typeface="+mn-ea"/>
                <a:cs typeface="Segoe UI" pitchFamily="34" charset="0"/>
              </a:endParaRPr>
            </a:p>
          </p:txBody>
        </p:sp>
        <p:sp>
          <p:nvSpPr>
            <p:cNvPr id="149" name="Title 1">
              <a:extLst>
                <a:ext uri="{FF2B5EF4-FFF2-40B4-BE49-F238E27FC236}">
                  <a16:creationId xmlns:a16="http://schemas.microsoft.com/office/drawing/2014/main" id="{AB0EAACF-2F1D-4FB4-B31D-961C719160A5}"/>
                </a:ext>
              </a:extLst>
            </p:cNvPr>
            <p:cNvSpPr txBox="1">
              <a:spLocks/>
            </p:cNvSpPr>
            <p:nvPr/>
          </p:nvSpPr>
          <p:spPr>
            <a:xfrm>
              <a:off x="3117007" y="2911170"/>
              <a:ext cx="2337232"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Azure AKS </a:t>
              </a:r>
              <a:r>
                <a:rPr kumimoji="0" lang="en-US" sz="10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VNet</a:t>
              </a:r>
              <a:endParaRPr kumimoji="0" lang="en-US" sz="10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50" name="Rectangle 149">
              <a:extLst>
                <a:ext uri="{FF2B5EF4-FFF2-40B4-BE49-F238E27FC236}">
                  <a16:creationId xmlns:a16="http://schemas.microsoft.com/office/drawing/2014/main" id="{32BF3D8B-5D62-4ED4-A07E-C4A59C755628}"/>
                </a:ext>
              </a:extLst>
            </p:cNvPr>
            <p:cNvSpPr/>
            <p:nvPr/>
          </p:nvSpPr>
          <p:spPr>
            <a:xfrm>
              <a:off x="8608612" y="2896628"/>
              <a:ext cx="466381" cy="42231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51" name="Picture 150" descr="A close up of a sign&#10;&#10;Description generated with high confidence">
              <a:extLst>
                <a:ext uri="{FF2B5EF4-FFF2-40B4-BE49-F238E27FC236}">
                  <a16:creationId xmlns:a16="http://schemas.microsoft.com/office/drawing/2014/main" id="{D15F42CD-CEC5-469E-9B48-71A418E914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7203" y="2922341"/>
              <a:ext cx="358395" cy="358395"/>
            </a:xfrm>
            <a:prstGeom prst="rect">
              <a:avLst/>
            </a:prstGeom>
          </p:spPr>
        </p:pic>
        <p:sp>
          <p:nvSpPr>
            <p:cNvPr id="152" name="Rectangle: Rounded Corners 151">
              <a:extLst>
                <a:ext uri="{FF2B5EF4-FFF2-40B4-BE49-F238E27FC236}">
                  <a16:creationId xmlns:a16="http://schemas.microsoft.com/office/drawing/2014/main" id="{B3A046EF-7314-4336-A4B1-CF5D273FCD45}"/>
                </a:ext>
              </a:extLst>
            </p:cNvPr>
            <p:cNvSpPr/>
            <p:nvPr/>
          </p:nvSpPr>
          <p:spPr bwMode="auto">
            <a:xfrm>
              <a:off x="3418048" y="4092016"/>
              <a:ext cx="5152504" cy="2097083"/>
            </a:xfrm>
            <a:prstGeom prst="roundRect">
              <a:avLst>
                <a:gd name="adj" fmla="val 3125"/>
              </a:avLst>
            </a:prstGeom>
            <a:solidFill>
              <a:srgbClr val="0078D4">
                <a:alpha val="1000"/>
              </a:srgbClr>
            </a:solidFill>
            <a:ln w="12700" cap="flat" cmpd="sng" algn="ctr">
              <a:solidFill>
                <a:srgbClr val="0078D4"/>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0" cap="none" spc="0" normalizeH="0" baseline="0" noProof="0">
                <a:ln>
                  <a:noFill/>
                </a:ln>
                <a:solidFill>
                  <a:srgbClr val="505050"/>
                </a:solidFill>
                <a:effectLst/>
                <a:uLnTx/>
                <a:uFillTx/>
                <a:latin typeface="Segoe UI"/>
                <a:ea typeface="+mn-ea"/>
                <a:cs typeface="Segoe UI" pitchFamily="34" charset="0"/>
              </a:endParaRPr>
            </a:p>
          </p:txBody>
        </p:sp>
        <p:sp>
          <p:nvSpPr>
            <p:cNvPr id="153" name="Title 1">
              <a:extLst>
                <a:ext uri="{FF2B5EF4-FFF2-40B4-BE49-F238E27FC236}">
                  <a16:creationId xmlns:a16="http://schemas.microsoft.com/office/drawing/2014/main" id="{4FFEFEC7-1885-4937-9021-5F0620033462}"/>
                </a:ext>
              </a:extLst>
            </p:cNvPr>
            <p:cNvSpPr txBox="1">
              <a:spLocks/>
            </p:cNvSpPr>
            <p:nvPr/>
          </p:nvSpPr>
          <p:spPr>
            <a:xfrm>
              <a:off x="3418048" y="3923981"/>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AKS subnet</a:t>
              </a:r>
            </a:p>
          </p:txBody>
        </p:sp>
        <p:sp>
          <p:nvSpPr>
            <p:cNvPr id="154" name="Rectangle: Rounded Corners 153">
              <a:extLst>
                <a:ext uri="{FF2B5EF4-FFF2-40B4-BE49-F238E27FC236}">
                  <a16:creationId xmlns:a16="http://schemas.microsoft.com/office/drawing/2014/main" id="{EDB504D1-30A5-46EC-9C7F-024B06EDD42A}"/>
                </a:ext>
              </a:extLst>
            </p:cNvPr>
            <p:cNvSpPr/>
            <p:nvPr/>
          </p:nvSpPr>
          <p:spPr bwMode="auto">
            <a:xfrm>
              <a:off x="3673259" y="4326301"/>
              <a:ext cx="4642083" cy="1706891"/>
            </a:xfrm>
            <a:prstGeom prst="roundRect">
              <a:avLst>
                <a:gd name="adj" fmla="val 3125"/>
              </a:avLst>
            </a:prstGeom>
            <a:solidFill>
              <a:srgbClr val="F9FBFD"/>
            </a:solidFill>
            <a:ln w="12700" cap="flat" cmpd="sng" algn="ctr">
              <a:solidFill>
                <a:srgbClr val="0078D4"/>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0" cap="none" spc="0" normalizeH="0" baseline="0" noProof="0">
                <a:ln>
                  <a:noFill/>
                </a:ln>
                <a:solidFill>
                  <a:srgbClr val="505050"/>
                </a:solidFill>
                <a:effectLst/>
                <a:uLnTx/>
                <a:uFillTx/>
                <a:latin typeface="Segoe UI"/>
                <a:ea typeface="+mn-ea"/>
                <a:cs typeface="Segoe UI" pitchFamily="34" charset="0"/>
              </a:endParaRPr>
            </a:p>
          </p:txBody>
        </p:sp>
        <p:sp>
          <p:nvSpPr>
            <p:cNvPr id="155" name="Title 1">
              <a:extLst>
                <a:ext uri="{FF2B5EF4-FFF2-40B4-BE49-F238E27FC236}">
                  <a16:creationId xmlns:a16="http://schemas.microsoft.com/office/drawing/2014/main" id="{151BBBBB-F6EB-4970-9770-08698FFC282D}"/>
                </a:ext>
              </a:extLst>
            </p:cNvPr>
            <p:cNvSpPr txBox="1">
              <a:spLocks/>
            </p:cNvSpPr>
            <p:nvPr/>
          </p:nvSpPr>
          <p:spPr>
            <a:xfrm>
              <a:off x="3673259" y="4157675"/>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AKS cluster</a:t>
              </a:r>
            </a:p>
          </p:txBody>
        </p:sp>
        <p:grpSp>
          <p:nvGrpSpPr>
            <p:cNvPr id="156" name="Group 155">
              <a:extLst>
                <a:ext uri="{FF2B5EF4-FFF2-40B4-BE49-F238E27FC236}">
                  <a16:creationId xmlns:a16="http://schemas.microsoft.com/office/drawing/2014/main" id="{78865944-994B-4ADF-AD06-34874B11F8F2}"/>
                </a:ext>
              </a:extLst>
            </p:cNvPr>
            <p:cNvGrpSpPr/>
            <p:nvPr/>
          </p:nvGrpSpPr>
          <p:grpSpPr>
            <a:xfrm>
              <a:off x="3244905" y="4966145"/>
              <a:ext cx="348833" cy="348834"/>
              <a:chOff x="5782974" y="3277554"/>
              <a:chExt cx="780290" cy="780290"/>
            </a:xfrm>
          </p:grpSpPr>
          <p:sp>
            <p:nvSpPr>
              <p:cNvPr id="216" name="Rectangle 215">
                <a:extLst>
                  <a:ext uri="{FF2B5EF4-FFF2-40B4-BE49-F238E27FC236}">
                    <a16:creationId xmlns:a16="http://schemas.microsoft.com/office/drawing/2014/main" id="{AA637512-1D0E-41BA-B8CD-49F86CBDDA3C}"/>
                  </a:ext>
                </a:extLst>
              </p:cNvPr>
              <p:cNvSpPr/>
              <p:nvPr/>
            </p:nvSpPr>
            <p:spPr>
              <a:xfrm>
                <a:off x="5952781" y="3510708"/>
                <a:ext cx="451691" cy="264405"/>
              </a:xfrm>
              <a:prstGeom prst="rect">
                <a:avLst/>
              </a:prstGeom>
              <a:solidFill>
                <a:srgbClr val="FCFD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17" name="Picture 216" descr="A picture containing vector graphics&#10;&#10;Description generated with high confidence">
                <a:extLst>
                  <a:ext uri="{FF2B5EF4-FFF2-40B4-BE49-F238E27FC236}">
                    <a16:creationId xmlns:a16="http://schemas.microsoft.com/office/drawing/2014/main" id="{E67F321D-B874-4E68-8E74-568F43C210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82974" y="3277554"/>
                <a:ext cx="780290" cy="780290"/>
              </a:xfrm>
              <a:prstGeom prst="rect">
                <a:avLst/>
              </a:prstGeom>
            </p:spPr>
          </p:pic>
        </p:grpSp>
        <p:sp>
          <p:nvSpPr>
            <p:cNvPr id="157" name="globe_2" title="Icon of a sphere made of lines">
              <a:extLst>
                <a:ext uri="{FF2B5EF4-FFF2-40B4-BE49-F238E27FC236}">
                  <a16:creationId xmlns:a16="http://schemas.microsoft.com/office/drawing/2014/main" id="{AE4E4F86-5F66-46A6-A5D5-F8C053A339DC}"/>
                </a:ext>
              </a:extLst>
            </p:cNvPr>
            <p:cNvSpPr>
              <a:spLocks noChangeAspect="1" noEditPoints="1"/>
            </p:cNvSpPr>
            <p:nvPr/>
          </p:nvSpPr>
          <p:spPr bwMode="auto">
            <a:xfrm>
              <a:off x="7043415" y="3240420"/>
              <a:ext cx="247658" cy="247658"/>
            </a:xfrm>
            <a:custGeom>
              <a:avLst/>
              <a:gdLst>
                <a:gd name="T0" fmla="*/ 0 w 335"/>
                <a:gd name="T1" fmla="*/ 168 h 335"/>
                <a:gd name="T2" fmla="*/ 168 w 335"/>
                <a:gd name="T3" fmla="*/ 0 h 335"/>
                <a:gd name="T4" fmla="*/ 335 w 335"/>
                <a:gd name="T5" fmla="*/ 168 h 335"/>
                <a:gd name="T6" fmla="*/ 168 w 335"/>
                <a:gd name="T7" fmla="*/ 335 h 335"/>
                <a:gd name="T8" fmla="*/ 0 w 335"/>
                <a:gd name="T9" fmla="*/ 168 h 335"/>
                <a:gd name="T10" fmla="*/ 168 w 335"/>
                <a:gd name="T11" fmla="*/ 335 h 335"/>
                <a:gd name="T12" fmla="*/ 253 w 335"/>
                <a:gd name="T13" fmla="*/ 168 h 335"/>
                <a:gd name="T14" fmla="*/ 168 w 335"/>
                <a:gd name="T15" fmla="*/ 0 h 335"/>
                <a:gd name="T16" fmla="*/ 82 w 335"/>
                <a:gd name="T17" fmla="*/ 168 h 335"/>
                <a:gd name="T18" fmla="*/ 168 w 335"/>
                <a:gd name="T19" fmla="*/ 335 h 335"/>
                <a:gd name="T20" fmla="*/ 8 w 335"/>
                <a:gd name="T21" fmla="*/ 116 h 335"/>
                <a:gd name="T22" fmla="*/ 327 w 335"/>
                <a:gd name="T23" fmla="*/ 116 h 335"/>
                <a:gd name="T24" fmla="*/ 9 w 335"/>
                <a:gd name="T25" fmla="*/ 221 h 335"/>
                <a:gd name="T26" fmla="*/ 326 w 335"/>
                <a:gd name="T27" fmla="*/ 22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5" h="335">
                  <a:moveTo>
                    <a:pt x="0" y="168"/>
                  </a:moveTo>
                  <a:cubicBezTo>
                    <a:pt x="0" y="75"/>
                    <a:pt x="75" y="0"/>
                    <a:pt x="168" y="0"/>
                  </a:cubicBezTo>
                  <a:cubicBezTo>
                    <a:pt x="260" y="0"/>
                    <a:pt x="335" y="75"/>
                    <a:pt x="335" y="168"/>
                  </a:cubicBezTo>
                  <a:cubicBezTo>
                    <a:pt x="335" y="260"/>
                    <a:pt x="260" y="335"/>
                    <a:pt x="168" y="335"/>
                  </a:cubicBezTo>
                  <a:cubicBezTo>
                    <a:pt x="75" y="335"/>
                    <a:pt x="0" y="260"/>
                    <a:pt x="0" y="168"/>
                  </a:cubicBezTo>
                  <a:close/>
                  <a:moveTo>
                    <a:pt x="168" y="335"/>
                  </a:moveTo>
                  <a:cubicBezTo>
                    <a:pt x="215" y="335"/>
                    <a:pt x="253" y="260"/>
                    <a:pt x="253" y="168"/>
                  </a:cubicBezTo>
                  <a:cubicBezTo>
                    <a:pt x="253" y="75"/>
                    <a:pt x="215" y="0"/>
                    <a:pt x="168" y="0"/>
                  </a:cubicBezTo>
                  <a:cubicBezTo>
                    <a:pt x="120" y="0"/>
                    <a:pt x="82" y="75"/>
                    <a:pt x="82" y="168"/>
                  </a:cubicBezTo>
                  <a:cubicBezTo>
                    <a:pt x="82" y="260"/>
                    <a:pt x="120" y="335"/>
                    <a:pt x="168" y="335"/>
                  </a:cubicBezTo>
                  <a:close/>
                  <a:moveTo>
                    <a:pt x="8" y="116"/>
                  </a:moveTo>
                  <a:cubicBezTo>
                    <a:pt x="327" y="116"/>
                    <a:pt x="327" y="116"/>
                    <a:pt x="327" y="116"/>
                  </a:cubicBezTo>
                  <a:moveTo>
                    <a:pt x="9" y="221"/>
                  </a:moveTo>
                  <a:cubicBezTo>
                    <a:pt x="326" y="221"/>
                    <a:pt x="326" y="221"/>
                    <a:pt x="326" y="221"/>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Calibri" panose="020F0502020204030204"/>
                <a:ea typeface="+mn-ea"/>
                <a:cs typeface="+mn-cs"/>
              </a:endParaRPr>
            </a:p>
          </p:txBody>
        </p:sp>
        <p:cxnSp>
          <p:nvCxnSpPr>
            <p:cNvPr id="158" name="Straight Arrow Connector 157">
              <a:extLst>
                <a:ext uri="{FF2B5EF4-FFF2-40B4-BE49-F238E27FC236}">
                  <a16:creationId xmlns:a16="http://schemas.microsoft.com/office/drawing/2014/main" id="{396AD5FE-A967-47D0-924E-FCC07E872A15}"/>
                </a:ext>
              </a:extLst>
            </p:cNvPr>
            <p:cNvCxnSpPr>
              <a:cxnSpLocks/>
              <a:stCxn id="157" idx="3"/>
              <a:endCxn id="176" idx="0"/>
            </p:cNvCxnSpPr>
            <p:nvPr/>
          </p:nvCxnSpPr>
          <p:spPr>
            <a:xfrm flipH="1">
              <a:off x="7167245" y="3488078"/>
              <a:ext cx="369" cy="20564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9" name="Title 1">
              <a:extLst>
                <a:ext uri="{FF2B5EF4-FFF2-40B4-BE49-F238E27FC236}">
                  <a16:creationId xmlns:a16="http://schemas.microsoft.com/office/drawing/2014/main" id="{4A294967-0787-4511-8C3D-B1DE61888E07}"/>
                </a:ext>
              </a:extLst>
            </p:cNvPr>
            <p:cNvSpPr txBox="1">
              <a:spLocks/>
            </p:cNvSpPr>
            <p:nvPr/>
          </p:nvSpPr>
          <p:spPr>
            <a:xfrm>
              <a:off x="6324513" y="3302694"/>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Private IP</a:t>
              </a:r>
            </a:p>
          </p:txBody>
        </p:sp>
        <p:grpSp>
          <p:nvGrpSpPr>
            <p:cNvPr id="160" name="Group 159">
              <a:extLst>
                <a:ext uri="{FF2B5EF4-FFF2-40B4-BE49-F238E27FC236}">
                  <a16:creationId xmlns:a16="http://schemas.microsoft.com/office/drawing/2014/main" id="{AFEE443C-AEDE-441E-AA89-9FC7E00AD3D6}"/>
                </a:ext>
              </a:extLst>
            </p:cNvPr>
            <p:cNvGrpSpPr/>
            <p:nvPr/>
          </p:nvGrpSpPr>
          <p:grpSpPr>
            <a:xfrm>
              <a:off x="3914712" y="4595153"/>
              <a:ext cx="4159175" cy="1328179"/>
              <a:chOff x="5286186" y="4754010"/>
              <a:chExt cx="4159175" cy="1328179"/>
            </a:xfrm>
          </p:grpSpPr>
          <p:sp>
            <p:nvSpPr>
              <p:cNvPr id="179" name="Rectangle: Rounded Corners 178">
                <a:extLst>
                  <a:ext uri="{FF2B5EF4-FFF2-40B4-BE49-F238E27FC236}">
                    <a16:creationId xmlns:a16="http://schemas.microsoft.com/office/drawing/2014/main" id="{86A38086-425C-4011-BE81-6A6321A2FAEE}"/>
                  </a:ext>
                </a:extLst>
              </p:cNvPr>
              <p:cNvSpPr/>
              <p:nvPr/>
            </p:nvSpPr>
            <p:spPr bwMode="auto">
              <a:xfrm>
                <a:off x="5286186" y="4754010"/>
                <a:ext cx="4159165" cy="261502"/>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80" name="Rectangle 179">
                <a:extLst>
                  <a:ext uri="{FF2B5EF4-FFF2-40B4-BE49-F238E27FC236}">
                    <a16:creationId xmlns:a16="http://schemas.microsoft.com/office/drawing/2014/main" id="{D35F46A5-E8C1-41CA-A45D-12DC2BB38B28}"/>
                  </a:ext>
                </a:extLst>
              </p:cNvPr>
              <p:cNvSpPr/>
              <p:nvPr/>
            </p:nvSpPr>
            <p:spPr>
              <a:xfrm>
                <a:off x="5460653" y="4777039"/>
                <a:ext cx="891591" cy="215444"/>
              </a:xfrm>
              <a:prstGeom prst="rect">
                <a:avLst/>
              </a:prstGeom>
            </p:spPr>
            <p:txBody>
              <a:bodyPr wrap="none">
                <a:sp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contoso.com/A</a:t>
                </a:r>
              </a:p>
            </p:txBody>
          </p:sp>
          <p:sp>
            <p:nvSpPr>
              <p:cNvPr id="181" name="Rectangle 180">
                <a:extLst>
                  <a:ext uri="{FF2B5EF4-FFF2-40B4-BE49-F238E27FC236}">
                    <a16:creationId xmlns:a16="http://schemas.microsoft.com/office/drawing/2014/main" id="{E1028628-2CE8-40C0-9A16-5B023B3572E1}"/>
                  </a:ext>
                </a:extLst>
              </p:cNvPr>
              <p:cNvSpPr/>
              <p:nvPr/>
            </p:nvSpPr>
            <p:spPr>
              <a:xfrm>
                <a:off x="6972652" y="4777039"/>
                <a:ext cx="885179" cy="215444"/>
              </a:xfrm>
              <a:prstGeom prst="rect">
                <a:avLst/>
              </a:prstGeom>
            </p:spPr>
            <p:txBody>
              <a:bodyPr wrap="none">
                <a:sp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contoso.com/B</a:t>
                </a:r>
              </a:p>
            </p:txBody>
          </p:sp>
          <p:sp>
            <p:nvSpPr>
              <p:cNvPr id="182" name="Rectangle: Rounded Corners 181">
                <a:extLst>
                  <a:ext uri="{FF2B5EF4-FFF2-40B4-BE49-F238E27FC236}">
                    <a16:creationId xmlns:a16="http://schemas.microsoft.com/office/drawing/2014/main" id="{D9AAB20C-824A-4E73-8CEB-C29A3F9F2C17}"/>
                  </a:ext>
                </a:extLst>
              </p:cNvPr>
              <p:cNvSpPr/>
              <p:nvPr/>
            </p:nvSpPr>
            <p:spPr bwMode="auto">
              <a:xfrm>
                <a:off x="5286187" y="5202112"/>
                <a:ext cx="1238508" cy="261502"/>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ServiceA</a:t>
                </a: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83" name="Rectangle: Rounded Corners 182">
                <a:extLst>
                  <a:ext uri="{FF2B5EF4-FFF2-40B4-BE49-F238E27FC236}">
                    <a16:creationId xmlns:a16="http://schemas.microsoft.com/office/drawing/2014/main" id="{9F4AB0C1-F96D-4405-B2CD-32CF554D2058}"/>
                  </a:ext>
                </a:extLst>
              </p:cNvPr>
              <p:cNvSpPr/>
              <p:nvPr/>
            </p:nvSpPr>
            <p:spPr bwMode="auto">
              <a:xfrm>
                <a:off x="6790879" y="5202112"/>
                <a:ext cx="1238508" cy="261502"/>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ServiceB</a:t>
                </a: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184" name="Rectangle: Rounded Corners 183">
                <a:extLst>
                  <a:ext uri="{FF2B5EF4-FFF2-40B4-BE49-F238E27FC236}">
                    <a16:creationId xmlns:a16="http://schemas.microsoft.com/office/drawing/2014/main" id="{67BD2A67-7BDD-4BA4-9729-CAE5E6216EEF}"/>
                  </a:ext>
                </a:extLst>
              </p:cNvPr>
              <p:cNvSpPr/>
              <p:nvPr/>
            </p:nvSpPr>
            <p:spPr bwMode="auto">
              <a:xfrm>
                <a:off x="8206853" y="5202112"/>
                <a:ext cx="1238508" cy="261502"/>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err="1">
                    <a:ln w="3175">
                      <a:noFill/>
                    </a:ln>
                    <a:solidFill>
                      <a:srgbClr val="3C3C41"/>
                    </a:solidFill>
                    <a:effectLst/>
                    <a:uLnTx/>
                    <a:uFillTx/>
                    <a:latin typeface="Segoe UI Semibold" panose="020B0702040204020203" pitchFamily="34" charset="0"/>
                    <a:ea typeface="+mn-ea"/>
                    <a:cs typeface="Segoe UI Semibold" panose="020B0702040204020203" pitchFamily="34" charset="0"/>
                  </a:rPr>
                  <a:t>ServiceC</a:t>
                </a: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cxnSp>
            <p:nvCxnSpPr>
              <p:cNvPr id="185" name="Straight Arrow Connector 184">
                <a:extLst>
                  <a:ext uri="{FF2B5EF4-FFF2-40B4-BE49-F238E27FC236}">
                    <a16:creationId xmlns:a16="http://schemas.microsoft.com/office/drawing/2014/main" id="{5C5509AA-3D39-4FCA-AB67-017C76BFD4CE}"/>
                  </a:ext>
                </a:extLst>
              </p:cNvPr>
              <p:cNvCxnSpPr>
                <a:cxnSpLocks/>
              </p:cNvCxnSpPr>
              <p:nvPr/>
            </p:nvCxnSpPr>
            <p:spPr>
              <a:xfrm>
                <a:off x="8826107" y="5015512"/>
                <a:ext cx="0" cy="1866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Straight Arrow Connector 185">
                <a:extLst>
                  <a:ext uri="{FF2B5EF4-FFF2-40B4-BE49-F238E27FC236}">
                    <a16:creationId xmlns:a16="http://schemas.microsoft.com/office/drawing/2014/main" id="{646EE0ED-FD27-4484-8A2E-C1B65EE77334}"/>
                  </a:ext>
                </a:extLst>
              </p:cNvPr>
              <p:cNvCxnSpPr>
                <a:cxnSpLocks/>
              </p:cNvCxnSpPr>
              <p:nvPr/>
            </p:nvCxnSpPr>
            <p:spPr>
              <a:xfrm>
                <a:off x="7410133" y="5015512"/>
                <a:ext cx="0" cy="1866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7" name="Straight Arrow Connector 186">
                <a:extLst>
                  <a:ext uri="{FF2B5EF4-FFF2-40B4-BE49-F238E27FC236}">
                    <a16:creationId xmlns:a16="http://schemas.microsoft.com/office/drawing/2014/main" id="{D55B86CD-0BF5-41EB-AE34-9CA1C1D668D6}"/>
                  </a:ext>
                </a:extLst>
              </p:cNvPr>
              <p:cNvCxnSpPr>
                <a:cxnSpLocks/>
              </p:cNvCxnSpPr>
              <p:nvPr/>
            </p:nvCxnSpPr>
            <p:spPr>
              <a:xfrm>
                <a:off x="5905441" y="5015512"/>
                <a:ext cx="0" cy="1866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88" name="Group 187">
                <a:extLst>
                  <a:ext uri="{FF2B5EF4-FFF2-40B4-BE49-F238E27FC236}">
                    <a16:creationId xmlns:a16="http://schemas.microsoft.com/office/drawing/2014/main" id="{C32C36FB-8DD1-47A3-BA6A-274F30D13F5A}"/>
                  </a:ext>
                </a:extLst>
              </p:cNvPr>
              <p:cNvGrpSpPr/>
              <p:nvPr/>
            </p:nvGrpSpPr>
            <p:grpSpPr>
              <a:xfrm>
                <a:off x="6790879" y="5716016"/>
                <a:ext cx="1238508" cy="366173"/>
                <a:chOff x="6790879" y="5602291"/>
                <a:chExt cx="1238508" cy="366173"/>
              </a:xfrm>
            </p:grpSpPr>
            <p:sp>
              <p:nvSpPr>
                <p:cNvPr id="210" name="Rectangle: Rounded Corners 209">
                  <a:extLst>
                    <a:ext uri="{FF2B5EF4-FFF2-40B4-BE49-F238E27FC236}">
                      <a16:creationId xmlns:a16="http://schemas.microsoft.com/office/drawing/2014/main" id="{85AAC028-46B4-49CF-933F-6A67D87AB547}"/>
                    </a:ext>
                  </a:extLst>
                </p:cNvPr>
                <p:cNvSpPr/>
                <p:nvPr/>
              </p:nvSpPr>
              <p:spPr bwMode="auto">
                <a:xfrm>
                  <a:off x="6790879"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211" name="Rectangle: Rounded Corners 210">
                  <a:extLst>
                    <a:ext uri="{FF2B5EF4-FFF2-40B4-BE49-F238E27FC236}">
                      <a16:creationId xmlns:a16="http://schemas.microsoft.com/office/drawing/2014/main" id="{08E83827-31A6-4E4F-8DA3-11930F4D1021}"/>
                    </a:ext>
                  </a:extLst>
                </p:cNvPr>
                <p:cNvSpPr/>
                <p:nvPr/>
              </p:nvSpPr>
              <p:spPr bwMode="auto">
                <a:xfrm>
                  <a:off x="7227253"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212" name="Rectangle: Rounded Corners 211">
                  <a:extLst>
                    <a:ext uri="{FF2B5EF4-FFF2-40B4-BE49-F238E27FC236}">
                      <a16:creationId xmlns:a16="http://schemas.microsoft.com/office/drawing/2014/main" id="{8BBB0B8A-FC2B-4C63-A39F-ACFEC45488EE}"/>
                    </a:ext>
                  </a:extLst>
                </p:cNvPr>
                <p:cNvSpPr/>
                <p:nvPr/>
              </p:nvSpPr>
              <p:spPr bwMode="auto">
                <a:xfrm>
                  <a:off x="7663627"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213" name="Freeform: Shape 212">
                  <a:extLst>
                    <a:ext uri="{FF2B5EF4-FFF2-40B4-BE49-F238E27FC236}">
                      <a16:creationId xmlns:a16="http://schemas.microsoft.com/office/drawing/2014/main" id="{B4E24530-FB20-4846-9B68-914F963058E8}"/>
                    </a:ext>
                  </a:extLst>
                </p:cNvPr>
                <p:cNvSpPr/>
                <p:nvPr/>
              </p:nvSpPr>
              <p:spPr>
                <a:xfrm>
                  <a:off x="6868013"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214" name="Freeform: Shape 213">
                  <a:extLst>
                    <a:ext uri="{FF2B5EF4-FFF2-40B4-BE49-F238E27FC236}">
                      <a16:creationId xmlns:a16="http://schemas.microsoft.com/office/drawing/2014/main" id="{1B58C351-4BA1-4E90-AB9F-8FA79D777AB8}"/>
                    </a:ext>
                  </a:extLst>
                </p:cNvPr>
                <p:cNvSpPr/>
                <p:nvPr/>
              </p:nvSpPr>
              <p:spPr>
                <a:xfrm>
                  <a:off x="7304387"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215" name="Freeform: Shape 214">
                  <a:extLst>
                    <a:ext uri="{FF2B5EF4-FFF2-40B4-BE49-F238E27FC236}">
                      <a16:creationId xmlns:a16="http://schemas.microsoft.com/office/drawing/2014/main" id="{A1972CE9-1030-4976-9564-CF894DA60CA2}"/>
                    </a:ext>
                  </a:extLst>
                </p:cNvPr>
                <p:cNvSpPr/>
                <p:nvPr/>
              </p:nvSpPr>
              <p:spPr>
                <a:xfrm>
                  <a:off x="7740761"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89" name="Group 188">
                <a:extLst>
                  <a:ext uri="{FF2B5EF4-FFF2-40B4-BE49-F238E27FC236}">
                    <a16:creationId xmlns:a16="http://schemas.microsoft.com/office/drawing/2014/main" id="{5F1F96B3-E584-4204-BB85-3476D238B366}"/>
                  </a:ext>
                </a:extLst>
              </p:cNvPr>
              <p:cNvGrpSpPr/>
              <p:nvPr/>
            </p:nvGrpSpPr>
            <p:grpSpPr>
              <a:xfrm>
                <a:off x="8206853" y="5716016"/>
                <a:ext cx="1238508" cy="366173"/>
                <a:chOff x="6790879" y="5602291"/>
                <a:chExt cx="1238508" cy="366173"/>
              </a:xfrm>
            </p:grpSpPr>
            <p:sp>
              <p:nvSpPr>
                <p:cNvPr id="204" name="Rectangle: Rounded Corners 203">
                  <a:extLst>
                    <a:ext uri="{FF2B5EF4-FFF2-40B4-BE49-F238E27FC236}">
                      <a16:creationId xmlns:a16="http://schemas.microsoft.com/office/drawing/2014/main" id="{246DD4B0-405D-4F39-8003-E55BEAE1836C}"/>
                    </a:ext>
                  </a:extLst>
                </p:cNvPr>
                <p:cNvSpPr/>
                <p:nvPr/>
              </p:nvSpPr>
              <p:spPr bwMode="auto">
                <a:xfrm>
                  <a:off x="6790879"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205" name="Rectangle: Rounded Corners 204">
                  <a:extLst>
                    <a:ext uri="{FF2B5EF4-FFF2-40B4-BE49-F238E27FC236}">
                      <a16:creationId xmlns:a16="http://schemas.microsoft.com/office/drawing/2014/main" id="{75D785FE-7498-4B93-8FD6-5686C014469B}"/>
                    </a:ext>
                  </a:extLst>
                </p:cNvPr>
                <p:cNvSpPr/>
                <p:nvPr/>
              </p:nvSpPr>
              <p:spPr bwMode="auto">
                <a:xfrm>
                  <a:off x="7227253"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206" name="Rectangle: Rounded Corners 205">
                  <a:extLst>
                    <a:ext uri="{FF2B5EF4-FFF2-40B4-BE49-F238E27FC236}">
                      <a16:creationId xmlns:a16="http://schemas.microsoft.com/office/drawing/2014/main" id="{93C56815-A9E5-4A3A-BB49-6D25D165B89F}"/>
                    </a:ext>
                  </a:extLst>
                </p:cNvPr>
                <p:cNvSpPr/>
                <p:nvPr/>
              </p:nvSpPr>
              <p:spPr bwMode="auto">
                <a:xfrm>
                  <a:off x="7663627"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207" name="Freeform: Shape 206">
                  <a:extLst>
                    <a:ext uri="{FF2B5EF4-FFF2-40B4-BE49-F238E27FC236}">
                      <a16:creationId xmlns:a16="http://schemas.microsoft.com/office/drawing/2014/main" id="{2E3535BD-849F-4024-A1A0-DF0B302F208A}"/>
                    </a:ext>
                  </a:extLst>
                </p:cNvPr>
                <p:cNvSpPr/>
                <p:nvPr/>
              </p:nvSpPr>
              <p:spPr>
                <a:xfrm>
                  <a:off x="6868013"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208" name="Freeform: Shape 207">
                  <a:extLst>
                    <a:ext uri="{FF2B5EF4-FFF2-40B4-BE49-F238E27FC236}">
                      <a16:creationId xmlns:a16="http://schemas.microsoft.com/office/drawing/2014/main" id="{4A082F25-2378-4BC1-8485-8AA18504F468}"/>
                    </a:ext>
                  </a:extLst>
                </p:cNvPr>
                <p:cNvSpPr/>
                <p:nvPr/>
              </p:nvSpPr>
              <p:spPr>
                <a:xfrm>
                  <a:off x="7304387"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209" name="Freeform: Shape 208">
                  <a:extLst>
                    <a:ext uri="{FF2B5EF4-FFF2-40B4-BE49-F238E27FC236}">
                      <a16:creationId xmlns:a16="http://schemas.microsoft.com/office/drawing/2014/main" id="{C0BE7EE1-E154-4A5C-9FB7-D933D2375732}"/>
                    </a:ext>
                  </a:extLst>
                </p:cNvPr>
                <p:cNvSpPr/>
                <p:nvPr/>
              </p:nvSpPr>
              <p:spPr>
                <a:xfrm>
                  <a:off x="7740761"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90" name="Group 189">
                <a:extLst>
                  <a:ext uri="{FF2B5EF4-FFF2-40B4-BE49-F238E27FC236}">
                    <a16:creationId xmlns:a16="http://schemas.microsoft.com/office/drawing/2014/main" id="{0978D013-AF43-46D0-B538-EEC8559BFBA3}"/>
                  </a:ext>
                </a:extLst>
              </p:cNvPr>
              <p:cNvGrpSpPr/>
              <p:nvPr/>
            </p:nvGrpSpPr>
            <p:grpSpPr>
              <a:xfrm>
                <a:off x="5722561" y="5716016"/>
                <a:ext cx="802134" cy="366173"/>
                <a:chOff x="7227253" y="5602291"/>
                <a:chExt cx="802134" cy="366173"/>
              </a:xfrm>
            </p:grpSpPr>
            <p:sp>
              <p:nvSpPr>
                <p:cNvPr id="200" name="Rectangle: Rounded Corners 199">
                  <a:extLst>
                    <a:ext uri="{FF2B5EF4-FFF2-40B4-BE49-F238E27FC236}">
                      <a16:creationId xmlns:a16="http://schemas.microsoft.com/office/drawing/2014/main" id="{CDE67135-EC02-4FE8-BD3A-FB29002141A7}"/>
                    </a:ext>
                  </a:extLst>
                </p:cNvPr>
                <p:cNvSpPr/>
                <p:nvPr/>
              </p:nvSpPr>
              <p:spPr bwMode="auto">
                <a:xfrm>
                  <a:off x="7227253"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201" name="Rectangle: Rounded Corners 200">
                  <a:extLst>
                    <a:ext uri="{FF2B5EF4-FFF2-40B4-BE49-F238E27FC236}">
                      <a16:creationId xmlns:a16="http://schemas.microsoft.com/office/drawing/2014/main" id="{3A5A15E9-72BE-49A4-A4EC-26C6A5683578}"/>
                    </a:ext>
                  </a:extLst>
                </p:cNvPr>
                <p:cNvSpPr/>
                <p:nvPr/>
              </p:nvSpPr>
              <p:spPr bwMode="auto">
                <a:xfrm>
                  <a:off x="7663627" y="5602291"/>
                  <a:ext cx="365760" cy="366173"/>
                </a:xfrm>
                <a:prstGeom prst="roundRect">
                  <a:avLst>
                    <a:gd name="adj" fmla="val 3125"/>
                  </a:avLst>
                </a:prstGeom>
                <a:solidFill>
                  <a:srgbClr val="FFFFFF"/>
                </a:solidFill>
                <a:ln w="12700" cap="flat" cmpd="sng" algn="ctr">
                  <a:solidFill>
                    <a:schemeClr val="tx1"/>
                  </a:solidFill>
                  <a:prstDash val="solid"/>
                  <a:headEnd type="none" w="med" len="med"/>
                  <a:tailEnd type="none" w="med" len="med"/>
                </a:ln>
                <a:effectLst/>
              </p:spPr>
              <p:txBody>
                <a:bodyPr rot="0" spcFirstLastPara="0" vertOverflow="overflow" horzOverflow="overflow" vert="horz" wrap="square" lIns="45720" tIns="146304" rIns="45720" bIns="146304" numCol="1" spcCol="0" rtlCol="0" fromWordArt="0" anchor="ctr" anchorCtr="0" forceAA="0" compatLnSpc="1">
                  <a:prstTxWarp prst="textNoShape">
                    <a:avLst/>
                  </a:prstTxWarp>
                  <a:no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endPar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endParaRPr>
                </a:p>
              </p:txBody>
            </p:sp>
            <p:sp>
              <p:nvSpPr>
                <p:cNvPr id="202" name="Freeform: Shape 201">
                  <a:extLst>
                    <a:ext uri="{FF2B5EF4-FFF2-40B4-BE49-F238E27FC236}">
                      <a16:creationId xmlns:a16="http://schemas.microsoft.com/office/drawing/2014/main" id="{AD11FD30-6DDC-4BDD-9BC9-F794F6B1B790}"/>
                    </a:ext>
                  </a:extLst>
                </p:cNvPr>
                <p:cNvSpPr/>
                <p:nvPr/>
              </p:nvSpPr>
              <p:spPr>
                <a:xfrm>
                  <a:off x="7304387"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203" name="Freeform: Shape 202">
                  <a:extLst>
                    <a:ext uri="{FF2B5EF4-FFF2-40B4-BE49-F238E27FC236}">
                      <a16:creationId xmlns:a16="http://schemas.microsoft.com/office/drawing/2014/main" id="{E402A2EC-E722-4251-B92D-91F0FAA0989B}"/>
                    </a:ext>
                  </a:extLst>
                </p:cNvPr>
                <p:cNvSpPr/>
                <p:nvPr/>
              </p:nvSpPr>
              <p:spPr>
                <a:xfrm>
                  <a:off x="7740761" y="5669488"/>
                  <a:ext cx="211492" cy="231778"/>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chemeClr val="tx1"/>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cxnSp>
            <p:nvCxnSpPr>
              <p:cNvPr id="191" name="Straight Arrow Connector 190">
                <a:extLst>
                  <a:ext uri="{FF2B5EF4-FFF2-40B4-BE49-F238E27FC236}">
                    <a16:creationId xmlns:a16="http://schemas.microsoft.com/office/drawing/2014/main" id="{858EE189-7762-4F12-98F1-E20ED17C9BD1}"/>
                  </a:ext>
                </a:extLst>
              </p:cNvPr>
              <p:cNvCxnSpPr>
                <a:stCxn id="182" idx="2"/>
                <a:endCxn id="200" idx="0"/>
              </p:cNvCxnSpPr>
              <p:nvPr/>
            </p:nvCxnSpPr>
            <p:spPr>
              <a:xfrm>
                <a:off x="5905441" y="5463614"/>
                <a:ext cx="0" cy="25240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2" name="Straight Arrow Connector 191">
                <a:extLst>
                  <a:ext uri="{FF2B5EF4-FFF2-40B4-BE49-F238E27FC236}">
                    <a16:creationId xmlns:a16="http://schemas.microsoft.com/office/drawing/2014/main" id="{1BCB34BD-C3C0-41E3-B7E6-486EC600A9B5}"/>
                  </a:ext>
                </a:extLst>
              </p:cNvPr>
              <p:cNvCxnSpPr>
                <a:cxnSpLocks/>
                <a:stCxn id="183" idx="2"/>
                <a:endCxn id="211" idx="0"/>
              </p:cNvCxnSpPr>
              <p:nvPr/>
            </p:nvCxnSpPr>
            <p:spPr>
              <a:xfrm>
                <a:off x="7410133" y="5463614"/>
                <a:ext cx="0" cy="25240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3" name="Straight Arrow Connector 192">
                <a:extLst>
                  <a:ext uri="{FF2B5EF4-FFF2-40B4-BE49-F238E27FC236}">
                    <a16:creationId xmlns:a16="http://schemas.microsoft.com/office/drawing/2014/main" id="{A3F4151F-1BF5-43D6-AE29-CBE39E506630}"/>
                  </a:ext>
                </a:extLst>
              </p:cNvPr>
              <p:cNvCxnSpPr>
                <a:cxnSpLocks/>
                <a:stCxn id="184" idx="2"/>
                <a:endCxn id="205" idx="0"/>
              </p:cNvCxnSpPr>
              <p:nvPr/>
            </p:nvCxnSpPr>
            <p:spPr>
              <a:xfrm>
                <a:off x="8826107" y="5463614"/>
                <a:ext cx="0" cy="25240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4" name="Connector: Elbow 193">
                <a:extLst>
                  <a:ext uri="{FF2B5EF4-FFF2-40B4-BE49-F238E27FC236}">
                    <a16:creationId xmlns:a16="http://schemas.microsoft.com/office/drawing/2014/main" id="{E08FE28D-768A-4D71-A18A-94E628FC5F06}"/>
                  </a:ext>
                </a:extLst>
              </p:cNvPr>
              <p:cNvCxnSpPr>
                <a:stCxn id="182" idx="2"/>
                <a:endCxn id="201" idx="0"/>
              </p:cNvCxnSpPr>
              <p:nvPr/>
            </p:nvCxnSpPr>
            <p:spPr>
              <a:xfrm rot="16200000" flipH="1">
                <a:off x="5997427" y="5371628"/>
                <a:ext cx="252402" cy="436374"/>
              </a:xfrm>
              <a:prstGeom prst="bentConnector3">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5" name="Connector: Elbow 194">
                <a:extLst>
                  <a:ext uri="{FF2B5EF4-FFF2-40B4-BE49-F238E27FC236}">
                    <a16:creationId xmlns:a16="http://schemas.microsoft.com/office/drawing/2014/main" id="{AAC41697-7AA9-41C8-81FC-5DFD16307644}"/>
                  </a:ext>
                </a:extLst>
              </p:cNvPr>
              <p:cNvCxnSpPr>
                <a:cxnSpLocks/>
                <a:stCxn id="183" idx="2"/>
                <a:endCxn id="210" idx="0"/>
              </p:cNvCxnSpPr>
              <p:nvPr/>
            </p:nvCxnSpPr>
            <p:spPr>
              <a:xfrm rot="5400000">
                <a:off x="7065745" y="5371628"/>
                <a:ext cx="252402" cy="436374"/>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6" name="Connector: Elbow 195">
                <a:extLst>
                  <a:ext uri="{FF2B5EF4-FFF2-40B4-BE49-F238E27FC236}">
                    <a16:creationId xmlns:a16="http://schemas.microsoft.com/office/drawing/2014/main" id="{8E3EBA8B-9B8F-4F2C-A3D6-678871DBE36C}"/>
                  </a:ext>
                </a:extLst>
              </p:cNvPr>
              <p:cNvCxnSpPr>
                <a:cxnSpLocks/>
                <a:stCxn id="183" idx="2"/>
                <a:endCxn id="212" idx="0"/>
              </p:cNvCxnSpPr>
              <p:nvPr/>
            </p:nvCxnSpPr>
            <p:spPr>
              <a:xfrm rot="16200000" flipH="1">
                <a:off x="7502119" y="5371628"/>
                <a:ext cx="252402" cy="436374"/>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7" name="Connector: Elbow 196">
                <a:extLst>
                  <a:ext uri="{FF2B5EF4-FFF2-40B4-BE49-F238E27FC236}">
                    <a16:creationId xmlns:a16="http://schemas.microsoft.com/office/drawing/2014/main" id="{1D03F2C6-BCD0-491C-ABD3-A96B3B8306B4}"/>
                  </a:ext>
                </a:extLst>
              </p:cNvPr>
              <p:cNvCxnSpPr>
                <a:cxnSpLocks/>
                <a:stCxn id="184" idx="2"/>
                <a:endCxn id="204" idx="0"/>
              </p:cNvCxnSpPr>
              <p:nvPr/>
            </p:nvCxnSpPr>
            <p:spPr>
              <a:xfrm rot="5400000">
                <a:off x="8481719" y="5371628"/>
                <a:ext cx="252402" cy="436374"/>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8" name="Connector: Elbow 197">
                <a:extLst>
                  <a:ext uri="{FF2B5EF4-FFF2-40B4-BE49-F238E27FC236}">
                    <a16:creationId xmlns:a16="http://schemas.microsoft.com/office/drawing/2014/main" id="{8AD681BA-CC47-40F5-82C5-371D27CEAD6A}"/>
                  </a:ext>
                </a:extLst>
              </p:cNvPr>
              <p:cNvCxnSpPr>
                <a:cxnSpLocks/>
                <a:stCxn id="184" idx="2"/>
                <a:endCxn id="206" idx="0"/>
              </p:cNvCxnSpPr>
              <p:nvPr/>
            </p:nvCxnSpPr>
            <p:spPr>
              <a:xfrm rot="16200000" flipH="1">
                <a:off x="8918093" y="5371628"/>
                <a:ext cx="252402" cy="436374"/>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9" name="Rectangle 198">
                <a:extLst>
                  <a:ext uri="{FF2B5EF4-FFF2-40B4-BE49-F238E27FC236}">
                    <a16:creationId xmlns:a16="http://schemas.microsoft.com/office/drawing/2014/main" id="{F1E44E47-5684-4E83-B30B-D748EFBB9BED}"/>
                  </a:ext>
                </a:extLst>
              </p:cNvPr>
              <p:cNvSpPr/>
              <p:nvPr/>
            </p:nvSpPr>
            <p:spPr>
              <a:xfrm>
                <a:off x="8267111" y="4777039"/>
                <a:ext cx="1124027" cy="215444"/>
              </a:xfrm>
              <a:prstGeom prst="rect">
                <a:avLst/>
              </a:prstGeom>
            </p:spPr>
            <p:txBody>
              <a:bodyPr wrap="none">
                <a:sp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service.contoso.com</a:t>
                </a:r>
              </a:p>
            </p:txBody>
          </p:sp>
        </p:grpSp>
        <p:sp>
          <p:nvSpPr>
            <p:cNvPr id="161" name="Title 1">
              <a:extLst>
                <a:ext uri="{FF2B5EF4-FFF2-40B4-BE49-F238E27FC236}">
                  <a16:creationId xmlns:a16="http://schemas.microsoft.com/office/drawing/2014/main" id="{93E26470-AA8A-40B0-9919-349C5A1892BC}"/>
                </a:ext>
              </a:extLst>
            </p:cNvPr>
            <p:cNvSpPr txBox="1">
              <a:spLocks/>
            </p:cNvSpPr>
            <p:nvPr/>
          </p:nvSpPr>
          <p:spPr>
            <a:xfrm>
              <a:off x="3755886" y="4394538"/>
              <a:ext cx="695694"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Ingress</a:t>
              </a:r>
            </a:p>
          </p:txBody>
        </p:sp>
        <p:grpSp>
          <p:nvGrpSpPr>
            <p:cNvPr id="162" name="Group 161">
              <a:extLst>
                <a:ext uri="{FF2B5EF4-FFF2-40B4-BE49-F238E27FC236}">
                  <a16:creationId xmlns:a16="http://schemas.microsoft.com/office/drawing/2014/main" id="{0A49490D-C54A-4F2E-BECD-9F8AD5B68023}"/>
                </a:ext>
              </a:extLst>
            </p:cNvPr>
            <p:cNvGrpSpPr/>
            <p:nvPr/>
          </p:nvGrpSpPr>
          <p:grpSpPr>
            <a:xfrm>
              <a:off x="6324513" y="3693720"/>
              <a:ext cx="1002538" cy="899948"/>
              <a:chOff x="7770629" y="3914298"/>
              <a:chExt cx="1002538" cy="899948"/>
            </a:xfrm>
          </p:grpSpPr>
          <p:pic>
            <p:nvPicPr>
              <p:cNvPr id="176" name="Graphic 175">
                <a:extLst>
                  <a:ext uri="{FF2B5EF4-FFF2-40B4-BE49-F238E27FC236}">
                    <a16:creationId xmlns:a16="http://schemas.microsoft.com/office/drawing/2014/main" id="{684BA8EE-B64B-408B-8C46-90BA8AA5D9C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453554" y="3914298"/>
                <a:ext cx="319613" cy="319613"/>
              </a:xfrm>
              <a:prstGeom prst="rect">
                <a:avLst/>
              </a:prstGeom>
            </p:spPr>
          </p:pic>
          <p:sp>
            <p:nvSpPr>
              <p:cNvPr id="177" name="Title 1">
                <a:extLst>
                  <a:ext uri="{FF2B5EF4-FFF2-40B4-BE49-F238E27FC236}">
                    <a16:creationId xmlns:a16="http://schemas.microsoft.com/office/drawing/2014/main" id="{28E703E7-2338-40B0-9567-473ED9D450E0}"/>
                  </a:ext>
                </a:extLst>
              </p:cNvPr>
              <p:cNvSpPr txBox="1">
                <a:spLocks/>
              </p:cNvSpPr>
              <p:nvPr/>
            </p:nvSpPr>
            <p:spPr>
              <a:xfrm>
                <a:off x="7770629" y="4012549"/>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3C3C41"/>
                    </a:solidFill>
                    <a:effectLst/>
                    <a:uLnTx/>
                    <a:uFillTx/>
                    <a:latin typeface="Segoe UI Semibold" panose="020B0702040204020203" pitchFamily="34" charset="0"/>
                    <a:ea typeface="+mn-ea"/>
                    <a:cs typeface="Segoe UI Semibold" panose="020B0702040204020203" pitchFamily="34" charset="0"/>
                  </a:rPr>
                  <a:t>Internal LB</a:t>
                </a:r>
              </a:p>
            </p:txBody>
          </p:sp>
          <p:cxnSp>
            <p:nvCxnSpPr>
              <p:cNvPr id="178" name="Straight Arrow Connector 177">
                <a:extLst>
                  <a:ext uri="{FF2B5EF4-FFF2-40B4-BE49-F238E27FC236}">
                    <a16:creationId xmlns:a16="http://schemas.microsoft.com/office/drawing/2014/main" id="{2AB952F8-030D-4FE7-A1B4-FE2A64EB0DCD}"/>
                  </a:ext>
                </a:extLst>
              </p:cNvPr>
              <p:cNvCxnSpPr>
                <a:cxnSpLocks/>
                <a:stCxn id="176" idx="2"/>
              </p:cNvCxnSpPr>
              <p:nvPr/>
            </p:nvCxnSpPr>
            <p:spPr>
              <a:xfrm>
                <a:off x="8613361" y="4233911"/>
                <a:ext cx="0" cy="58033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63" name="Rectangle: Rounded Corners 117">
              <a:extLst>
                <a:ext uri="{FF2B5EF4-FFF2-40B4-BE49-F238E27FC236}">
                  <a16:creationId xmlns:a16="http://schemas.microsoft.com/office/drawing/2014/main" id="{2F02641B-FF12-4A4E-9B27-377A6D00FB35}"/>
                </a:ext>
              </a:extLst>
            </p:cNvPr>
            <p:cNvSpPr/>
            <p:nvPr/>
          </p:nvSpPr>
          <p:spPr bwMode="auto">
            <a:xfrm>
              <a:off x="5570316" y="1677409"/>
              <a:ext cx="2165689" cy="868680"/>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Segoe UI" pitchFamily="34" charset="0"/>
              </a:endParaRPr>
            </a:p>
          </p:txBody>
        </p:sp>
        <p:sp>
          <p:nvSpPr>
            <p:cNvPr id="164" name="Title 1">
              <a:extLst>
                <a:ext uri="{FF2B5EF4-FFF2-40B4-BE49-F238E27FC236}">
                  <a16:creationId xmlns:a16="http://schemas.microsoft.com/office/drawing/2014/main" id="{32F35C89-BE79-4DB9-B5FA-FC94F68768E4}"/>
                </a:ext>
              </a:extLst>
            </p:cNvPr>
            <p:cNvSpPr txBox="1">
              <a:spLocks/>
            </p:cNvSpPr>
            <p:nvPr/>
          </p:nvSpPr>
          <p:spPr>
            <a:xfrm>
              <a:off x="5570316" y="1321069"/>
              <a:ext cx="1197742" cy="30777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Azure </a:t>
              </a:r>
              <a:b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b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Management VNET</a:t>
              </a:r>
            </a:p>
          </p:txBody>
        </p:sp>
        <p:sp>
          <p:nvSpPr>
            <p:cNvPr id="165" name="Rectangle: Rounded Corners 118">
              <a:extLst>
                <a:ext uri="{FF2B5EF4-FFF2-40B4-BE49-F238E27FC236}">
                  <a16:creationId xmlns:a16="http://schemas.microsoft.com/office/drawing/2014/main" id="{D376B167-73A5-49DA-904D-303DC43A0C29}"/>
                </a:ext>
              </a:extLst>
            </p:cNvPr>
            <p:cNvSpPr/>
            <p:nvPr/>
          </p:nvSpPr>
          <p:spPr bwMode="auto">
            <a:xfrm>
              <a:off x="6827585" y="2045659"/>
              <a:ext cx="680058" cy="402336"/>
            </a:xfrm>
            <a:prstGeom prst="roundRect">
              <a:avLst>
                <a:gd name="adj" fmla="val 3125"/>
              </a:avLst>
            </a:prstGeom>
            <a:solidFill>
              <a:srgbClr val="FCFDFE"/>
            </a:solid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Segoe UI" pitchFamily="34" charset="0"/>
              </a:endParaRPr>
            </a:p>
          </p:txBody>
        </p:sp>
        <p:sp>
          <p:nvSpPr>
            <p:cNvPr id="166" name="Title 1">
              <a:extLst>
                <a:ext uri="{FF2B5EF4-FFF2-40B4-BE49-F238E27FC236}">
                  <a16:creationId xmlns:a16="http://schemas.microsoft.com/office/drawing/2014/main" id="{E796337D-6885-41FF-B91D-1F9C4586113D}"/>
                </a:ext>
              </a:extLst>
            </p:cNvPr>
            <p:cNvSpPr txBox="1">
              <a:spLocks/>
            </p:cNvSpPr>
            <p:nvPr/>
          </p:nvSpPr>
          <p:spPr>
            <a:xfrm>
              <a:off x="6912970" y="1752644"/>
              <a:ext cx="509288" cy="24622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APP GW Subnet</a:t>
              </a:r>
            </a:p>
          </p:txBody>
        </p:sp>
        <p:grpSp>
          <p:nvGrpSpPr>
            <p:cNvPr id="167" name="Group 166">
              <a:extLst>
                <a:ext uri="{FF2B5EF4-FFF2-40B4-BE49-F238E27FC236}">
                  <a16:creationId xmlns:a16="http://schemas.microsoft.com/office/drawing/2014/main" id="{4F9F171C-9BA8-4122-BEA4-7E48A0AB5D3E}"/>
                </a:ext>
              </a:extLst>
            </p:cNvPr>
            <p:cNvGrpSpPr/>
            <p:nvPr/>
          </p:nvGrpSpPr>
          <p:grpSpPr>
            <a:xfrm>
              <a:off x="7334740" y="2074566"/>
              <a:ext cx="348833" cy="348834"/>
              <a:chOff x="5782974" y="3277554"/>
              <a:chExt cx="780290" cy="780290"/>
            </a:xfrm>
          </p:grpSpPr>
          <p:sp>
            <p:nvSpPr>
              <p:cNvPr id="174" name="Rectangle 173">
                <a:extLst>
                  <a:ext uri="{FF2B5EF4-FFF2-40B4-BE49-F238E27FC236}">
                    <a16:creationId xmlns:a16="http://schemas.microsoft.com/office/drawing/2014/main" id="{8B4DBFF1-FBFF-449F-BD37-C64FC9B2A2E4}"/>
                  </a:ext>
                </a:extLst>
              </p:cNvPr>
              <p:cNvSpPr/>
              <p:nvPr/>
            </p:nvSpPr>
            <p:spPr>
              <a:xfrm>
                <a:off x="5952781" y="3510708"/>
                <a:ext cx="451691" cy="264405"/>
              </a:xfrm>
              <a:prstGeom prst="rect">
                <a:avLst/>
              </a:prstGeom>
              <a:solidFill>
                <a:srgbClr val="FCFD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75" name="Picture 174" descr="A picture containing vector graphics&#10;&#10;Description generated with high confidence">
                <a:extLst>
                  <a:ext uri="{FF2B5EF4-FFF2-40B4-BE49-F238E27FC236}">
                    <a16:creationId xmlns:a16="http://schemas.microsoft.com/office/drawing/2014/main" id="{5EF6A2E2-1301-4618-ABC3-F87B16FD6B4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82974" y="3277554"/>
                <a:ext cx="780290" cy="780290"/>
              </a:xfrm>
              <a:prstGeom prst="rect">
                <a:avLst/>
              </a:prstGeom>
            </p:spPr>
          </p:pic>
        </p:grpSp>
        <p:pic>
          <p:nvPicPr>
            <p:cNvPr id="168" name="Picture 167" descr="A sign on a pole&#10;&#10;Description generated with very high confidence">
              <a:extLst>
                <a:ext uri="{FF2B5EF4-FFF2-40B4-BE49-F238E27FC236}">
                  <a16:creationId xmlns:a16="http://schemas.microsoft.com/office/drawing/2014/main" id="{C1713E6A-34F0-4D29-8A1F-5806FB3689C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008737" y="2087950"/>
              <a:ext cx="317755" cy="317755"/>
            </a:xfrm>
            <a:prstGeom prst="rect">
              <a:avLst/>
            </a:prstGeom>
          </p:spPr>
        </p:pic>
        <p:cxnSp>
          <p:nvCxnSpPr>
            <p:cNvPr id="170" name="Straight Arrow Connector 169">
              <a:extLst>
                <a:ext uri="{FF2B5EF4-FFF2-40B4-BE49-F238E27FC236}">
                  <a16:creationId xmlns:a16="http://schemas.microsoft.com/office/drawing/2014/main" id="{434AC92A-D89D-45D7-880C-BDE5819F0DA1}"/>
                </a:ext>
              </a:extLst>
            </p:cNvPr>
            <p:cNvCxnSpPr>
              <a:cxnSpLocks/>
            </p:cNvCxnSpPr>
            <p:nvPr/>
          </p:nvCxnSpPr>
          <p:spPr>
            <a:xfrm rot="5400000" flipH="1">
              <a:off x="8019597" y="1837429"/>
              <a:ext cx="0" cy="54864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71" name="Graphic 170">
              <a:extLst>
                <a:ext uri="{FF2B5EF4-FFF2-40B4-BE49-F238E27FC236}">
                  <a16:creationId xmlns:a16="http://schemas.microsoft.com/office/drawing/2014/main" id="{C1D2426E-19AD-42DA-ADD7-F768E2ECE5F9}"/>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041021" y="2725379"/>
              <a:ext cx="253187" cy="256248"/>
            </a:xfrm>
            <a:prstGeom prst="rect">
              <a:avLst/>
            </a:prstGeom>
          </p:spPr>
        </p:pic>
        <p:cxnSp>
          <p:nvCxnSpPr>
            <p:cNvPr id="172" name="Straight Arrow Connector 171">
              <a:extLst>
                <a:ext uri="{FF2B5EF4-FFF2-40B4-BE49-F238E27FC236}">
                  <a16:creationId xmlns:a16="http://schemas.microsoft.com/office/drawing/2014/main" id="{944FC59B-6E83-4A74-B0C2-09FF804FC28D}"/>
                </a:ext>
              </a:extLst>
            </p:cNvPr>
            <p:cNvCxnSpPr>
              <a:cxnSpLocks/>
              <a:endCxn id="157" idx="1"/>
            </p:cNvCxnSpPr>
            <p:nvPr/>
          </p:nvCxnSpPr>
          <p:spPr>
            <a:xfrm flipH="1">
              <a:off x="7167614" y="2981627"/>
              <a:ext cx="2" cy="25879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3" name="Freeform 13" title="Icon of a cloud">
              <a:extLst>
                <a:ext uri="{FF2B5EF4-FFF2-40B4-BE49-F238E27FC236}">
                  <a16:creationId xmlns:a16="http://schemas.microsoft.com/office/drawing/2014/main" id="{E279DD17-2936-4150-BEAC-59E4767A54F5}"/>
                </a:ext>
              </a:extLst>
            </p:cNvPr>
            <p:cNvSpPr>
              <a:spLocks noChangeAspect="1"/>
            </p:cNvSpPr>
            <p:nvPr/>
          </p:nvSpPr>
          <p:spPr bwMode="auto">
            <a:xfrm>
              <a:off x="8258702" y="1870378"/>
              <a:ext cx="545436" cy="299205"/>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solidFill>
              <a:srgbClr val="FFFFFF"/>
            </a:solidFill>
            <a:ln w="1587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Calibri" panose="020F0502020204030204"/>
                <a:ea typeface="+mn-ea"/>
                <a:cs typeface="+mn-cs"/>
              </a:endParaRPr>
            </a:p>
          </p:txBody>
        </p:sp>
        <p:cxnSp>
          <p:nvCxnSpPr>
            <p:cNvPr id="218" name="Straight Arrow Connector 217">
              <a:extLst>
                <a:ext uri="{FF2B5EF4-FFF2-40B4-BE49-F238E27FC236}">
                  <a16:creationId xmlns:a16="http://schemas.microsoft.com/office/drawing/2014/main" id="{5DF9F365-DF41-4650-A6A8-360537612157}"/>
                </a:ext>
              </a:extLst>
            </p:cNvPr>
            <p:cNvCxnSpPr>
              <a:cxnSpLocks/>
            </p:cNvCxnSpPr>
            <p:nvPr/>
          </p:nvCxnSpPr>
          <p:spPr>
            <a:xfrm>
              <a:off x="7163805" y="2539667"/>
              <a:ext cx="2805" cy="18288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9" name="Rectangle: Rounded Corners 118">
              <a:extLst>
                <a:ext uri="{FF2B5EF4-FFF2-40B4-BE49-F238E27FC236}">
                  <a16:creationId xmlns:a16="http://schemas.microsoft.com/office/drawing/2014/main" id="{0B39636B-9046-4254-AAA7-35C6BE8BA424}"/>
                </a:ext>
              </a:extLst>
            </p:cNvPr>
            <p:cNvSpPr/>
            <p:nvPr/>
          </p:nvSpPr>
          <p:spPr bwMode="auto">
            <a:xfrm>
              <a:off x="5760720" y="2045659"/>
              <a:ext cx="901103" cy="402336"/>
            </a:xfrm>
            <a:prstGeom prst="roundRect">
              <a:avLst>
                <a:gd name="adj" fmla="val 3125"/>
              </a:avLst>
            </a:prstGeom>
            <a:solidFill>
              <a:srgbClr val="FCFDFE"/>
            </a:solid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Segoe UI" pitchFamily="34" charset="0"/>
              </a:endParaRPr>
            </a:p>
          </p:txBody>
        </p:sp>
        <p:sp>
          <p:nvSpPr>
            <p:cNvPr id="220" name="Title 1">
              <a:extLst>
                <a:ext uri="{FF2B5EF4-FFF2-40B4-BE49-F238E27FC236}">
                  <a16:creationId xmlns:a16="http://schemas.microsoft.com/office/drawing/2014/main" id="{1C9E34E3-7A6C-4D8D-B9EE-93EDA292CA7D}"/>
                </a:ext>
              </a:extLst>
            </p:cNvPr>
            <p:cNvSpPr txBox="1">
              <a:spLocks/>
            </p:cNvSpPr>
            <p:nvPr/>
          </p:nvSpPr>
          <p:spPr>
            <a:xfrm>
              <a:off x="5855350" y="1752644"/>
              <a:ext cx="711843" cy="24622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Azure Bastion Subnet</a:t>
              </a:r>
            </a:p>
          </p:txBody>
        </p:sp>
        <p:sp>
          <p:nvSpPr>
            <p:cNvPr id="222" name="Title 1">
              <a:extLst>
                <a:ext uri="{FF2B5EF4-FFF2-40B4-BE49-F238E27FC236}">
                  <a16:creationId xmlns:a16="http://schemas.microsoft.com/office/drawing/2014/main" id="{07ABD6D1-5D39-45B9-91C6-B583952264AB}"/>
                </a:ext>
              </a:extLst>
            </p:cNvPr>
            <p:cNvSpPr txBox="1">
              <a:spLocks/>
            </p:cNvSpPr>
            <p:nvPr/>
          </p:nvSpPr>
          <p:spPr>
            <a:xfrm>
              <a:off x="5769980" y="2123717"/>
              <a:ext cx="397726" cy="24622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Azure Bastion</a:t>
              </a:r>
            </a:p>
          </p:txBody>
        </p:sp>
        <p:grpSp>
          <p:nvGrpSpPr>
            <p:cNvPr id="20" name="Group 19">
              <a:extLst>
                <a:ext uri="{FF2B5EF4-FFF2-40B4-BE49-F238E27FC236}">
                  <a16:creationId xmlns:a16="http://schemas.microsoft.com/office/drawing/2014/main" id="{BBB82924-C9B1-43A9-AF19-C1E37B346F88}"/>
                </a:ext>
              </a:extLst>
            </p:cNvPr>
            <p:cNvGrpSpPr/>
            <p:nvPr/>
          </p:nvGrpSpPr>
          <p:grpSpPr>
            <a:xfrm>
              <a:off x="6254464" y="2095106"/>
              <a:ext cx="328638" cy="303442"/>
              <a:chOff x="6245782" y="2098505"/>
              <a:chExt cx="328638" cy="303442"/>
            </a:xfrm>
          </p:grpSpPr>
          <p:sp>
            <p:nvSpPr>
              <p:cNvPr id="15" name="Freeform: Shape 14">
                <a:extLst>
                  <a:ext uri="{FF2B5EF4-FFF2-40B4-BE49-F238E27FC236}">
                    <a16:creationId xmlns:a16="http://schemas.microsoft.com/office/drawing/2014/main" id="{05CC5DCA-0A3D-45C3-B693-841028A91BEF}"/>
                  </a:ext>
                </a:extLst>
              </p:cNvPr>
              <p:cNvSpPr/>
              <p:nvPr/>
            </p:nvSpPr>
            <p:spPr>
              <a:xfrm>
                <a:off x="6245782" y="2098505"/>
                <a:ext cx="328638" cy="303442"/>
              </a:xfrm>
              <a:custGeom>
                <a:avLst/>
                <a:gdLst>
                  <a:gd name="connsiteX0" fmla="*/ 2684621 w 2857500"/>
                  <a:gd name="connsiteY0" fmla="*/ 7144 h 2638425"/>
                  <a:gd name="connsiteX1" fmla="*/ 164306 w 2857500"/>
                  <a:gd name="connsiteY1" fmla="*/ 7144 h 2638425"/>
                  <a:gd name="connsiteX2" fmla="*/ 7144 w 2857500"/>
                  <a:gd name="connsiteY2" fmla="*/ 164306 h 2638425"/>
                  <a:gd name="connsiteX3" fmla="*/ 7144 w 2857500"/>
                  <a:gd name="connsiteY3" fmla="*/ 1950244 h 2638425"/>
                  <a:gd name="connsiteX4" fmla="*/ 164306 w 2857500"/>
                  <a:gd name="connsiteY4" fmla="*/ 2115027 h 2638425"/>
                  <a:gd name="connsiteX5" fmla="*/ 1027271 w 2857500"/>
                  <a:gd name="connsiteY5" fmla="*/ 2115027 h 2638425"/>
                  <a:gd name="connsiteX6" fmla="*/ 531971 w 2857500"/>
                  <a:gd name="connsiteY6" fmla="*/ 2475071 h 2638425"/>
                  <a:gd name="connsiteX7" fmla="*/ 531971 w 2857500"/>
                  <a:gd name="connsiteY7" fmla="*/ 2639854 h 2638425"/>
                  <a:gd name="connsiteX8" fmla="*/ 2332196 w 2857500"/>
                  <a:gd name="connsiteY8" fmla="*/ 2639854 h 2638425"/>
                  <a:gd name="connsiteX9" fmla="*/ 2332196 w 2857500"/>
                  <a:gd name="connsiteY9" fmla="*/ 2475071 h 2638425"/>
                  <a:gd name="connsiteX10" fmla="*/ 1799749 w 2857500"/>
                  <a:gd name="connsiteY10" fmla="*/ 2115027 h 2638425"/>
                  <a:gd name="connsiteX11" fmla="*/ 2684621 w 2857500"/>
                  <a:gd name="connsiteY11" fmla="*/ 2115027 h 2638425"/>
                  <a:gd name="connsiteX12" fmla="*/ 2857024 w 2857500"/>
                  <a:gd name="connsiteY12" fmla="*/ 1964531 h 2638425"/>
                  <a:gd name="connsiteX13" fmla="*/ 2857024 w 2857500"/>
                  <a:gd name="connsiteY13" fmla="*/ 164306 h 2638425"/>
                  <a:gd name="connsiteX14" fmla="*/ 2684621 w 2857500"/>
                  <a:gd name="connsiteY14" fmla="*/ 7144 h 2638425"/>
                  <a:gd name="connsiteX15" fmla="*/ 2684621 w 2857500"/>
                  <a:gd name="connsiteY15" fmla="*/ 7144 h 2638425"/>
                  <a:gd name="connsiteX16" fmla="*/ 2632234 w 2857500"/>
                  <a:gd name="connsiteY16" fmla="*/ 1882616 h 2638425"/>
                  <a:gd name="connsiteX17" fmla="*/ 216694 w 2857500"/>
                  <a:gd name="connsiteY17" fmla="*/ 1882616 h 2638425"/>
                  <a:gd name="connsiteX18" fmla="*/ 231934 w 2857500"/>
                  <a:gd name="connsiteY18" fmla="*/ 224314 h 2638425"/>
                  <a:gd name="connsiteX19" fmla="*/ 2632234 w 2857500"/>
                  <a:gd name="connsiteY19" fmla="*/ 231934 h 2638425"/>
                  <a:gd name="connsiteX20" fmla="*/ 2632234 w 2857500"/>
                  <a:gd name="connsiteY20" fmla="*/ 1882616 h 263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00" h="2638425">
                    <a:moveTo>
                      <a:pt x="2684621" y="7144"/>
                    </a:moveTo>
                    <a:lnTo>
                      <a:pt x="164306" y="7144"/>
                    </a:lnTo>
                    <a:cubicBezTo>
                      <a:pt x="81439" y="7144"/>
                      <a:pt x="7144" y="74771"/>
                      <a:pt x="7144" y="164306"/>
                    </a:cubicBezTo>
                    <a:lnTo>
                      <a:pt x="7144" y="1950244"/>
                    </a:lnTo>
                    <a:cubicBezTo>
                      <a:pt x="7144" y="2033111"/>
                      <a:pt x="74771" y="2115027"/>
                      <a:pt x="164306" y="2115027"/>
                    </a:cubicBezTo>
                    <a:lnTo>
                      <a:pt x="1027271" y="2115027"/>
                    </a:lnTo>
                    <a:cubicBezTo>
                      <a:pt x="1117759" y="2445544"/>
                      <a:pt x="1079659" y="2475071"/>
                      <a:pt x="531971" y="2475071"/>
                    </a:cubicBezTo>
                    <a:lnTo>
                      <a:pt x="531971" y="2639854"/>
                    </a:lnTo>
                    <a:lnTo>
                      <a:pt x="2332196" y="2639854"/>
                    </a:lnTo>
                    <a:lnTo>
                      <a:pt x="2332196" y="2475071"/>
                    </a:lnTo>
                    <a:cubicBezTo>
                      <a:pt x="1784509" y="2475071"/>
                      <a:pt x="1709261" y="2444591"/>
                      <a:pt x="1799749" y="2115027"/>
                    </a:cubicBezTo>
                    <a:lnTo>
                      <a:pt x="2684621" y="2115027"/>
                    </a:lnTo>
                    <a:cubicBezTo>
                      <a:pt x="2767489" y="2115027"/>
                      <a:pt x="2857024" y="2039779"/>
                      <a:pt x="2857024" y="1964531"/>
                    </a:cubicBezTo>
                    <a:lnTo>
                      <a:pt x="2857024" y="164306"/>
                    </a:lnTo>
                    <a:cubicBezTo>
                      <a:pt x="2857976" y="74771"/>
                      <a:pt x="2767489" y="7144"/>
                      <a:pt x="2684621" y="7144"/>
                    </a:cubicBezTo>
                    <a:lnTo>
                      <a:pt x="2684621" y="7144"/>
                    </a:lnTo>
                    <a:close/>
                    <a:moveTo>
                      <a:pt x="2632234" y="1882616"/>
                    </a:moveTo>
                    <a:lnTo>
                      <a:pt x="216694" y="1882616"/>
                    </a:lnTo>
                    <a:lnTo>
                      <a:pt x="231934" y="224314"/>
                    </a:lnTo>
                    <a:lnTo>
                      <a:pt x="2632234" y="231934"/>
                    </a:lnTo>
                    <a:lnTo>
                      <a:pt x="2632234" y="1882616"/>
                    </a:lnTo>
                    <a:close/>
                  </a:path>
                </a:pathLst>
              </a:custGeom>
              <a:solidFill>
                <a:srgbClr val="0071C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66FD8FA4-9C8B-4F73-98AA-BEE462C098F3}"/>
                  </a:ext>
                </a:extLst>
              </p:cNvPr>
              <p:cNvSpPr/>
              <p:nvPr/>
            </p:nvSpPr>
            <p:spPr>
              <a:xfrm>
                <a:off x="6355328" y="2152073"/>
                <a:ext cx="101878" cy="60250"/>
              </a:xfrm>
              <a:custGeom>
                <a:avLst/>
                <a:gdLst>
                  <a:gd name="connsiteX0" fmla="*/ 884396 w 885825"/>
                  <a:gd name="connsiteY0" fmla="*/ 262414 h 523875"/>
                  <a:gd name="connsiteX1" fmla="*/ 442436 w 885825"/>
                  <a:gd name="connsiteY1" fmla="*/ 7144 h 523875"/>
                  <a:gd name="connsiteX2" fmla="*/ 7144 w 885825"/>
                  <a:gd name="connsiteY2" fmla="*/ 262414 h 523875"/>
                  <a:gd name="connsiteX3" fmla="*/ 7144 w 885825"/>
                  <a:gd name="connsiteY3" fmla="*/ 269081 h 523875"/>
                  <a:gd name="connsiteX4" fmla="*/ 442436 w 885825"/>
                  <a:gd name="connsiteY4" fmla="*/ 524351 h 523875"/>
                  <a:gd name="connsiteX5" fmla="*/ 884396 w 885825"/>
                  <a:gd name="connsiteY5" fmla="*/ 269081 h 523875"/>
                  <a:gd name="connsiteX6" fmla="*/ 884396 w 885825"/>
                  <a:gd name="connsiteY6" fmla="*/ 262414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5825" h="523875">
                    <a:moveTo>
                      <a:pt x="884396" y="262414"/>
                    </a:moveTo>
                    <a:lnTo>
                      <a:pt x="442436" y="7144"/>
                    </a:lnTo>
                    <a:lnTo>
                      <a:pt x="7144" y="262414"/>
                    </a:lnTo>
                    <a:lnTo>
                      <a:pt x="7144" y="269081"/>
                    </a:lnTo>
                    <a:lnTo>
                      <a:pt x="442436" y="524351"/>
                    </a:lnTo>
                    <a:lnTo>
                      <a:pt x="884396" y="269081"/>
                    </a:lnTo>
                    <a:lnTo>
                      <a:pt x="884396" y="262414"/>
                    </a:lnTo>
                    <a:close/>
                  </a:path>
                </a:pathLst>
              </a:custGeom>
              <a:solidFill>
                <a:srgbClr val="0071C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BF27EF0B-1724-4230-B1F8-4EBF0A4B9B1A}"/>
                  </a:ext>
                </a:extLst>
              </p:cNvPr>
              <p:cNvSpPr/>
              <p:nvPr/>
            </p:nvSpPr>
            <p:spPr>
              <a:xfrm>
                <a:off x="6409663" y="2193481"/>
                <a:ext cx="52582" cy="88732"/>
              </a:xfrm>
              <a:custGeom>
                <a:avLst/>
                <a:gdLst>
                  <a:gd name="connsiteX0" fmla="*/ 7144 w 457200"/>
                  <a:gd name="connsiteY0" fmla="*/ 262414 h 771525"/>
                  <a:gd name="connsiteX1" fmla="*/ 7144 w 457200"/>
                  <a:gd name="connsiteY1" fmla="*/ 764381 h 771525"/>
                  <a:gd name="connsiteX2" fmla="*/ 457676 w 457200"/>
                  <a:gd name="connsiteY2" fmla="*/ 510064 h 771525"/>
                  <a:gd name="connsiteX3" fmla="*/ 457676 w 457200"/>
                  <a:gd name="connsiteY3" fmla="*/ 7144 h 771525"/>
                  <a:gd name="connsiteX4" fmla="*/ 7144 w 457200"/>
                  <a:gd name="connsiteY4" fmla="*/ 262414 h 771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 h="771525">
                    <a:moveTo>
                      <a:pt x="7144" y="262414"/>
                    </a:moveTo>
                    <a:lnTo>
                      <a:pt x="7144" y="764381"/>
                    </a:lnTo>
                    <a:lnTo>
                      <a:pt x="457676" y="510064"/>
                    </a:lnTo>
                    <a:lnTo>
                      <a:pt x="457676" y="7144"/>
                    </a:lnTo>
                    <a:lnTo>
                      <a:pt x="7144" y="262414"/>
                    </a:lnTo>
                    <a:close/>
                  </a:path>
                </a:pathLst>
              </a:custGeom>
              <a:solidFill>
                <a:srgbClr val="0071C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8BCB6B54-E4C1-438C-8F63-13BE8237B43F}"/>
                  </a:ext>
                </a:extLst>
              </p:cNvPr>
              <p:cNvSpPr/>
              <p:nvPr/>
            </p:nvSpPr>
            <p:spPr>
              <a:xfrm>
                <a:off x="6349303" y="2193481"/>
                <a:ext cx="52582" cy="88732"/>
              </a:xfrm>
              <a:custGeom>
                <a:avLst/>
                <a:gdLst>
                  <a:gd name="connsiteX0" fmla="*/ 456724 w 457200"/>
                  <a:gd name="connsiteY0" fmla="*/ 262414 h 771525"/>
                  <a:gd name="connsiteX1" fmla="*/ 7144 w 457200"/>
                  <a:gd name="connsiteY1" fmla="*/ 7144 h 771525"/>
                  <a:gd name="connsiteX2" fmla="*/ 7144 w 457200"/>
                  <a:gd name="connsiteY2" fmla="*/ 510064 h 771525"/>
                  <a:gd name="connsiteX3" fmla="*/ 456724 w 457200"/>
                  <a:gd name="connsiteY3" fmla="*/ 764381 h 771525"/>
                  <a:gd name="connsiteX4" fmla="*/ 456724 w 457200"/>
                  <a:gd name="connsiteY4" fmla="*/ 262414 h 771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 h="771525">
                    <a:moveTo>
                      <a:pt x="456724" y="262414"/>
                    </a:moveTo>
                    <a:lnTo>
                      <a:pt x="7144" y="7144"/>
                    </a:lnTo>
                    <a:lnTo>
                      <a:pt x="7144" y="510064"/>
                    </a:lnTo>
                    <a:lnTo>
                      <a:pt x="456724" y="764381"/>
                    </a:lnTo>
                    <a:lnTo>
                      <a:pt x="456724" y="262414"/>
                    </a:lnTo>
                    <a:close/>
                  </a:path>
                </a:pathLst>
              </a:custGeom>
              <a:solidFill>
                <a:srgbClr val="0071C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23" name="Rectangle: Rounded Corners 117">
              <a:extLst>
                <a:ext uri="{FF2B5EF4-FFF2-40B4-BE49-F238E27FC236}">
                  <a16:creationId xmlns:a16="http://schemas.microsoft.com/office/drawing/2014/main" id="{E58D1AC0-FECE-46A3-A0EA-26FE71ABA0DC}"/>
                </a:ext>
              </a:extLst>
            </p:cNvPr>
            <p:cNvSpPr/>
            <p:nvPr/>
          </p:nvSpPr>
          <p:spPr bwMode="auto">
            <a:xfrm>
              <a:off x="3925450" y="1677409"/>
              <a:ext cx="866205" cy="868680"/>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Segoe UI" pitchFamily="34" charset="0"/>
              </a:endParaRPr>
            </a:p>
          </p:txBody>
        </p:sp>
        <p:sp>
          <p:nvSpPr>
            <p:cNvPr id="224" name="Title 1">
              <a:extLst>
                <a:ext uri="{FF2B5EF4-FFF2-40B4-BE49-F238E27FC236}">
                  <a16:creationId xmlns:a16="http://schemas.microsoft.com/office/drawing/2014/main" id="{9E3FB44C-53C5-45A1-BD44-8EBA45091681}"/>
                </a:ext>
              </a:extLst>
            </p:cNvPr>
            <p:cNvSpPr txBox="1">
              <a:spLocks/>
            </p:cNvSpPr>
            <p:nvPr/>
          </p:nvSpPr>
          <p:spPr>
            <a:xfrm>
              <a:off x="3925450" y="1321069"/>
              <a:ext cx="866205" cy="30777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On-premises infrastructure</a:t>
              </a:r>
            </a:p>
          </p:txBody>
        </p:sp>
        <p:grpSp>
          <p:nvGrpSpPr>
            <p:cNvPr id="225" name="Group 224">
              <a:extLst>
                <a:ext uri="{FF2B5EF4-FFF2-40B4-BE49-F238E27FC236}">
                  <a16:creationId xmlns:a16="http://schemas.microsoft.com/office/drawing/2014/main" id="{0F2CC2D8-AF4A-42BB-8ABA-56FEE8B7F453}"/>
                </a:ext>
              </a:extLst>
            </p:cNvPr>
            <p:cNvGrpSpPr/>
            <p:nvPr/>
          </p:nvGrpSpPr>
          <p:grpSpPr>
            <a:xfrm>
              <a:off x="4103908" y="1764074"/>
              <a:ext cx="509288" cy="695351"/>
              <a:chOff x="9518397" y="779511"/>
              <a:chExt cx="509288" cy="695351"/>
            </a:xfrm>
          </p:grpSpPr>
          <p:sp>
            <p:nvSpPr>
              <p:cNvPr id="226" name="Rectangle: Rounded Corners 118">
                <a:extLst>
                  <a:ext uri="{FF2B5EF4-FFF2-40B4-BE49-F238E27FC236}">
                    <a16:creationId xmlns:a16="http://schemas.microsoft.com/office/drawing/2014/main" id="{A33F3DC1-32CA-4F68-8348-7F77496450AB}"/>
                  </a:ext>
                </a:extLst>
              </p:cNvPr>
              <p:cNvSpPr/>
              <p:nvPr/>
            </p:nvSpPr>
            <p:spPr bwMode="auto">
              <a:xfrm>
                <a:off x="9571873" y="1072526"/>
                <a:ext cx="402336" cy="402336"/>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Segoe UI" pitchFamily="34" charset="0"/>
                </a:endParaRPr>
              </a:p>
            </p:txBody>
          </p:sp>
          <p:grpSp>
            <p:nvGrpSpPr>
              <p:cNvPr id="227" name="Group 226">
                <a:extLst>
                  <a:ext uri="{FF2B5EF4-FFF2-40B4-BE49-F238E27FC236}">
                    <a16:creationId xmlns:a16="http://schemas.microsoft.com/office/drawing/2014/main" id="{E470ACD1-8080-4B2A-8CD2-9C5F7D4527A4}"/>
                  </a:ext>
                </a:extLst>
              </p:cNvPr>
              <p:cNvGrpSpPr/>
              <p:nvPr/>
            </p:nvGrpSpPr>
            <p:grpSpPr>
              <a:xfrm>
                <a:off x="9518397" y="779511"/>
                <a:ext cx="509288" cy="622525"/>
                <a:chOff x="10002887" y="3686634"/>
                <a:chExt cx="509288" cy="622525"/>
              </a:xfrm>
            </p:grpSpPr>
            <p:sp>
              <p:nvSpPr>
                <p:cNvPr id="228" name="Title 1">
                  <a:extLst>
                    <a:ext uri="{FF2B5EF4-FFF2-40B4-BE49-F238E27FC236}">
                      <a16:creationId xmlns:a16="http://schemas.microsoft.com/office/drawing/2014/main" id="{8C0C31C0-9861-43CC-A2A8-7DAE4B462680}"/>
                    </a:ext>
                  </a:extLst>
                </p:cNvPr>
                <p:cNvSpPr txBox="1">
                  <a:spLocks/>
                </p:cNvSpPr>
                <p:nvPr/>
              </p:nvSpPr>
              <p:spPr>
                <a:xfrm>
                  <a:off x="10002887" y="3686634"/>
                  <a:ext cx="509288" cy="24622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Enterprise system</a:t>
                  </a:r>
                </a:p>
              </p:txBody>
            </p:sp>
            <p:sp>
              <p:nvSpPr>
                <p:cNvPr id="229" name="Freeform 9">
                  <a:extLst>
                    <a:ext uri="{FF2B5EF4-FFF2-40B4-BE49-F238E27FC236}">
                      <a16:creationId xmlns:a16="http://schemas.microsoft.com/office/drawing/2014/main" id="{76B675AC-054F-481D-AA80-AB9EFC6B4DA0}"/>
                    </a:ext>
                  </a:extLst>
                </p:cNvPr>
                <p:cNvSpPr>
                  <a:spLocks noChangeAspect="1" noEditPoints="1"/>
                </p:cNvSpPr>
                <p:nvPr/>
              </p:nvSpPr>
              <p:spPr bwMode="black">
                <a:xfrm>
                  <a:off x="10099248" y="4052476"/>
                  <a:ext cx="316567" cy="256683"/>
                </a:xfrm>
                <a:custGeom>
                  <a:avLst/>
                  <a:gdLst>
                    <a:gd name="T0" fmla="*/ 600 w 1107"/>
                    <a:gd name="T1" fmla="*/ 625 h 897"/>
                    <a:gd name="T2" fmla="*/ 649 w 1107"/>
                    <a:gd name="T3" fmla="*/ 567 h 897"/>
                    <a:gd name="T4" fmla="*/ 727 w 1107"/>
                    <a:gd name="T5" fmla="*/ 482 h 897"/>
                    <a:gd name="T6" fmla="*/ 601 w 1107"/>
                    <a:gd name="T7" fmla="*/ 434 h 897"/>
                    <a:gd name="T8" fmla="*/ 628 w 1107"/>
                    <a:gd name="T9" fmla="*/ 305 h 897"/>
                    <a:gd name="T10" fmla="*/ 547 w 1107"/>
                    <a:gd name="T11" fmla="*/ 240 h 897"/>
                    <a:gd name="T12" fmla="*/ 427 w 1107"/>
                    <a:gd name="T13" fmla="*/ 287 h 897"/>
                    <a:gd name="T14" fmla="*/ 368 w 1107"/>
                    <a:gd name="T15" fmla="*/ 170 h 897"/>
                    <a:gd name="T16" fmla="*/ 285 w 1107"/>
                    <a:gd name="T17" fmla="*/ 263 h 897"/>
                    <a:gd name="T18" fmla="*/ 241 w 1107"/>
                    <a:gd name="T19" fmla="*/ 313 h 897"/>
                    <a:gd name="T20" fmla="*/ 139 w 1107"/>
                    <a:gd name="T21" fmla="*/ 281 h 897"/>
                    <a:gd name="T22" fmla="*/ 79 w 1107"/>
                    <a:gd name="T23" fmla="*/ 355 h 897"/>
                    <a:gd name="T24" fmla="*/ 132 w 1107"/>
                    <a:gd name="T25" fmla="*/ 446 h 897"/>
                    <a:gd name="T26" fmla="*/ 83 w 1107"/>
                    <a:gd name="T27" fmla="*/ 505 h 897"/>
                    <a:gd name="T28" fmla="*/ 5 w 1107"/>
                    <a:gd name="T29" fmla="*/ 590 h 897"/>
                    <a:gd name="T30" fmla="*/ 132 w 1107"/>
                    <a:gd name="T31" fmla="*/ 638 h 897"/>
                    <a:gd name="T32" fmla="*/ 145 w 1107"/>
                    <a:gd name="T33" fmla="*/ 669 h 897"/>
                    <a:gd name="T34" fmla="*/ 110 w 1107"/>
                    <a:gd name="T35" fmla="*/ 793 h 897"/>
                    <a:gd name="T36" fmla="*/ 230 w 1107"/>
                    <a:gd name="T37" fmla="*/ 781 h 897"/>
                    <a:gd name="T38" fmla="*/ 306 w 1107"/>
                    <a:gd name="T39" fmla="*/ 785 h 897"/>
                    <a:gd name="T40" fmla="*/ 346 w 1107"/>
                    <a:gd name="T41" fmla="*/ 878 h 897"/>
                    <a:gd name="T42" fmla="*/ 440 w 1107"/>
                    <a:gd name="T43" fmla="*/ 872 h 897"/>
                    <a:gd name="T44" fmla="*/ 466 w 1107"/>
                    <a:gd name="T45" fmla="*/ 764 h 897"/>
                    <a:gd name="T46" fmla="*/ 539 w 1107"/>
                    <a:gd name="T47" fmla="*/ 755 h 897"/>
                    <a:gd name="T48" fmla="*/ 659 w 1107"/>
                    <a:gd name="T49" fmla="*/ 743 h 897"/>
                    <a:gd name="T50" fmla="*/ 263 w 1107"/>
                    <a:gd name="T51" fmla="*/ 452 h 897"/>
                    <a:gd name="T52" fmla="*/ 281 w 1107"/>
                    <a:gd name="T53" fmla="*/ 633 h 897"/>
                    <a:gd name="T54" fmla="*/ 1002 w 1107"/>
                    <a:gd name="T55" fmla="*/ 332 h 897"/>
                    <a:gd name="T56" fmla="*/ 1043 w 1107"/>
                    <a:gd name="T57" fmla="*/ 304 h 897"/>
                    <a:gd name="T58" fmla="*/ 1107 w 1107"/>
                    <a:gd name="T59" fmla="*/ 266 h 897"/>
                    <a:gd name="T60" fmla="*/ 1037 w 1107"/>
                    <a:gd name="T61" fmla="*/ 213 h 897"/>
                    <a:gd name="T62" fmla="*/ 1077 w 1107"/>
                    <a:gd name="T63" fmla="*/ 138 h 897"/>
                    <a:gd name="T64" fmla="*/ 1038 w 1107"/>
                    <a:gd name="T65" fmla="*/ 83 h 897"/>
                    <a:gd name="T66" fmla="*/ 956 w 1107"/>
                    <a:gd name="T67" fmla="*/ 91 h 897"/>
                    <a:gd name="T68" fmla="*/ 940 w 1107"/>
                    <a:gd name="T69" fmla="*/ 7 h 897"/>
                    <a:gd name="T70" fmla="*/ 872 w 1107"/>
                    <a:gd name="T71" fmla="*/ 50 h 897"/>
                    <a:gd name="T72" fmla="*/ 836 w 1107"/>
                    <a:gd name="T73" fmla="*/ 74 h 897"/>
                    <a:gd name="T74" fmla="*/ 778 w 1107"/>
                    <a:gd name="T75" fmla="*/ 35 h 897"/>
                    <a:gd name="T76" fmla="*/ 728 w 1107"/>
                    <a:gd name="T77" fmla="*/ 70 h 897"/>
                    <a:gd name="T78" fmla="*/ 744 w 1107"/>
                    <a:gd name="T79" fmla="*/ 136 h 897"/>
                    <a:gd name="T80" fmla="*/ 703 w 1107"/>
                    <a:gd name="T81" fmla="*/ 164 h 897"/>
                    <a:gd name="T82" fmla="*/ 640 w 1107"/>
                    <a:gd name="T83" fmla="*/ 203 h 897"/>
                    <a:gd name="T84" fmla="*/ 710 w 1107"/>
                    <a:gd name="T85" fmla="*/ 255 h 897"/>
                    <a:gd name="T86" fmla="*/ 712 w 1107"/>
                    <a:gd name="T87" fmla="*/ 277 h 897"/>
                    <a:gd name="T88" fmla="*/ 668 w 1107"/>
                    <a:gd name="T89" fmla="*/ 347 h 897"/>
                    <a:gd name="T90" fmla="*/ 745 w 1107"/>
                    <a:gd name="T91" fmla="*/ 361 h 897"/>
                    <a:gd name="T92" fmla="*/ 791 w 1107"/>
                    <a:gd name="T93" fmla="*/ 377 h 897"/>
                    <a:gd name="T94" fmla="*/ 799 w 1107"/>
                    <a:gd name="T95" fmla="*/ 443 h 897"/>
                    <a:gd name="T96" fmla="*/ 859 w 1107"/>
                    <a:gd name="T97" fmla="*/ 456 h 897"/>
                    <a:gd name="T98" fmla="*/ 894 w 1107"/>
                    <a:gd name="T99" fmla="*/ 393 h 897"/>
                    <a:gd name="T100" fmla="*/ 941 w 1107"/>
                    <a:gd name="T101" fmla="*/ 401 h 897"/>
                    <a:gd name="T102" fmla="*/ 1018 w 1107"/>
                    <a:gd name="T103" fmla="*/ 415 h 897"/>
                    <a:gd name="T104" fmla="*/ 825 w 1107"/>
                    <a:gd name="T105" fmla="*/ 164 h 897"/>
                    <a:gd name="T106" fmla="*/ 803 w 1107"/>
                    <a:gd name="T107" fmla="*/ 279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07" h="897">
                      <a:moveTo>
                        <a:pt x="654" y="716"/>
                      </a:moveTo>
                      <a:cubicBezTo>
                        <a:pt x="616" y="670"/>
                        <a:pt x="616" y="670"/>
                        <a:pt x="616" y="670"/>
                      </a:cubicBezTo>
                      <a:cubicBezTo>
                        <a:pt x="593" y="654"/>
                        <a:pt x="603" y="638"/>
                        <a:pt x="600" y="625"/>
                      </a:cubicBezTo>
                      <a:cubicBezTo>
                        <a:pt x="600" y="625"/>
                        <a:pt x="600" y="625"/>
                        <a:pt x="600" y="625"/>
                      </a:cubicBezTo>
                      <a:cubicBezTo>
                        <a:pt x="605" y="617"/>
                        <a:pt x="611" y="609"/>
                        <a:pt x="608" y="596"/>
                      </a:cubicBezTo>
                      <a:cubicBezTo>
                        <a:pt x="618" y="580"/>
                        <a:pt x="623" y="572"/>
                        <a:pt x="649" y="567"/>
                      </a:cubicBezTo>
                      <a:cubicBezTo>
                        <a:pt x="715" y="553"/>
                        <a:pt x="715" y="553"/>
                        <a:pt x="715" y="553"/>
                      </a:cubicBezTo>
                      <a:cubicBezTo>
                        <a:pt x="728" y="550"/>
                        <a:pt x="733" y="542"/>
                        <a:pt x="730" y="529"/>
                      </a:cubicBezTo>
                      <a:cubicBezTo>
                        <a:pt x="727" y="482"/>
                        <a:pt x="727" y="482"/>
                        <a:pt x="727" y="482"/>
                      </a:cubicBezTo>
                      <a:cubicBezTo>
                        <a:pt x="724" y="469"/>
                        <a:pt x="717" y="463"/>
                        <a:pt x="701" y="453"/>
                      </a:cubicBezTo>
                      <a:cubicBezTo>
                        <a:pt x="641" y="459"/>
                        <a:pt x="641" y="459"/>
                        <a:pt x="641" y="459"/>
                      </a:cubicBezTo>
                      <a:cubicBezTo>
                        <a:pt x="620" y="457"/>
                        <a:pt x="604" y="447"/>
                        <a:pt x="601" y="434"/>
                      </a:cubicBezTo>
                      <a:cubicBezTo>
                        <a:pt x="598" y="421"/>
                        <a:pt x="590" y="416"/>
                        <a:pt x="580" y="397"/>
                      </a:cubicBezTo>
                      <a:cubicBezTo>
                        <a:pt x="577" y="384"/>
                        <a:pt x="574" y="371"/>
                        <a:pt x="584" y="355"/>
                      </a:cubicBezTo>
                      <a:cubicBezTo>
                        <a:pt x="628" y="305"/>
                        <a:pt x="628" y="305"/>
                        <a:pt x="628" y="305"/>
                      </a:cubicBezTo>
                      <a:cubicBezTo>
                        <a:pt x="634" y="297"/>
                        <a:pt x="631" y="284"/>
                        <a:pt x="623" y="279"/>
                      </a:cubicBezTo>
                      <a:cubicBezTo>
                        <a:pt x="581" y="240"/>
                        <a:pt x="581" y="240"/>
                        <a:pt x="581" y="240"/>
                      </a:cubicBezTo>
                      <a:cubicBezTo>
                        <a:pt x="573" y="235"/>
                        <a:pt x="560" y="238"/>
                        <a:pt x="547" y="240"/>
                      </a:cubicBezTo>
                      <a:cubicBezTo>
                        <a:pt x="503" y="291"/>
                        <a:pt x="503" y="291"/>
                        <a:pt x="503" y="291"/>
                      </a:cubicBezTo>
                      <a:cubicBezTo>
                        <a:pt x="484" y="302"/>
                        <a:pt x="471" y="304"/>
                        <a:pt x="463" y="299"/>
                      </a:cubicBezTo>
                      <a:cubicBezTo>
                        <a:pt x="456" y="294"/>
                        <a:pt x="435" y="292"/>
                        <a:pt x="427" y="287"/>
                      </a:cubicBezTo>
                      <a:cubicBezTo>
                        <a:pt x="419" y="282"/>
                        <a:pt x="403" y="271"/>
                        <a:pt x="400" y="258"/>
                      </a:cubicBezTo>
                      <a:cubicBezTo>
                        <a:pt x="386" y="193"/>
                        <a:pt x="386" y="193"/>
                        <a:pt x="386" y="193"/>
                      </a:cubicBezTo>
                      <a:cubicBezTo>
                        <a:pt x="384" y="180"/>
                        <a:pt x="368" y="170"/>
                        <a:pt x="368" y="170"/>
                      </a:cubicBezTo>
                      <a:cubicBezTo>
                        <a:pt x="308" y="176"/>
                        <a:pt x="308" y="176"/>
                        <a:pt x="308" y="176"/>
                      </a:cubicBezTo>
                      <a:cubicBezTo>
                        <a:pt x="308" y="176"/>
                        <a:pt x="289" y="187"/>
                        <a:pt x="292" y="200"/>
                      </a:cubicBezTo>
                      <a:cubicBezTo>
                        <a:pt x="285" y="263"/>
                        <a:pt x="285" y="263"/>
                        <a:pt x="285" y="263"/>
                      </a:cubicBezTo>
                      <a:cubicBezTo>
                        <a:pt x="291" y="289"/>
                        <a:pt x="277" y="292"/>
                        <a:pt x="272" y="300"/>
                      </a:cubicBezTo>
                      <a:cubicBezTo>
                        <a:pt x="272" y="300"/>
                        <a:pt x="272" y="300"/>
                        <a:pt x="267" y="308"/>
                      </a:cubicBezTo>
                      <a:cubicBezTo>
                        <a:pt x="259" y="302"/>
                        <a:pt x="246" y="305"/>
                        <a:pt x="241" y="313"/>
                      </a:cubicBezTo>
                      <a:cubicBezTo>
                        <a:pt x="236" y="321"/>
                        <a:pt x="236" y="321"/>
                        <a:pt x="236" y="321"/>
                      </a:cubicBezTo>
                      <a:cubicBezTo>
                        <a:pt x="223" y="324"/>
                        <a:pt x="210" y="327"/>
                        <a:pt x="194" y="317"/>
                      </a:cubicBezTo>
                      <a:cubicBezTo>
                        <a:pt x="139" y="281"/>
                        <a:pt x="139" y="281"/>
                        <a:pt x="139" y="281"/>
                      </a:cubicBezTo>
                      <a:cubicBezTo>
                        <a:pt x="131" y="276"/>
                        <a:pt x="110" y="273"/>
                        <a:pt x="104" y="281"/>
                      </a:cubicBezTo>
                      <a:cubicBezTo>
                        <a:pt x="79" y="321"/>
                        <a:pt x="79" y="321"/>
                        <a:pt x="79" y="321"/>
                      </a:cubicBezTo>
                      <a:cubicBezTo>
                        <a:pt x="66" y="324"/>
                        <a:pt x="68" y="337"/>
                        <a:pt x="79" y="355"/>
                      </a:cubicBezTo>
                      <a:cubicBezTo>
                        <a:pt x="121" y="394"/>
                        <a:pt x="121" y="394"/>
                        <a:pt x="121" y="394"/>
                      </a:cubicBezTo>
                      <a:cubicBezTo>
                        <a:pt x="140" y="417"/>
                        <a:pt x="135" y="425"/>
                        <a:pt x="132" y="446"/>
                      </a:cubicBezTo>
                      <a:cubicBezTo>
                        <a:pt x="132" y="446"/>
                        <a:pt x="132" y="446"/>
                        <a:pt x="132" y="446"/>
                      </a:cubicBezTo>
                      <a:cubicBezTo>
                        <a:pt x="127" y="454"/>
                        <a:pt x="122" y="462"/>
                        <a:pt x="117" y="470"/>
                      </a:cubicBezTo>
                      <a:cubicBezTo>
                        <a:pt x="117" y="470"/>
                        <a:pt x="117" y="470"/>
                        <a:pt x="117" y="470"/>
                      </a:cubicBezTo>
                      <a:cubicBezTo>
                        <a:pt x="120" y="483"/>
                        <a:pt x="109" y="499"/>
                        <a:pt x="83" y="505"/>
                      </a:cubicBezTo>
                      <a:cubicBezTo>
                        <a:pt x="23" y="511"/>
                        <a:pt x="23" y="511"/>
                        <a:pt x="23" y="511"/>
                      </a:cubicBezTo>
                      <a:cubicBezTo>
                        <a:pt x="10" y="514"/>
                        <a:pt x="0" y="529"/>
                        <a:pt x="2" y="543"/>
                      </a:cubicBezTo>
                      <a:cubicBezTo>
                        <a:pt x="5" y="590"/>
                        <a:pt x="5" y="590"/>
                        <a:pt x="5" y="590"/>
                      </a:cubicBezTo>
                      <a:cubicBezTo>
                        <a:pt x="8" y="603"/>
                        <a:pt x="16" y="608"/>
                        <a:pt x="37" y="610"/>
                      </a:cubicBezTo>
                      <a:cubicBezTo>
                        <a:pt x="92" y="612"/>
                        <a:pt x="92" y="612"/>
                        <a:pt x="92" y="612"/>
                      </a:cubicBezTo>
                      <a:cubicBezTo>
                        <a:pt x="113" y="614"/>
                        <a:pt x="129" y="625"/>
                        <a:pt x="132" y="638"/>
                      </a:cubicBezTo>
                      <a:cubicBezTo>
                        <a:pt x="132" y="638"/>
                        <a:pt x="132" y="638"/>
                        <a:pt x="132" y="638"/>
                      </a:cubicBezTo>
                      <a:cubicBezTo>
                        <a:pt x="140" y="643"/>
                        <a:pt x="142" y="656"/>
                        <a:pt x="150" y="661"/>
                      </a:cubicBezTo>
                      <a:cubicBezTo>
                        <a:pt x="145" y="669"/>
                        <a:pt x="145" y="669"/>
                        <a:pt x="145" y="669"/>
                      </a:cubicBezTo>
                      <a:cubicBezTo>
                        <a:pt x="153" y="674"/>
                        <a:pt x="156" y="687"/>
                        <a:pt x="140" y="711"/>
                      </a:cubicBezTo>
                      <a:cubicBezTo>
                        <a:pt x="109" y="759"/>
                        <a:pt x="109" y="759"/>
                        <a:pt x="109" y="759"/>
                      </a:cubicBezTo>
                      <a:cubicBezTo>
                        <a:pt x="99" y="775"/>
                        <a:pt x="102" y="788"/>
                        <a:pt x="110" y="793"/>
                      </a:cubicBezTo>
                      <a:cubicBezTo>
                        <a:pt x="152" y="832"/>
                        <a:pt x="152" y="832"/>
                        <a:pt x="152" y="832"/>
                      </a:cubicBezTo>
                      <a:cubicBezTo>
                        <a:pt x="160" y="837"/>
                        <a:pt x="173" y="834"/>
                        <a:pt x="178" y="826"/>
                      </a:cubicBezTo>
                      <a:cubicBezTo>
                        <a:pt x="230" y="781"/>
                        <a:pt x="230" y="781"/>
                        <a:pt x="230" y="781"/>
                      </a:cubicBezTo>
                      <a:cubicBezTo>
                        <a:pt x="248" y="770"/>
                        <a:pt x="261" y="767"/>
                        <a:pt x="269" y="772"/>
                      </a:cubicBezTo>
                      <a:cubicBezTo>
                        <a:pt x="269" y="772"/>
                        <a:pt x="269" y="772"/>
                        <a:pt x="269" y="772"/>
                      </a:cubicBezTo>
                      <a:cubicBezTo>
                        <a:pt x="282" y="769"/>
                        <a:pt x="298" y="779"/>
                        <a:pt x="306" y="785"/>
                      </a:cubicBezTo>
                      <a:cubicBezTo>
                        <a:pt x="306" y="785"/>
                        <a:pt x="306" y="785"/>
                        <a:pt x="306" y="785"/>
                      </a:cubicBezTo>
                      <a:cubicBezTo>
                        <a:pt x="319" y="782"/>
                        <a:pt x="327" y="787"/>
                        <a:pt x="332" y="813"/>
                      </a:cubicBezTo>
                      <a:cubicBezTo>
                        <a:pt x="346" y="878"/>
                        <a:pt x="346" y="878"/>
                        <a:pt x="346" y="878"/>
                      </a:cubicBezTo>
                      <a:cubicBezTo>
                        <a:pt x="349" y="892"/>
                        <a:pt x="357" y="897"/>
                        <a:pt x="370" y="894"/>
                      </a:cubicBezTo>
                      <a:cubicBezTo>
                        <a:pt x="425" y="896"/>
                        <a:pt x="425" y="896"/>
                        <a:pt x="425" y="896"/>
                      </a:cubicBezTo>
                      <a:cubicBezTo>
                        <a:pt x="430" y="888"/>
                        <a:pt x="443" y="885"/>
                        <a:pt x="440" y="872"/>
                      </a:cubicBezTo>
                      <a:cubicBezTo>
                        <a:pt x="440" y="804"/>
                        <a:pt x="440" y="804"/>
                        <a:pt x="440" y="804"/>
                      </a:cubicBezTo>
                      <a:cubicBezTo>
                        <a:pt x="442" y="783"/>
                        <a:pt x="460" y="772"/>
                        <a:pt x="466" y="764"/>
                      </a:cubicBezTo>
                      <a:cubicBezTo>
                        <a:pt x="466" y="764"/>
                        <a:pt x="466" y="764"/>
                        <a:pt x="466" y="764"/>
                      </a:cubicBezTo>
                      <a:cubicBezTo>
                        <a:pt x="479" y="761"/>
                        <a:pt x="492" y="758"/>
                        <a:pt x="497" y="750"/>
                      </a:cubicBezTo>
                      <a:cubicBezTo>
                        <a:pt x="497" y="750"/>
                        <a:pt x="497" y="750"/>
                        <a:pt x="497" y="750"/>
                      </a:cubicBezTo>
                      <a:cubicBezTo>
                        <a:pt x="510" y="747"/>
                        <a:pt x="523" y="745"/>
                        <a:pt x="539" y="755"/>
                      </a:cubicBezTo>
                      <a:cubicBezTo>
                        <a:pt x="594" y="791"/>
                        <a:pt x="594" y="791"/>
                        <a:pt x="594" y="791"/>
                      </a:cubicBezTo>
                      <a:cubicBezTo>
                        <a:pt x="602" y="796"/>
                        <a:pt x="623" y="798"/>
                        <a:pt x="628" y="790"/>
                      </a:cubicBezTo>
                      <a:cubicBezTo>
                        <a:pt x="659" y="743"/>
                        <a:pt x="659" y="743"/>
                        <a:pt x="659" y="743"/>
                      </a:cubicBezTo>
                      <a:cubicBezTo>
                        <a:pt x="659" y="743"/>
                        <a:pt x="669" y="727"/>
                        <a:pt x="654" y="716"/>
                      </a:cubicBezTo>
                      <a:close/>
                      <a:moveTo>
                        <a:pt x="281" y="633"/>
                      </a:moveTo>
                      <a:cubicBezTo>
                        <a:pt x="223" y="584"/>
                        <a:pt x="219" y="502"/>
                        <a:pt x="263" y="452"/>
                      </a:cubicBezTo>
                      <a:cubicBezTo>
                        <a:pt x="313" y="393"/>
                        <a:pt x="399" y="382"/>
                        <a:pt x="457" y="431"/>
                      </a:cubicBezTo>
                      <a:cubicBezTo>
                        <a:pt x="507" y="475"/>
                        <a:pt x="518" y="561"/>
                        <a:pt x="469" y="619"/>
                      </a:cubicBezTo>
                      <a:cubicBezTo>
                        <a:pt x="420" y="678"/>
                        <a:pt x="339" y="682"/>
                        <a:pt x="281" y="633"/>
                      </a:cubicBezTo>
                      <a:close/>
                      <a:moveTo>
                        <a:pt x="1019" y="398"/>
                      </a:moveTo>
                      <a:cubicBezTo>
                        <a:pt x="1004" y="362"/>
                        <a:pt x="1004" y="362"/>
                        <a:pt x="1004" y="362"/>
                      </a:cubicBezTo>
                      <a:cubicBezTo>
                        <a:pt x="992" y="348"/>
                        <a:pt x="1002" y="340"/>
                        <a:pt x="1002" y="332"/>
                      </a:cubicBezTo>
                      <a:cubicBezTo>
                        <a:pt x="1002" y="332"/>
                        <a:pt x="1002" y="332"/>
                        <a:pt x="1002" y="332"/>
                      </a:cubicBezTo>
                      <a:cubicBezTo>
                        <a:pt x="1007" y="328"/>
                        <a:pt x="1011" y="324"/>
                        <a:pt x="1012" y="315"/>
                      </a:cubicBezTo>
                      <a:cubicBezTo>
                        <a:pt x="1021" y="307"/>
                        <a:pt x="1026" y="303"/>
                        <a:pt x="1043" y="304"/>
                      </a:cubicBezTo>
                      <a:cubicBezTo>
                        <a:pt x="1086" y="307"/>
                        <a:pt x="1086" y="307"/>
                        <a:pt x="1086" y="307"/>
                      </a:cubicBezTo>
                      <a:cubicBezTo>
                        <a:pt x="1095" y="308"/>
                        <a:pt x="1099" y="304"/>
                        <a:pt x="1100" y="295"/>
                      </a:cubicBezTo>
                      <a:cubicBezTo>
                        <a:pt x="1107" y="266"/>
                        <a:pt x="1107" y="266"/>
                        <a:pt x="1107" y="266"/>
                      </a:cubicBezTo>
                      <a:cubicBezTo>
                        <a:pt x="1107" y="257"/>
                        <a:pt x="1103" y="252"/>
                        <a:pt x="1095" y="243"/>
                      </a:cubicBezTo>
                      <a:cubicBezTo>
                        <a:pt x="1057" y="236"/>
                        <a:pt x="1057" y="236"/>
                        <a:pt x="1057" y="236"/>
                      </a:cubicBezTo>
                      <a:cubicBezTo>
                        <a:pt x="1044" y="231"/>
                        <a:pt x="1036" y="222"/>
                        <a:pt x="1037" y="213"/>
                      </a:cubicBezTo>
                      <a:cubicBezTo>
                        <a:pt x="1038" y="205"/>
                        <a:pt x="1034" y="200"/>
                        <a:pt x="1030" y="187"/>
                      </a:cubicBezTo>
                      <a:cubicBezTo>
                        <a:pt x="1031" y="178"/>
                        <a:pt x="1032" y="170"/>
                        <a:pt x="1041" y="162"/>
                      </a:cubicBezTo>
                      <a:cubicBezTo>
                        <a:pt x="1077" y="138"/>
                        <a:pt x="1077" y="138"/>
                        <a:pt x="1077" y="138"/>
                      </a:cubicBezTo>
                      <a:cubicBezTo>
                        <a:pt x="1082" y="134"/>
                        <a:pt x="1083" y="126"/>
                        <a:pt x="1079" y="121"/>
                      </a:cubicBezTo>
                      <a:cubicBezTo>
                        <a:pt x="1059" y="89"/>
                        <a:pt x="1059" y="89"/>
                        <a:pt x="1059" y="89"/>
                      </a:cubicBezTo>
                      <a:cubicBezTo>
                        <a:pt x="1055" y="85"/>
                        <a:pt x="1047" y="84"/>
                        <a:pt x="1038" y="83"/>
                      </a:cubicBezTo>
                      <a:cubicBezTo>
                        <a:pt x="1002" y="107"/>
                        <a:pt x="1002" y="107"/>
                        <a:pt x="1002" y="107"/>
                      </a:cubicBezTo>
                      <a:cubicBezTo>
                        <a:pt x="989" y="110"/>
                        <a:pt x="980" y="110"/>
                        <a:pt x="976" y="105"/>
                      </a:cubicBezTo>
                      <a:cubicBezTo>
                        <a:pt x="972" y="100"/>
                        <a:pt x="960" y="95"/>
                        <a:pt x="956" y="91"/>
                      </a:cubicBezTo>
                      <a:cubicBezTo>
                        <a:pt x="952" y="86"/>
                        <a:pt x="944" y="77"/>
                        <a:pt x="944" y="68"/>
                      </a:cubicBezTo>
                      <a:cubicBezTo>
                        <a:pt x="948" y="25"/>
                        <a:pt x="948" y="25"/>
                        <a:pt x="948" y="25"/>
                      </a:cubicBezTo>
                      <a:cubicBezTo>
                        <a:pt x="948" y="17"/>
                        <a:pt x="940" y="7"/>
                        <a:pt x="940" y="7"/>
                      </a:cubicBezTo>
                      <a:cubicBezTo>
                        <a:pt x="902" y="0"/>
                        <a:pt x="902" y="0"/>
                        <a:pt x="902" y="0"/>
                      </a:cubicBezTo>
                      <a:cubicBezTo>
                        <a:pt x="902" y="0"/>
                        <a:pt x="889" y="4"/>
                        <a:pt x="888" y="12"/>
                      </a:cubicBezTo>
                      <a:cubicBezTo>
                        <a:pt x="872" y="50"/>
                        <a:pt x="872" y="50"/>
                        <a:pt x="872" y="50"/>
                      </a:cubicBezTo>
                      <a:cubicBezTo>
                        <a:pt x="871" y="67"/>
                        <a:pt x="862" y="67"/>
                        <a:pt x="858" y="71"/>
                      </a:cubicBezTo>
                      <a:cubicBezTo>
                        <a:pt x="858" y="71"/>
                        <a:pt x="858" y="71"/>
                        <a:pt x="853" y="75"/>
                      </a:cubicBezTo>
                      <a:cubicBezTo>
                        <a:pt x="849" y="70"/>
                        <a:pt x="840" y="70"/>
                        <a:pt x="836" y="74"/>
                      </a:cubicBezTo>
                      <a:cubicBezTo>
                        <a:pt x="831" y="78"/>
                        <a:pt x="831" y="78"/>
                        <a:pt x="831" y="78"/>
                      </a:cubicBezTo>
                      <a:cubicBezTo>
                        <a:pt x="822" y="77"/>
                        <a:pt x="814" y="76"/>
                        <a:pt x="806" y="67"/>
                      </a:cubicBezTo>
                      <a:cubicBezTo>
                        <a:pt x="778" y="35"/>
                        <a:pt x="778" y="35"/>
                        <a:pt x="778" y="35"/>
                      </a:cubicBezTo>
                      <a:cubicBezTo>
                        <a:pt x="774" y="30"/>
                        <a:pt x="762" y="25"/>
                        <a:pt x="757" y="29"/>
                      </a:cubicBezTo>
                      <a:cubicBezTo>
                        <a:pt x="734" y="49"/>
                        <a:pt x="734" y="49"/>
                        <a:pt x="734" y="49"/>
                      </a:cubicBezTo>
                      <a:cubicBezTo>
                        <a:pt x="725" y="49"/>
                        <a:pt x="725" y="57"/>
                        <a:pt x="728" y="70"/>
                      </a:cubicBezTo>
                      <a:cubicBezTo>
                        <a:pt x="747" y="102"/>
                        <a:pt x="747" y="102"/>
                        <a:pt x="747" y="102"/>
                      </a:cubicBezTo>
                      <a:cubicBezTo>
                        <a:pt x="754" y="120"/>
                        <a:pt x="750" y="124"/>
                        <a:pt x="744" y="136"/>
                      </a:cubicBezTo>
                      <a:cubicBezTo>
                        <a:pt x="744" y="136"/>
                        <a:pt x="744" y="136"/>
                        <a:pt x="744" y="136"/>
                      </a:cubicBezTo>
                      <a:cubicBezTo>
                        <a:pt x="740" y="140"/>
                        <a:pt x="735" y="144"/>
                        <a:pt x="731" y="148"/>
                      </a:cubicBezTo>
                      <a:cubicBezTo>
                        <a:pt x="731" y="148"/>
                        <a:pt x="731" y="148"/>
                        <a:pt x="731" y="148"/>
                      </a:cubicBezTo>
                      <a:cubicBezTo>
                        <a:pt x="730" y="157"/>
                        <a:pt x="721" y="165"/>
                        <a:pt x="703" y="164"/>
                      </a:cubicBezTo>
                      <a:cubicBezTo>
                        <a:pt x="665" y="157"/>
                        <a:pt x="665" y="157"/>
                        <a:pt x="665" y="157"/>
                      </a:cubicBezTo>
                      <a:cubicBezTo>
                        <a:pt x="656" y="156"/>
                        <a:pt x="647" y="164"/>
                        <a:pt x="647" y="173"/>
                      </a:cubicBezTo>
                      <a:cubicBezTo>
                        <a:pt x="640" y="203"/>
                        <a:pt x="640" y="203"/>
                        <a:pt x="640" y="203"/>
                      </a:cubicBezTo>
                      <a:cubicBezTo>
                        <a:pt x="639" y="211"/>
                        <a:pt x="643" y="216"/>
                        <a:pt x="656" y="221"/>
                      </a:cubicBezTo>
                      <a:cubicBezTo>
                        <a:pt x="690" y="232"/>
                        <a:pt x="690" y="232"/>
                        <a:pt x="690" y="232"/>
                      </a:cubicBezTo>
                      <a:cubicBezTo>
                        <a:pt x="702" y="237"/>
                        <a:pt x="710" y="246"/>
                        <a:pt x="710" y="255"/>
                      </a:cubicBezTo>
                      <a:cubicBezTo>
                        <a:pt x="710" y="255"/>
                        <a:pt x="710" y="255"/>
                        <a:pt x="710" y="255"/>
                      </a:cubicBezTo>
                      <a:cubicBezTo>
                        <a:pt x="714" y="260"/>
                        <a:pt x="713" y="268"/>
                        <a:pt x="717" y="273"/>
                      </a:cubicBezTo>
                      <a:cubicBezTo>
                        <a:pt x="712" y="277"/>
                        <a:pt x="712" y="277"/>
                        <a:pt x="712" y="277"/>
                      </a:cubicBezTo>
                      <a:cubicBezTo>
                        <a:pt x="716" y="281"/>
                        <a:pt x="716" y="290"/>
                        <a:pt x="702" y="302"/>
                      </a:cubicBezTo>
                      <a:cubicBezTo>
                        <a:pt x="674" y="326"/>
                        <a:pt x="674" y="326"/>
                        <a:pt x="674" y="326"/>
                      </a:cubicBezTo>
                      <a:cubicBezTo>
                        <a:pt x="665" y="334"/>
                        <a:pt x="664" y="343"/>
                        <a:pt x="668" y="347"/>
                      </a:cubicBezTo>
                      <a:cubicBezTo>
                        <a:pt x="687" y="379"/>
                        <a:pt x="687" y="379"/>
                        <a:pt x="687" y="379"/>
                      </a:cubicBezTo>
                      <a:cubicBezTo>
                        <a:pt x="691" y="383"/>
                        <a:pt x="700" y="384"/>
                        <a:pt x="704" y="380"/>
                      </a:cubicBezTo>
                      <a:cubicBezTo>
                        <a:pt x="745" y="361"/>
                        <a:pt x="745" y="361"/>
                        <a:pt x="745" y="361"/>
                      </a:cubicBezTo>
                      <a:cubicBezTo>
                        <a:pt x="758" y="358"/>
                        <a:pt x="767" y="358"/>
                        <a:pt x="771" y="363"/>
                      </a:cubicBezTo>
                      <a:cubicBezTo>
                        <a:pt x="771" y="363"/>
                        <a:pt x="771" y="363"/>
                        <a:pt x="771" y="363"/>
                      </a:cubicBezTo>
                      <a:cubicBezTo>
                        <a:pt x="779" y="364"/>
                        <a:pt x="787" y="373"/>
                        <a:pt x="791" y="377"/>
                      </a:cubicBezTo>
                      <a:cubicBezTo>
                        <a:pt x="791" y="377"/>
                        <a:pt x="791" y="377"/>
                        <a:pt x="791" y="377"/>
                      </a:cubicBezTo>
                      <a:cubicBezTo>
                        <a:pt x="800" y="378"/>
                        <a:pt x="804" y="383"/>
                        <a:pt x="802" y="400"/>
                      </a:cubicBezTo>
                      <a:cubicBezTo>
                        <a:pt x="799" y="443"/>
                        <a:pt x="799" y="443"/>
                        <a:pt x="799" y="443"/>
                      </a:cubicBezTo>
                      <a:cubicBezTo>
                        <a:pt x="798" y="451"/>
                        <a:pt x="802" y="456"/>
                        <a:pt x="811" y="457"/>
                      </a:cubicBezTo>
                      <a:cubicBezTo>
                        <a:pt x="845" y="468"/>
                        <a:pt x="845" y="468"/>
                        <a:pt x="845" y="468"/>
                      </a:cubicBezTo>
                      <a:cubicBezTo>
                        <a:pt x="849" y="464"/>
                        <a:pt x="858" y="464"/>
                        <a:pt x="859" y="456"/>
                      </a:cubicBezTo>
                      <a:cubicBezTo>
                        <a:pt x="871" y="413"/>
                        <a:pt x="871" y="413"/>
                        <a:pt x="871" y="413"/>
                      </a:cubicBezTo>
                      <a:cubicBezTo>
                        <a:pt x="876" y="401"/>
                        <a:pt x="889" y="397"/>
                        <a:pt x="894" y="393"/>
                      </a:cubicBezTo>
                      <a:cubicBezTo>
                        <a:pt x="894" y="393"/>
                        <a:pt x="894" y="393"/>
                        <a:pt x="894" y="393"/>
                      </a:cubicBezTo>
                      <a:cubicBezTo>
                        <a:pt x="902" y="394"/>
                        <a:pt x="911" y="395"/>
                        <a:pt x="916" y="391"/>
                      </a:cubicBezTo>
                      <a:cubicBezTo>
                        <a:pt x="916" y="391"/>
                        <a:pt x="916" y="391"/>
                        <a:pt x="916" y="391"/>
                      </a:cubicBezTo>
                      <a:cubicBezTo>
                        <a:pt x="924" y="391"/>
                        <a:pt x="933" y="392"/>
                        <a:pt x="941" y="401"/>
                      </a:cubicBezTo>
                      <a:cubicBezTo>
                        <a:pt x="969" y="433"/>
                        <a:pt x="969" y="433"/>
                        <a:pt x="969" y="433"/>
                      </a:cubicBezTo>
                      <a:cubicBezTo>
                        <a:pt x="973" y="438"/>
                        <a:pt x="985" y="443"/>
                        <a:pt x="990" y="439"/>
                      </a:cubicBezTo>
                      <a:cubicBezTo>
                        <a:pt x="1018" y="415"/>
                        <a:pt x="1018" y="415"/>
                        <a:pt x="1018" y="415"/>
                      </a:cubicBezTo>
                      <a:cubicBezTo>
                        <a:pt x="1018" y="415"/>
                        <a:pt x="1027" y="407"/>
                        <a:pt x="1019" y="398"/>
                      </a:cubicBezTo>
                      <a:close/>
                      <a:moveTo>
                        <a:pt x="803" y="279"/>
                      </a:moveTo>
                      <a:cubicBezTo>
                        <a:pt x="776" y="238"/>
                        <a:pt x="788" y="187"/>
                        <a:pt x="825" y="164"/>
                      </a:cubicBezTo>
                      <a:cubicBezTo>
                        <a:pt x="866" y="136"/>
                        <a:pt x="921" y="144"/>
                        <a:pt x="948" y="185"/>
                      </a:cubicBezTo>
                      <a:cubicBezTo>
                        <a:pt x="972" y="221"/>
                        <a:pt x="963" y="277"/>
                        <a:pt x="922" y="304"/>
                      </a:cubicBezTo>
                      <a:cubicBezTo>
                        <a:pt x="881" y="332"/>
                        <a:pt x="830" y="320"/>
                        <a:pt x="803" y="279"/>
                      </a:cubicBezTo>
                      <a:close/>
                    </a:path>
                  </a:pathLst>
                </a:custGeom>
                <a:solidFill>
                  <a:srgbClr val="000000"/>
                </a:solidFill>
                <a:ln>
                  <a:noFill/>
                </a:ln>
              </p:spPr>
              <p:txBody>
                <a:bodyPr vert="horz" wrap="square" lIns="68574" tIns="34287" rIns="68574" bIns="34287"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231" name="Title 1">
              <a:extLst>
                <a:ext uri="{FF2B5EF4-FFF2-40B4-BE49-F238E27FC236}">
                  <a16:creationId xmlns:a16="http://schemas.microsoft.com/office/drawing/2014/main" id="{CC106746-F529-41BE-8760-E805FE4CB40D}"/>
                </a:ext>
              </a:extLst>
            </p:cNvPr>
            <p:cNvSpPr txBox="1">
              <a:spLocks/>
            </p:cNvSpPr>
            <p:nvPr/>
          </p:nvSpPr>
          <p:spPr>
            <a:xfrm>
              <a:off x="4899589" y="2272226"/>
              <a:ext cx="562792" cy="461665"/>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Azure Express Route </a:t>
              </a:r>
            </a:p>
          </p:txBody>
        </p:sp>
        <p:cxnSp>
          <p:nvCxnSpPr>
            <p:cNvPr id="232" name="Straight Arrow Connector 231">
              <a:extLst>
                <a:ext uri="{FF2B5EF4-FFF2-40B4-BE49-F238E27FC236}">
                  <a16:creationId xmlns:a16="http://schemas.microsoft.com/office/drawing/2014/main" id="{83EB3515-7E09-4CA4-A470-4DDD17A6E739}"/>
                </a:ext>
              </a:extLst>
            </p:cNvPr>
            <p:cNvCxnSpPr>
              <a:cxnSpLocks/>
            </p:cNvCxnSpPr>
            <p:nvPr/>
          </p:nvCxnSpPr>
          <p:spPr>
            <a:xfrm>
              <a:off x="4791655" y="2111749"/>
              <a:ext cx="778661"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5" name="Group 24">
              <a:extLst>
                <a:ext uri="{FF2B5EF4-FFF2-40B4-BE49-F238E27FC236}">
                  <a16:creationId xmlns:a16="http://schemas.microsoft.com/office/drawing/2014/main" id="{A2F40F40-D2D1-4CC3-9E68-0912BD2317A5}"/>
                </a:ext>
              </a:extLst>
            </p:cNvPr>
            <p:cNvGrpSpPr/>
            <p:nvPr/>
          </p:nvGrpSpPr>
          <p:grpSpPr>
            <a:xfrm>
              <a:off x="4964935" y="1975692"/>
              <a:ext cx="429658" cy="286438"/>
              <a:chOff x="4964935" y="1975692"/>
              <a:chExt cx="429658" cy="286438"/>
            </a:xfrm>
          </p:grpSpPr>
          <p:sp>
            <p:nvSpPr>
              <p:cNvPr id="24" name="Rectangle 23">
                <a:extLst>
                  <a:ext uri="{FF2B5EF4-FFF2-40B4-BE49-F238E27FC236}">
                    <a16:creationId xmlns:a16="http://schemas.microsoft.com/office/drawing/2014/main" id="{61C8BD2B-C5DF-4919-A2C8-207E9B2057E7}"/>
                  </a:ext>
                </a:extLst>
              </p:cNvPr>
              <p:cNvSpPr/>
              <p:nvPr/>
            </p:nvSpPr>
            <p:spPr>
              <a:xfrm>
                <a:off x="4964935" y="1975692"/>
                <a:ext cx="429658" cy="28643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30" name="Picture 229" descr="A picture containing object&#10;&#10;Description generated with high confidence">
                <a:extLst>
                  <a:ext uri="{FF2B5EF4-FFF2-40B4-BE49-F238E27FC236}">
                    <a16:creationId xmlns:a16="http://schemas.microsoft.com/office/drawing/2014/main" id="{4613C894-6442-48E6-9868-899AE57AB6A7}"/>
                  </a:ext>
                </a:extLst>
              </p:cNvPr>
              <p:cNvPicPr>
                <a:picLocks noChangeAspect="1"/>
              </p:cNvPicPr>
              <p:nvPr/>
            </p:nvPicPr>
            <p:blipFill rotWithShape="1">
              <a:blip r:embed="rId10">
                <a:extLst>
                  <a:ext uri="{28A0092B-C50C-407E-A947-70E740481C1C}">
                    <a14:useLocalDpi xmlns:a14="http://schemas.microsoft.com/office/drawing/2010/main" val="0"/>
                  </a:ext>
                </a:extLst>
              </a:blip>
              <a:srcRect t="14000" b="14519"/>
              <a:stretch/>
            </p:blipFill>
            <p:spPr>
              <a:xfrm>
                <a:off x="5019512" y="1996991"/>
                <a:ext cx="320504" cy="243840"/>
              </a:xfrm>
              <a:prstGeom prst="rect">
                <a:avLst/>
              </a:prstGeom>
              <a:noFill/>
            </p:spPr>
          </p:pic>
        </p:grpSp>
        <p:grpSp>
          <p:nvGrpSpPr>
            <p:cNvPr id="26" name="Group 25">
              <a:extLst>
                <a:ext uri="{FF2B5EF4-FFF2-40B4-BE49-F238E27FC236}">
                  <a16:creationId xmlns:a16="http://schemas.microsoft.com/office/drawing/2014/main" id="{D50EE50A-04C4-4E4B-9008-341379E74BF6}"/>
                </a:ext>
              </a:extLst>
            </p:cNvPr>
            <p:cNvGrpSpPr/>
            <p:nvPr/>
          </p:nvGrpSpPr>
          <p:grpSpPr>
            <a:xfrm>
              <a:off x="3383175" y="1739650"/>
              <a:ext cx="509288" cy="573267"/>
              <a:chOff x="2952645" y="1739650"/>
              <a:chExt cx="509288" cy="573267"/>
            </a:xfrm>
          </p:grpSpPr>
          <p:sp>
            <p:nvSpPr>
              <p:cNvPr id="233" name="Rectangle: Rounded Corners 118">
                <a:extLst>
                  <a:ext uri="{FF2B5EF4-FFF2-40B4-BE49-F238E27FC236}">
                    <a16:creationId xmlns:a16="http://schemas.microsoft.com/office/drawing/2014/main" id="{2CE7CEDF-F834-4437-8D0C-CF77A05B605E}"/>
                  </a:ext>
                </a:extLst>
              </p:cNvPr>
              <p:cNvSpPr/>
              <p:nvPr/>
            </p:nvSpPr>
            <p:spPr bwMode="auto">
              <a:xfrm>
                <a:off x="3006121" y="1910581"/>
                <a:ext cx="402336" cy="402336"/>
              </a:xfrm>
              <a:prstGeom prst="roundRect">
                <a:avLst>
                  <a:gd name="adj" fmla="val 3125"/>
                </a:avLst>
              </a:prstGeom>
              <a:no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Segoe UI" pitchFamily="34" charset="0"/>
                </a:endParaRPr>
              </a:p>
            </p:txBody>
          </p:sp>
          <p:sp>
            <p:nvSpPr>
              <p:cNvPr id="234" name="Title 1">
                <a:extLst>
                  <a:ext uri="{FF2B5EF4-FFF2-40B4-BE49-F238E27FC236}">
                    <a16:creationId xmlns:a16="http://schemas.microsoft.com/office/drawing/2014/main" id="{FB3D7DD1-4DEE-4546-BD28-95966AE162F0}"/>
                  </a:ext>
                </a:extLst>
              </p:cNvPr>
              <p:cNvSpPr txBox="1">
                <a:spLocks/>
              </p:cNvSpPr>
              <p:nvPr/>
            </p:nvSpPr>
            <p:spPr>
              <a:xfrm>
                <a:off x="2952645" y="1739650"/>
                <a:ext cx="509288"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Admin</a:t>
                </a:r>
              </a:p>
            </p:txBody>
          </p:sp>
          <p:sp>
            <p:nvSpPr>
              <p:cNvPr id="236" name="people_4" title="Icon of a person">
                <a:extLst>
                  <a:ext uri="{FF2B5EF4-FFF2-40B4-BE49-F238E27FC236}">
                    <a16:creationId xmlns:a16="http://schemas.microsoft.com/office/drawing/2014/main" id="{928C2899-5742-4206-A65B-B6673145DC3E}"/>
                  </a:ext>
                </a:extLst>
              </p:cNvPr>
              <p:cNvSpPr>
                <a:spLocks noChangeAspect="1" noEditPoints="1"/>
              </p:cNvSpPr>
              <p:nvPr/>
            </p:nvSpPr>
            <p:spPr bwMode="auto">
              <a:xfrm>
                <a:off x="3102843" y="1994980"/>
                <a:ext cx="208893" cy="233539"/>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270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Tree>
    <p:extLst>
      <p:ext uri="{BB962C8B-B14F-4D97-AF65-F5344CB8AC3E}">
        <p14:creationId xmlns:p14="http://schemas.microsoft.com/office/powerpoint/2010/main" val="2396678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Enable Control plane logs</a:t>
            </a:r>
          </a:p>
        </p:txBody>
      </p:sp>
      <p:sp>
        <p:nvSpPr>
          <p:cNvPr id="11" name="Footer Placeholder 10">
            <a:extLst>
              <a:ext uri="{FF2B5EF4-FFF2-40B4-BE49-F238E27FC236}">
                <a16:creationId xmlns:a16="http://schemas.microsoft.com/office/drawing/2014/main" id="{014FEBD9-9B8F-405E-B2C4-AFA41F57C3A0}"/>
              </a:ext>
            </a:extLst>
          </p:cNvPr>
          <p:cNvSpPr>
            <a:spLocks noGrp="1"/>
          </p:cNvSpPr>
          <p:nvPr>
            <p:ph type="ftr" sz="quarter" idx="3"/>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686" b="0" i="0" u="none" strike="noStrike" kern="1200" cap="none" spc="0" normalizeH="0" baseline="0" noProof="0">
                <a:ln>
                  <a:noFill/>
                </a:ln>
                <a:solidFill>
                  <a:srgbClr val="3C3C41">
                    <a:tint val="75000"/>
                  </a:srgbClr>
                </a:solidFill>
                <a:effectLst/>
                <a:uLnTx/>
                <a:uFillTx/>
                <a:latin typeface="Segoe UI"/>
                <a:ea typeface="+mn-ea"/>
                <a:cs typeface="+mn-cs"/>
              </a:rPr>
              <a:t>© Microsoft Corporation                                                                                  								                                   Azure</a:t>
            </a:r>
          </a:p>
        </p:txBody>
      </p:sp>
      <p:sp>
        <p:nvSpPr>
          <p:cNvPr id="5" name="Text Placeholder 4"/>
          <p:cNvSpPr>
            <a:spLocks noGrp="1"/>
          </p:cNvSpPr>
          <p:nvPr>
            <p:ph type="body" sz="quarter" idx="4294967295"/>
          </p:nvPr>
        </p:nvSpPr>
        <p:spPr>
          <a:xfrm>
            <a:off x="429538" y="1341907"/>
            <a:ext cx="6286302" cy="4189352"/>
          </a:xfrm>
        </p:spPr>
        <p:txBody>
          <a:bodyPr/>
          <a:lstStyle/>
          <a:p>
            <a:r>
              <a:rPr lang="en-US" dirty="0">
                <a:solidFill>
                  <a:srgbClr val="0078D4"/>
                </a:solidFill>
              </a:rPr>
              <a:t>Use the Azure portal to enable diagnostics logs</a:t>
            </a:r>
            <a:endParaRPr lang="en-US" dirty="0"/>
          </a:p>
          <a:p>
            <a:pPr lvl="1"/>
            <a:r>
              <a:rPr lang="en-US" dirty="0"/>
              <a:t>Pipe logs to Log Analytics, Event Hub or a storage account</a:t>
            </a:r>
          </a:p>
          <a:p>
            <a:pPr lvl="1"/>
            <a:endParaRPr lang="en-US" dirty="0"/>
          </a:p>
          <a:p>
            <a:pPr lvl="1"/>
            <a:r>
              <a:rPr lang="en-US" sz="2353" spc="-49" dirty="0">
                <a:solidFill>
                  <a:srgbClr val="0078D4"/>
                </a:solidFill>
                <a:latin typeface="+mj-lt"/>
              </a:rPr>
              <a:t>Metrics available today</a:t>
            </a:r>
          </a:p>
          <a:p>
            <a:pPr lvl="1"/>
            <a:r>
              <a:rPr lang="en-US" dirty="0" err="1"/>
              <a:t>kube</a:t>
            </a:r>
            <a:r>
              <a:rPr lang="en-US" dirty="0"/>
              <a:t>-controller-manager</a:t>
            </a:r>
          </a:p>
          <a:p>
            <a:pPr lvl="1"/>
            <a:r>
              <a:rPr lang="en-US" dirty="0" err="1"/>
              <a:t>kube</a:t>
            </a:r>
            <a:r>
              <a:rPr lang="en-US" dirty="0"/>
              <a:t>-</a:t>
            </a:r>
            <a:r>
              <a:rPr lang="en-US" dirty="0" err="1"/>
              <a:t>api</a:t>
            </a:r>
            <a:r>
              <a:rPr lang="en-US" dirty="0"/>
              <a:t>-server</a:t>
            </a:r>
          </a:p>
          <a:p>
            <a:pPr lvl="1"/>
            <a:r>
              <a:rPr lang="en-US" dirty="0" err="1"/>
              <a:t>kube</a:t>
            </a:r>
            <a:r>
              <a:rPr lang="en-US" dirty="0"/>
              <a:t>-scheduler</a:t>
            </a:r>
          </a:p>
          <a:p>
            <a:pPr lvl="1"/>
            <a:r>
              <a:rPr lang="en-US" dirty="0"/>
              <a:t>Audit logs (new)</a:t>
            </a:r>
          </a:p>
          <a:p>
            <a:pPr lvl="1"/>
            <a:r>
              <a:rPr lang="en-US" dirty="0"/>
              <a:t> cluster-</a:t>
            </a:r>
            <a:r>
              <a:rPr lang="en-US" dirty="0" err="1"/>
              <a:t>autosclaer</a:t>
            </a:r>
            <a:endParaRPr lang="en-US" dirty="0"/>
          </a:p>
        </p:txBody>
      </p:sp>
      <p:pic>
        <p:nvPicPr>
          <p:cNvPr id="6" name="Picture 5">
            <a:extLst>
              <a:ext uri="{FF2B5EF4-FFF2-40B4-BE49-F238E27FC236}">
                <a16:creationId xmlns:a16="http://schemas.microsoft.com/office/drawing/2014/main" id="{1F8F5AA5-277A-CB4F-80DA-D4BE46D817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05673" y="1326952"/>
            <a:ext cx="4549225" cy="4933449"/>
          </a:xfrm>
          <a:prstGeom prst="rect">
            <a:avLst/>
          </a:prstGeom>
        </p:spPr>
      </p:pic>
    </p:spTree>
    <p:extLst>
      <p:ext uri="{BB962C8B-B14F-4D97-AF65-F5344CB8AC3E}">
        <p14:creationId xmlns:p14="http://schemas.microsoft.com/office/powerpoint/2010/main" val="405257294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High Availability Best Practices</a:t>
            </a:r>
          </a:p>
        </p:txBody>
      </p:sp>
    </p:spTree>
    <p:extLst>
      <p:ext uri="{BB962C8B-B14F-4D97-AF65-F5344CB8AC3E}">
        <p14:creationId xmlns:p14="http://schemas.microsoft.com/office/powerpoint/2010/main" val="1624391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A1844-7284-9F48-B17B-EFAA8D39A2CE}"/>
              </a:ext>
            </a:extLst>
          </p:cNvPr>
          <p:cNvSpPr>
            <a:spLocks noGrp="1"/>
          </p:cNvSpPr>
          <p:nvPr>
            <p:ph type="title"/>
          </p:nvPr>
        </p:nvSpPr>
        <p:spPr/>
        <p:txBody>
          <a:bodyPr/>
          <a:lstStyle/>
          <a:p>
            <a:r>
              <a:rPr lang="en-US" dirty="0"/>
              <a:t>Takeaways</a:t>
            </a:r>
          </a:p>
        </p:txBody>
      </p:sp>
      <p:sp>
        <p:nvSpPr>
          <p:cNvPr id="3" name="Content Placeholder 2">
            <a:extLst>
              <a:ext uri="{FF2B5EF4-FFF2-40B4-BE49-F238E27FC236}">
                <a16:creationId xmlns:a16="http://schemas.microsoft.com/office/drawing/2014/main" id="{D1BB4BCF-7E44-5145-9540-279B2B0A1540}"/>
              </a:ext>
            </a:extLst>
          </p:cNvPr>
          <p:cNvSpPr>
            <a:spLocks noGrp="1"/>
          </p:cNvSpPr>
          <p:nvPr>
            <p:ph idx="1"/>
          </p:nvPr>
        </p:nvSpPr>
        <p:spPr>
          <a:xfrm>
            <a:off x="584200" y="1435503"/>
            <a:ext cx="11018520" cy="4567404"/>
          </a:xfrm>
        </p:spPr>
        <p:txBody>
          <a:bodyPr/>
          <a:lstStyle/>
          <a:p>
            <a:r>
              <a:rPr lang="en-US" dirty="0"/>
              <a:t>Use Standard Load Balancer </a:t>
            </a:r>
          </a:p>
          <a:p>
            <a:r>
              <a:rPr lang="en-US" dirty="0"/>
              <a:t>Use </a:t>
            </a:r>
            <a:r>
              <a:rPr lang="en-US" dirty="0" err="1"/>
              <a:t>Nodepools</a:t>
            </a:r>
            <a:r>
              <a:rPr lang="en-US" dirty="0"/>
              <a:t>! </a:t>
            </a:r>
          </a:p>
          <a:p>
            <a:r>
              <a:rPr lang="en-US" dirty="0"/>
              <a:t>Maintain </a:t>
            </a:r>
            <a:r>
              <a:rPr lang="en-US" dirty="0">
                <a:solidFill>
                  <a:schemeClr val="accent5">
                    <a:lumMod val="60000"/>
                    <a:lumOff val="40000"/>
                  </a:schemeClr>
                </a:solidFill>
              </a:rPr>
              <a:t>N-1</a:t>
            </a:r>
            <a:r>
              <a:rPr lang="en-US" dirty="0"/>
              <a:t> for </a:t>
            </a:r>
            <a:r>
              <a:rPr lang="en-US" dirty="0">
                <a:solidFill>
                  <a:schemeClr val="accent5">
                    <a:lumMod val="60000"/>
                    <a:lumOff val="40000"/>
                  </a:schemeClr>
                </a:solidFill>
              </a:rPr>
              <a:t>minor</a:t>
            </a:r>
            <a:r>
              <a:rPr lang="en-US" dirty="0"/>
              <a:t> releases for production workloads</a:t>
            </a:r>
          </a:p>
          <a:p>
            <a:r>
              <a:rPr lang="en-US" dirty="0"/>
              <a:t>3 months upgrade cycle for minor versions is recommended</a:t>
            </a:r>
          </a:p>
          <a:p>
            <a:r>
              <a:rPr lang="en-US" dirty="0"/>
              <a:t>Always wait for the </a:t>
            </a:r>
            <a:r>
              <a:rPr lang="en-US" dirty="0">
                <a:solidFill>
                  <a:schemeClr val="accent5">
                    <a:lumMod val="60000"/>
                    <a:lumOff val="40000"/>
                  </a:schemeClr>
                </a:solidFill>
              </a:rPr>
              <a:t>2</a:t>
            </a:r>
            <a:r>
              <a:rPr lang="en-US" baseline="30000" dirty="0">
                <a:solidFill>
                  <a:schemeClr val="accent5">
                    <a:lumMod val="60000"/>
                    <a:lumOff val="40000"/>
                  </a:schemeClr>
                </a:solidFill>
              </a:rPr>
              <a:t>nd</a:t>
            </a:r>
            <a:r>
              <a:rPr lang="en-US" dirty="0">
                <a:solidFill>
                  <a:schemeClr val="accent5">
                    <a:lumMod val="60000"/>
                    <a:lumOff val="40000"/>
                  </a:schemeClr>
                </a:solidFill>
              </a:rPr>
              <a:t> or 3</a:t>
            </a:r>
            <a:r>
              <a:rPr lang="en-US" baseline="30000" dirty="0">
                <a:solidFill>
                  <a:schemeClr val="accent5">
                    <a:lumMod val="60000"/>
                    <a:lumOff val="40000"/>
                  </a:schemeClr>
                </a:solidFill>
              </a:rPr>
              <a:t>rd</a:t>
            </a:r>
            <a:r>
              <a:rPr lang="en-US" dirty="0">
                <a:solidFill>
                  <a:schemeClr val="accent5">
                    <a:lumMod val="60000"/>
                    <a:lumOff val="40000"/>
                  </a:schemeClr>
                </a:solidFill>
              </a:rPr>
              <a:t> patch</a:t>
            </a:r>
            <a:r>
              <a:rPr lang="en-US" dirty="0"/>
              <a:t> version </a:t>
            </a:r>
          </a:p>
          <a:p>
            <a:r>
              <a:rPr lang="en-US" dirty="0"/>
              <a:t>Automate nodes reboot for security patches using </a:t>
            </a:r>
            <a:r>
              <a:rPr lang="en-US" dirty="0" err="1"/>
              <a:t>Kured</a:t>
            </a:r>
            <a:endParaRPr lang="en-US" dirty="0"/>
          </a:p>
          <a:p>
            <a:r>
              <a:rPr lang="en-US" dirty="0"/>
              <a:t>Blue/green cluster upgrades for your mission critical workloads</a:t>
            </a:r>
          </a:p>
          <a:p>
            <a:endParaRPr lang="en-US" dirty="0"/>
          </a:p>
          <a:p>
            <a:pPr marL="0" indent="0">
              <a:buNone/>
            </a:pPr>
            <a:endParaRPr lang="en-US" dirty="0"/>
          </a:p>
        </p:txBody>
      </p:sp>
    </p:spTree>
    <p:extLst>
      <p:ext uri="{BB962C8B-B14F-4D97-AF65-F5344CB8AC3E}">
        <p14:creationId xmlns:p14="http://schemas.microsoft.com/office/powerpoint/2010/main" val="18031083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7E932-618A-0044-BD4B-CECC70325E4A}"/>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9CB99FCF-11DC-F94C-A518-7AF00F4EC070}"/>
              </a:ext>
            </a:extLst>
          </p:cNvPr>
          <p:cNvSpPr>
            <a:spLocks noGrp="1"/>
          </p:cNvSpPr>
          <p:nvPr>
            <p:ph sz="quarter" idx="10"/>
          </p:nvPr>
        </p:nvSpPr>
        <p:spPr>
          <a:xfrm>
            <a:off x="584200" y="1435100"/>
            <a:ext cx="11018838" cy="4222694"/>
          </a:xfrm>
        </p:spPr>
        <p:txBody>
          <a:bodyPr vert="horz" wrap="square" lIns="0" tIns="0" rIns="0" bIns="0" rtlCol="0" anchor="t">
            <a:spAutoFit/>
          </a:bodyPr>
          <a:lstStyle/>
          <a:p>
            <a:r>
              <a:rPr lang="en-US" dirty="0">
                <a:cs typeface="Segoe UI"/>
              </a:rPr>
              <a:t>This talk demos and transcript can be found here</a:t>
            </a:r>
            <a:br>
              <a:rPr lang="en-US" dirty="0">
                <a:cs typeface="Segoe UI"/>
              </a:rPr>
            </a:br>
            <a:r>
              <a:rPr lang="en-US" dirty="0">
                <a:cs typeface="Segoe UI"/>
                <a:hlinkClick r:id="rId3"/>
              </a:rPr>
              <a:t>https://aka.ms/aks-ignite-demos</a:t>
            </a:r>
            <a:endParaRPr lang="en-US" dirty="0">
              <a:cs typeface="Segoe UI"/>
            </a:endParaRPr>
          </a:p>
          <a:p>
            <a:r>
              <a:rPr lang="en-US" dirty="0">
                <a:cs typeface="Segoe UI"/>
              </a:rPr>
              <a:t>AKS best practices documentation</a:t>
            </a:r>
            <a:br>
              <a:rPr lang="en-US" dirty="0">
                <a:cs typeface="Segoe UI"/>
              </a:rPr>
            </a:br>
            <a:r>
              <a:rPr lang="en-US" dirty="0">
                <a:hlinkClick r:id="rId4"/>
              </a:rPr>
              <a:t>https://docs.microsoft.com/en-us/azure/aks/best-practices</a:t>
            </a:r>
            <a:endParaRPr lang="en-US" dirty="0"/>
          </a:p>
          <a:p>
            <a:r>
              <a:rPr lang="en-US" dirty="0">
                <a:cs typeface="Segoe UI"/>
              </a:rPr>
              <a:t>AKS documentation</a:t>
            </a:r>
            <a:br>
              <a:rPr lang="en-US" dirty="0">
                <a:cs typeface="Segoe UI"/>
              </a:rPr>
            </a:br>
            <a:r>
              <a:rPr lang="en-US" dirty="0">
                <a:hlinkClick r:id="rId5"/>
              </a:rPr>
              <a:t>https://docs.microsoft.com/en-us/azure/aks/</a:t>
            </a:r>
            <a:endParaRPr lang="en-US" dirty="0"/>
          </a:p>
          <a:p>
            <a:r>
              <a:rPr lang="en-US" dirty="0">
                <a:cs typeface="Segoe UI"/>
              </a:rPr>
              <a:t>Kubernetes docs</a:t>
            </a:r>
            <a:br>
              <a:rPr lang="en-US" dirty="0">
                <a:cs typeface="Segoe UI"/>
              </a:rPr>
            </a:br>
            <a:r>
              <a:rPr lang="en-US" dirty="0">
                <a:hlinkClick r:id="rId6"/>
              </a:rPr>
              <a:t>https://kubernetes.io/</a:t>
            </a:r>
            <a:endParaRPr lang="en-US" dirty="0"/>
          </a:p>
          <a:p>
            <a:endParaRPr lang="en-US" dirty="0">
              <a:cs typeface="Segoe UI"/>
            </a:endParaRPr>
          </a:p>
        </p:txBody>
      </p:sp>
    </p:spTree>
    <p:extLst>
      <p:ext uri="{BB962C8B-B14F-4D97-AF65-F5344CB8AC3E}">
        <p14:creationId xmlns:p14="http://schemas.microsoft.com/office/powerpoint/2010/main" val="4135398901"/>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3003785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23705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itle 16">
            <a:extLst>
              <a:ext uri="{FF2B5EF4-FFF2-40B4-BE49-F238E27FC236}">
                <a16:creationId xmlns:a16="http://schemas.microsoft.com/office/drawing/2014/main" id="{25BDE386-8551-407F-9D11-05D3620181B4}"/>
              </a:ext>
            </a:extLst>
          </p:cNvPr>
          <p:cNvSpPr txBox="1">
            <a:spLocks/>
          </p:cNvSpPr>
          <p:nvPr/>
        </p:nvSpPr>
        <p:spPr>
          <a:xfrm>
            <a:off x="588263" y="217501"/>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a:ln w="3175">
                  <a:noFill/>
                </a:ln>
                <a:solidFill>
                  <a:srgbClr val="000000"/>
                </a:solidFill>
                <a:effectLst/>
                <a:uLnTx/>
                <a:uFillTx/>
                <a:latin typeface="Segoe UI Light" panose="020B0502040204020203" pitchFamily="34" charset="0"/>
                <a:ea typeface="+mn-ea"/>
                <a:cs typeface="Segoe UI Light" panose="020B0502040204020203" pitchFamily="34" charset="0"/>
              </a:rPr>
              <a:t>Kubernetes Architecture</a:t>
            </a:r>
            <a:endParaRPr kumimoji="0" lang="en-US" sz="3600" b="0" i="0" u="none" strike="noStrike" kern="1200" cap="none" spc="-5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endParaRPr>
          </a:p>
        </p:txBody>
      </p:sp>
      <p:grpSp>
        <p:nvGrpSpPr>
          <p:cNvPr id="2" name="Group 1">
            <a:extLst>
              <a:ext uri="{FF2B5EF4-FFF2-40B4-BE49-F238E27FC236}">
                <a16:creationId xmlns:a16="http://schemas.microsoft.com/office/drawing/2014/main" id="{461B93B0-DFB8-B64E-8720-24A13CCF31B7}"/>
              </a:ext>
            </a:extLst>
          </p:cNvPr>
          <p:cNvGrpSpPr/>
          <p:nvPr/>
        </p:nvGrpSpPr>
        <p:grpSpPr>
          <a:xfrm>
            <a:off x="2935073" y="619430"/>
            <a:ext cx="5630967" cy="6146093"/>
            <a:chOff x="5312517" y="544127"/>
            <a:chExt cx="5630967" cy="6146093"/>
          </a:xfrm>
        </p:grpSpPr>
        <p:sp>
          <p:nvSpPr>
            <p:cNvPr id="115" name="Rectangle: Rounded Corners 114">
              <a:extLst>
                <a:ext uri="{FF2B5EF4-FFF2-40B4-BE49-F238E27FC236}">
                  <a16:creationId xmlns:a16="http://schemas.microsoft.com/office/drawing/2014/main" id="{F3F95540-B034-4175-993D-07AACE716AE1}"/>
                </a:ext>
              </a:extLst>
            </p:cNvPr>
            <p:cNvSpPr/>
            <p:nvPr/>
          </p:nvSpPr>
          <p:spPr bwMode="auto">
            <a:xfrm>
              <a:off x="5312517" y="2762470"/>
              <a:ext cx="2363527" cy="2420946"/>
            </a:xfrm>
            <a:prstGeom prst="roundRect">
              <a:avLst>
                <a:gd name="adj" fmla="val 3125"/>
              </a:avLst>
            </a:prstGeom>
            <a:solidFill>
              <a:schemeClr val="bg1"/>
            </a:solid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176" b="0" i="0" u="none" strike="noStrike" kern="1200" cap="none" spc="0" normalizeH="0" baseline="0" noProof="0">
                <a:ln>
                  <a:noFill/>
                </a:ln>
                <a:solidFill>
                  <a:srgbClr val="505050"/>
                </a:solidFill>
                <a:effectLst/>
                <a:uLnTx/>
                <a:uFillTx/>
                <a:latin typeface="Segoe UI"/>
                <a:ea typeface="+mn-ea"/>
                <a:cs typeface="Segoe UI" pitchFamily="34" charset="0"/>
              </a:endParaRPr>
            </a:p>
          </p:txBody>
        </p:sp>
        <p:grpSp>
          <p:nvGrpSpPr>
            <p:cNvPr id="5" name="Group 4">
              <a:extLst>
                <a:ext uri="{FF2B5EF4-FFF2-40B4-BE49-F238E27FC236}">
                  <a16:creationId xmlns:a16="http://schemas.microsoft.com/office/drawing/2014/main" id="{BF32F5DD-5788-4BC8-BA30-0F4ABC1A0463}"/>
                </a:ext>
              </a:extLst>
            </p:cNvPr>
            <p:cNvGrpSpPr/>
            <p:nvPr/>
          </p:nvGrpSpPr>
          <p:grpSpPr>
            <a:xfrm>
              <a:off x="6082800" y="1172806"/>
              <a:ext cx="822960" cy="1184981"/>
              <a:chOff x="10070502" y="1600600"/>
              <a:chExt cx="822960" cy="1184981"/>
            </a:xfrm>
          </p:grpSpPr>
          <p:sp>
            <p:nvSpPr>
              <p:cNvPr id="119" name="Title 1">
                <a:extLst>
                  <a:ext uri="{FF2B5EF4-FFF2-40B4-BE49-F238E27FC236}">
                    <a16:creationId xmlns:a16="http://schemas.microsoft.com/office/drawing/2014/main" id="{D5318C91-6D13-4DAB-B842-1CAF732CF086}"/>
                  </a:ext>
                </a:extLst>
              </p:cNvPr>
              <p:cNvSpPr txBox="1">
                <a:spLocks/>
              </p:cNvSpPr>
              <p:nvPr/>
            </p:nvSpPr>
            <p:spPr>
              <a:xfrm>
                <a:off x="10123192" y="1600600"/>
                <a:ext cx="717581" cy="307777"/>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1419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Kubernetes control</a:t>
                </a:r>
              </a:p>
            </p:txBody>
          </p:sp>
          <p:sp>
            <p:nvSpPr>
              <p:cNvPr id="125" name="Rectangle: Rounded Corners 124">
                <a:extLst>
                  <a:ext uri="{FF2B5EF4-FFF2-40B4-BE49-F238E27FC236}">
                    <a16:creationId xmlns:a16="http://schemas.microsoft.com/office/drawing/2014/main" id="{30D9D2E5-1574-4879-A120-C8CE467584F6}"/>
                  </a:ext>
                </a:extLst>
              </p:cNvPr>
              <p:cNvSpPr/>
              <p:nvPr/>
            </p:nvSpPr>
            <p:spPr bwMode="auto">
              <a:xfrm>
                <a:off x="10070502" y="1962621"/>
                <a:ext cx="822960" cy="822960"/>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grpSp>
            <p:nvGrpSpPr>
              <p:cNvPr id="139" name="Group 138">
                <a:extLst>
                  <a:ext uri="{FF2B5EF4-FFF2-40B4-BE49-F238E27FC236}">
                    <a16:creationId xmlns:a16="http://schemas.microsoft.com/office/drawing/2014/main" id="{95847E25-3D3F-4D21-B359-04165B2B328C}"/>
                  </a:ext>
                </a:extLst>
              </p:cNvPr>
              <p:cNvGrpSpPr/>
              <p:nvPr/>
            </p:nvGrpSpPr>
            <p:grpSpPr>
              <a:xfrm>
                <a:off x="10227777" y="2133941"/>
                <a:ext cx="508410" cy="480321"/>
                <a:chOff x="3172902" y="4132385"/>
                <a:chExt cx="355417" cy="335781"/>
              </a:xfrm>
            </p:grpSpPr>
            <p:grpSp>
              <p:nvGrpSpPr>
                <p:cNvPr id="140" name="Group 139">
                  <a:extLst>
                    <a:ext uri="{FF2B5EF4-FFF2-40B4-BE49-F238E27FC236}">
                      <a16:creationId xmlns:a16="http://schemas.microsoft.com/office/drawing/2014/main" id="{E634036E-C426-4CA5-8A10-A885E91ADE90}"/>
                    </a:ext>
                  </a:extLst>
                </p:cNvPr>
                <p:cNvGrpSpPr/>
                <p:nvPr/>
              </p:nvGrpSpPr>
              <p:grpSpPr>
                <a:xfrm>
                  <a:off x="3234030" y="4132385"/>
                  <a:ext cx="233160" cy="110531"/>
                  <a:chOff x="3234867" y="4132385"/>
                  <a:chExt cx="233160" cy="110531"/>
                </a:xfrm>
              </p:grpSpPr>
              <p:sp>
                <p:nvSpPr>
                  <p:cNvPr id="148" name="Freeform: Shape 147">
                    <a:extLst>
                      <a:ext uri="{FF2B5EF4-FFF2-40B4-BE49-F238E27FC236}">
                        <a16:creationId xmlns:a16="http://schemas.microsoft.com/office/drawing/2014/main" id="{428939EC-5635-46DB-890A-44599811AF69}"/>
                      </a:ext>
                    </a:extLst>
                  </p:cNvPr>
                  <p:cNvSpPr/>
                  <p:nvPr/>
                </p:nvSpPr>
                <p:spPr>
                  <a:xfrm>
                    <a:off x="3234867" y="413238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49" name="Freeform: Shape 148">
                    <a:extLst>
                      <a:ext uri="{FF2B5EF4-FFF2-40B4-BE49-F238E27FC236}">
                        <a16:creationId xmlns:a16="http://schemas.microsoft.com/office/drawing/2014/main" id="{79521FC1-1E3A-447F-B890-3145797660C3}"/>
                      </a:ext>
                    </a:extLst>
                  </p:cNvPr>
                  <p:cNvSpPr/>
                  <p:nvPr/>
                </p:nvSpPr>
                <p:spPr>
                  <a:xfrm>
                    <a:off x="3367170" y="413238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41" name="Group 140">
                  <a:extLst>
                    <a:ext uri="{FF2B5EF4-FFF2-40B4-BE49-F238E27FC236}">
                      <a16:creationId xmlns:a16="http://schemas.microsoft.com/office/drawing/2014/main" id="{B4EBA5C8-4A41-4E17-812A-E10962BC20F3}"/>
                    </a:ext>
                  </a:extLst>
                </p:cNvPr>
                <p:cNvGrpSpPr/>
                <p:nvPr/>
              </p:nvGrpSpPr>
              <p:grpSpPr>
                <a:xfrm>
                  <a:off x="3172902" y="4245010"/>
                  <a:ext cx="355417" cy="110531"/>
                  <a:chOff x="3172902" y="4244590"/>
                  <a:chExt cx="355417" cy="110531"/>
                </a:xfrm>
              </p:grpSpPr>
              <p:sp>
                <p:nvSpPr>
                  <p:cNvPr id="145" name="Freeform: Shape 144">
                    <a:extLst>
                      <a:ext uri="{FF2B5EF4-FFF2-40B4-BE49-F238E27FC236}">
                        <a16:creationId xmlns:a16="http://schemas.microsoft.com/office/drawing/2014/main" id="{DCF84A87-2BAC-4430-81BA-6E4ECB19C051}"/>
                      </a:ext>
                    </a:extLst>
                  </p:cNvPr>
                  <p:cNvSpPr/>
                  <p:nvPr/>
                </p:nvSpPr>
                <p:spPr>
                  <a:xfrm>
                    <a:off x="3172902" y="424459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46" name="Freeform: Shape 145">
                    <a:extLst>
                      <a:ext uri="{FF2B5EF4-FFF2-40B4-BE49-F238E27FC236}">
                        <a16:creationId xmlns:a16="http://schemas.microsoft.com/office/drawing/2014/main" id="{789AE002-6E44-46A8-BE49-9362D44E36EE}"/>
                      </a:ext>
                    </a:extLst>
                  </p:cNvPr>
                  <p:cNvSpPr/>
                  <p:nvPr/>
                </p:nvSpPr>
                <p:spPr>
                  <a:xfrm>
                    <a:off x="3300182" y="424459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47" name="Freeform: Shape 146">
                    <a:extLst>
                      <a:ext uri="{FF2B5EF4-FFF2-40B4-BE49-F238E27FC236}">
                        <a16:creationId xmlns:a16="http://schemas.microsoft.com/office/drawing/2014/main" id="{82D83A5E-870C-4F6F-9D40-A2B1F80926E2}"/>
                      </a:ext>
                    </a:extLst>
                  </p:cNvPr>
                  <p:cNvSpPr/>
                  <p:nvPr/>
                </p:nvSpPr>
                <p:spPr>
                  <a:xfrm>
                    <a:off x="3427462" y="424459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42" name="Group 141">
                  <a:extLst>
                    <a:ext uri="{FF2B5EF4-FFF2-40B4-BE49-F238E27FC236}">
                      <a16:creationId xmlns:a16="http://schemas.microsoft.com/office/drawing/2014/main" id="{3130ACD5-3BCC-4ED9-B9D8-4B7D8F4D8E62}"/>
                    </a:ext>
                  </a:extLst>
                </p:cNvPr>
                <p:cNvGrpSpPr/>
                <p:nvPr/>
              </p:nvGrpSpPr>
              <p:grpSpPr>
                <a:xfrm>
                  <a:off x="3234030" y="4357635"/>
                  <a:ext cx="233160" cy="110531"/>
                  <a:chOff x="3234867" y="4132385"/>
                  <a:chExt cx="233160" cy="110531"/>
                </a:xfrm>
              </p:grpSpPr>
              <p:sp>
                <p:nvSpPr>
                  <p:cNvPr id="143" name="Freeform: Shape 142">
                    <a:extLst>
                      <a:ext uri="{FF2B5EF4-FFF2-40B4-BE49-F238E27FC236}">
                        <a16:creationId xmlns:a16="http://schemas.microsoft.com/office/drawing/2014/main" id="{6469F535-ADC2-40B1-85DC-9204AE2EC223}"/>
                      </a:ext>
                    </a:extLst>
                  </p:cNvPr>
                  <p:cNvSpPr/>
                  <p:nvPr/>
                </p:nvSpPr>
                <p:spPr>
                  <a:xfrm>
                    <a:off x="3234867" y="413238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44" name="Freeform: Shape 143">
                    <a:extLst>
                      <a:ext uri="{FF2B5EF4-FFF2-40B4-BE49-F238E27FC236}">
                        <a16:creationId xmlns:a16="http://schemas.microsoft.com/office/drawing/2014/main" id="{134592CE-5E48-4294-AF41-36B7C72002B4}"/>
                      </a:ext>
                    </a:extLst>
                  </p:cNvPr>
                  <p:cNvSpPr/>
                  <p:nvPr/>
                </p:nvSpPr>
                <p:spPr>
                  <a:xfrm>
                    <a:off x="3367170" y="413238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78D4"/>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grpSp>
        </p:grpSp>
        <p:grpSp>
          <p:nvGrpSpPr>
            <p:cNvPr id="1027" name="Group 1026">
              <a:extLst>
                <a:ext uri="{FF2B5EF4-FFF2-40B4-BE49-F238E27FC236}">
                  <a16:creationId xmlns:a16="http://schemas.microsoft.com/office/drawing/2014/main" id="{AF790124-DDB0-4C51-A8AB-552F13A0C4A6}"/>
                </a:ext>
              </a:extLst>
            </p:cNvPr>
            <p:cNvGrpSpPr/>
            <p:nvPr/>
          </p:nvGrpSpPr>
          <p:grpSpPr>
            <a:xfrm>
              <a:off x="6193537" y="2973337"/>
              <a:ext cx="601487" cy="703174"/>
              <a:chOff x="5225756" y="3078294"/>
              <a:chExt cx="601487" cy="703174"/>
            </a:xfrm>
          </p:grpSpPr>
          <p:sp>
            <p:nvSpPr>
              <p:cNvPr id="161" name="Title 1">
                <a:extLst>
                  <a:ext uri="{FF2B5EF4-FFF2-40B4-BE49-F238E27FC236}">
                    <a16:creationId xmlns:a16="http://schemas.microsoft.com/office/drawing/2014/main" id="{97DB8C3E-405C-49E0-AD40-585BD87743BF}"/>
                  </a:ext>
                </a:extLst>
              </p:cNvPr>
              <p:cNvSpPr txBox="1">
                <a:spLocks/>
              </p:cNvSpPr>
              <p:nvPr/>
            </p:nvSpPr>
            <p:spPr>
              <a:xfrm>
                <a:off x="5225756" y="3078294"/>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API server</a:t>
                </a:r>
              </a:p>
            </p:txBody>
          </p:sp>
          <p:sp>
            <p:nvSpPr>
              <p:cNvPr id="177" name="Rectangle: Rounded Corners 176">
                <a:extLst>
                  <a:ext uri="{FF2B5EF4-FFF2-40B4-BE49-F238E27FC236}">
                    <a16:creationId xmlns:a16="http://schemas.microsoft.com/office/drawing/2014/main" id="{C1832000-3772-4E96-BF1C-6A7975E1EE3C}"/>
                  </a:ext>
                </a:extLst>
              </p:cNvPr>
              <p:cNvSpPr/>
              <p:nvPr/>
            </p:nvSpPr>
            <p:spPr bwMode="auto">
              <a:xfrm>
                <a:off x="5259976" y="3247879"/>
                <a:ext cx="533589" cy="533589"/>
              </a:xfrm>
              <a:prstGeom prst="roundRect">
                <a:avLst>
                  <a:gd name="adj" fmla="val 3125"/>
                </a:avLst>
              </a:prstGeom>
              <a:solidFill>
                <a:schemeClr val="bg1"/>
              </a:solid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207" name="plug" title="Icon of a power plug showing an A to B connection">
                <a:extLst>
                  <a:ext uri="{FF2B5EF4-FFF2-40B4-BE49-F238E27FC236}">
                    <a16:creationId xmlns:a16="http://schemas.microsoft.com/office/drawing/2014/main" id="{A022FDEB-05CF-4C78-9BBB-5E99C6E7F726}"/>
                  </a:ext>
                </a:extLst>
              </p:cNvPr>
              <p:cNvSpPr>
                <a:spLocks noChangeAspect="1" noEditPoints="1"/>
              </p:cNvSpPr>
              <p:nvPr/>
            </p:nvSpPr>
            <p:spPr bwMode="auto">
              <a:xfrm>
                <a:off x="5373193" y="3369100"/>
                <a:ext cx="307154" cy="291146"/>
              </a:xfrm>
              <a:custGeom>
                <a:avLst/>
                <a:gdLst>
                  <a:gd name="T0" fmla="*/ 169 w 346"/>
                  <a:gd name="T1" fmla="*/ 90 h 328"/>
                  <a:gd name="T2" fmla="*/ 199 w 346"/>
                  <a:gd name="T3" fmla="*/ 61 h 328"/>
                  <a:gd name="T4" fmla="*/ 279 w 346"/>
                  <a:gd name="T5" fmla="*/ 63 h 328"/>
                  <a:gd name="T6" fmla="*/ 279 w 346"/>
                  <a:gd name="T7" fmla="*/ 63 h 328"/>
                  <a:gd name="T8" fmla="*/ 277 w 346"/>
                  <a:gd name="T9" fmla="*/ 143 h 328"/>
                  <a:gd name="T10" fmla="*/ 247 w 346"/>
                  <a:gd name="T11" fmla="*/ 172 h 328"/>
                  <a:gd name="T12" fmla="*/ 169 w 346"/>
                  <a:gd name="T13" fmla="*/ 90 h 328"/>
                  <a:gd name="T14" fmla="*/ 279 w 346"/>
                  <a:gd name="T15" fmla="*/ 63 h 328"/>
                  <a:gd name="T16" fmla="*/ 346 w 346"/>
                  <a:gd name="T17" fmla="*/ 0 h 328"/>
                  <a:gd name="T18" fmla="*/ 99 w 346"/>
                  <a:gd name="T19" fmla="*/ 156 h 328"/>
                  <a:gd name="T20" fmla="*/ 69 w 346"/>
                  <a:gd name="T21" fmla="*/ 185 h 328"/>
                  <a:gd name="T22" fmla="*/ 67 w 346"/>
                  <a:gd name="T23" fmla="*/ 265 h 328"/>
                  <a:gd name="T24" fmla="*/ 67 w 346"/>
                  <a:gd name="T25" fmla="*/ 265 h 328"/>
                  <a:gd name="T26" fmla="*/ 147 w 346"/>
                  <a:gd name="T27" fmla="*/ 267 h 328"/>
                  <a:gd name="T28" fmla="*/ 177 w 346"/>
                  <a:gd name="T29" fmla="*/ 238 h 328"/>
                  <a:gd name="T30" fmla="*/ 99 w 346"/>
                  <a:gd name="T31" fmla="*/ 156 h 328"/>
                  <a:gd name="T32" fmla="*/ 67 w 346"/>
                  <a:gd name="T33" fmla="*/ 265 h 328"/>
                  <a:gd name="T34" fmla="*/ 0 w 346"/>
                  <a:gd name="T35" fmla="*/ 328 h 328"/>
                  <a:gd name="T36" fmla="*/ 157 w 346"/>
                  <a:gd name="T37" fmla="*/ 143 h 328"/>
                  <a:gd name="T38" fmla="*/ 120 w 346"/>
                  <a:gd name="T39" fmla="*/ 178 h 328"/>
                  <a:gd name="T40" fmla="*/ 193 w 346"/>
                  <a:gd name="T41" fmla="*/ 181 h 328"/>
                  <a:gd name="T42" fmla="*/ 156 w 346"/>
                  <a:gd name="T43" fmla="*/ 216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6" h="328">
                    <a:moveTo>
                      <a:pt x="169" y="90"/>
                    </a:moveTo>
                    <a:cubicBezTo>
                      <a:pt x="199" y="61"/>
                      <a:pt x="199" y="61"/>
                      <a:pt x="199" y="61"/>
                    </a:cubicBezTo>
                    <a:cubicBezTo>
                      <a:pt x="222" y="40"/>
                      <a:pt x="258" y="41"/>
                      <a:pt x="279" y="63"/>
                    </a:cubicBezTo>
                    <a:cubicBezTo>
                      <a:pt x="279" y="63"/>
                      <a:pt x="279" y="63"/>
                      <a:pt x="279" y="63"/>
                    </a:cubicBezTo>
                    <a:cubicBezTo>
                      <a:pt x="300" y="86"/>
                      <a:pt x="300" y="122"/>
                      <a:pt x="277" y="143"/>
                    </a:cubicBezTo>
                    <a:cubicBezTo>
                      <a:pt x="247" y="172"/>
                      <a:pt x="247" y="172"/>
                      <a:pt x="247" y="172"/>
                    </a:cubicBezTo>
                    <a:lnTo>
                      <a:pt x="169" y="90"/>
                    </a:lnTo>
                    <a:close/>
                    <a:moveTo>
                      <a:pt x="279" y="63"/>
                    </a:moveTo>
                    <a:cubicBezTo>
                      <a:pt x="346" y="0"/>
                      <a:pt x="346" y="0"/>
                      <a:pt x="346" y="0"/>
                    </a:cubicBezTo>
                    <a:moveTo>
                      <a:pt x="99" y="156"/>
                    </a:moveTo>
                    <a:cubicBezTo>
                      <a:pt x="69" y="185"/>
                      <a:pt x="69" y="185"/>
                      <a:pt x="69" y="185"/>
                    </a:cubicBezTo>
                    <a:cubicBezTo>
                      <a:pt x="46" y="206"/>
                      <a:pt x="46" y="242"/>
                      <a:pt x="67" y="265"/>
                    </a:cubicBezTo>
                    <a:cubicBezTo>
                      <a:pt x="67" y="265"/>
                      <a:pt x="67" y="265"/>
                      <a:pt x="67" y="265"/>
                    </a:cubicBezTo>
                    <a:cubicBezTo>
                      <a:pt x="88" y="287"/>
                      <a:pt x="124" y="288"/>
                      <a:pt x="147" y="267"/>
                    </a:cubicBezTo>
                    <a:cubicBezTo>
                      <a:pt x="177" y="238"/>
                      <a:pt x="177" y="238"/>
                      <a:pt x="177" y="238"/>
                    </a:cubicBezTo>
                    <a:lnTo>
                      <a:pt x="99" y="156"/>
                    </a:lnTo>
                    <a:close/>
                    <a:moveTo>
                      <a:pt x="67" y="265"/>
                    </a:moveTo>
                    <a:cubicBezTo>
                      <a:pt x="0" y="328"/>
                      <a:pt x="0" y="328"/>
                      <a:pt x="0" y="328"/>
                    </a:cubicBezTo>
                    <a:moveTo>
                      <a:pt x="157" y="143"/>
                    </a:moveTo>
                    <a:cubicBezTo>
                      <a:pt x="120" y="178"/>
                      <a:pt x="120" y="178"/>
                      <a:pt x="120" y="178"/>
                    </a:cubicBezTo>
                    <a:moveTo>
                      <a:pt x="193" y="181"/>
                    </a:moveTo>
                    <a:cubicBezTo>
                      <a:pt x="156" y="216"/>
                      <a:pt x="156" y="216"/>
                      <a:pt x="156" y="216"/>
                    </a:cubicBez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1037" name="Group 1036">
              <a:extLst>
                <a:ext uri="{FF2B5EF4-FFF2-40B4-BE49-F238E27FC236}">
                  <a16:creationId xmlns:a16="http://schemas.microsoft.com/office/drawing/2014/main" id="{92055E3C-E586-479D-8A9B-9B8A5F08BA9F}"/>
                </a:ext>
              </a:extLst>
            </p:cNvPr>
            <p:cNvGrpSpPr/>
            <p:nvPr/>
          </p:nvGrpSpPr>
          <p:grpSpPr>
            <a:xfrm>
              <a:off x="5376865" y="3954777"/>
              <a:ext cx="1110459" cy="1121362"/>
              <a:chOff x="4871241" y="3960674"/>
              <a:chExt cx="1110459" cy="1121362"/>
            </a:xfrm>
          </p:grpSpPr>
          <p:sp>
            <p:nvSpPr>
              <p:cNvPr id="213" name="Title 1">
                <a:extLst>
                  <a:ext uri="{FF2B5EF4-FFF2-40B4-BE49-F238E27FC236}">
                    <a16:creationId xmlns:a16="http://schemas.microsoft.com/office/drawing/2014/main" id="{95E12796-553E-4069-A2F4-E1684859A9E6}"/>
                  </a:ext>
                </a:extLst>
              </p:cNvPr>
              <p:cNvSpPr txBox="1">
                <a:spLocks/>
              </p:cNvSpPr>
              <p:nvPr/>
            </p:nvSpPr>
            <p:spPr>
              <a:xfrm>
                <a:off x="4871241" y="4835815"/>
                <a:ext cx="1110459" cy="24622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1" u="none" strike="noStrike" kern="1200" cap="none" spc="0" normalizeH="0" baseline="0" noProof="0">
                    <a:ln w="3175">
                      <a:noFill/>
                    </a:ln>
                    <a:solidFill>
                      <a:srgbClr val="000000"/>
                    </a:solidFill>
                    <a:effectLst/>
                    <a:uLnTx/>
                    <a:uFillTx/>
                    <a:latin typeface="Segoe UI"/>
                    <a:ea typeface="+mn-ea"/>
                    <a:cs typeface="Segoe UI Semibold" panose="020B0702040204020203" pitchFamily="34" charset="0"/>
                  </a:rPr>
                  <a:t>replication, namespace, serviceaccounts, etc.</a:t>
                </a:r>
              </a:p>
            </p:txBody>
          </p:sp>
          <p:grpSp>
            <p:nvGrpSpPr>
              <p:cNvPr id="1034" name="Group 1033">
                <a:extLst>
                  <a:ext uri="{FF2B5EF4-FFF2-40B4-BE49-F238E27FC236}">
                    <a16:creationId xmlns:a16="http://schemas.microsoft.com/office/drawing/2014/main" id="{552339A5-399B-4ACA-A114-F14E29CC6EF6}"/>
                  </a:ext>
                </a:extLst>
              </p:cNvPr>
              <p:cNvGrpSpPr/>
              <p:nvPr/>
            </p:nvGrpSpPr>
            <p:grpSpPr>
              <a:xfrm>
                <a:off x="5125453" y="3960674"/>
                <a:ext cx="601487" cy="826284"/>
                <a:chOff x="5175257" y="3960674"/>
                <a:chExt cx="601487" cy="826284"/>
              </a:xfrm>
            </p:grpSpPr>
            <p:sp>
              <p:nvSpPr>
                <p:cNvPr id="210" name="Title 1">
                  <a:extLst>
                    <a:ext uri="{FF2B5EF4-FFF2-40B4-BE49-F238E27FC236}">
                      <a16:creationId xmlns:a16="http://schemas.microsoft.com/office/drawing/2014/main" id="{C5095D6E-6F99-404B-BD0C-B95DA4F14F13}"/>
                    </a:ext>
                  </a:extLst>
                </p:cNvPr>
                <p:cNvSpPr txBox="1">
                  <a:spLocks/>
                </p:cNvSpPr>
                <p:nvPr/>
              </p:nvSpPr>
              <p:spPr>
                <a:xfrm>
                  <a:off x="5175257" y="3960674"/>
                  <a:ext cx="601487" cy="24622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-controller-manager</a:t>
                  </a:r>
                </a:p>
              </p:txBody>
            </p:sp>
            <p:sp>
              <p:nvSpPr>
                <p:cNvPr id="211" name="Rectangle: Rounded Corners 210">
                  <a:extLst>
                    <a:ext uri="{FF2B5EF4-FFF2-40B4-BE49-F238E27FC236}">
                      <a16:creationId xmlns:a16="http://schemas.microsoft.com/office/drawing/2014/main" id="{87E3F3CC-E7D0-4E7B-B14B-89DF92D26D11}"/>
                    </a:ext>
                  </a:extLst>
                </p:cNvPr>
                <p:cNvSpPr/>
                <p:nvPr/>
              </p:nvSpPr>
              <p:spPr bwMode="auto">
                <a:xfrm>
                  <a:off x="5209477" y="4253369"/>
                  <a:ext cx="533589" cy="533589"/>
                </a:xfrm>
                <a:prstGeom prst="roundRect">
                  <a:avLst>
                    <a:gd name="adj" fmla="val 3125"/>
                  </a:avLst>
                </a:prstGeom>
                <a:solidFill>
                  <a:schemeClr val="bg1"/>
                </a:solid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215" name="remote" title="Icon of a remote control">
                  <a:extLst>
                    <a:ext uri="{FF2B5EF4-FFF2-40B4-BE49-F238E27FC236}">
                      <a16:creationId xmlns:a16="http://schemas.microsoft.com/office/drawing/2014/main" id="{EC01C6BB-AB33-4A0F-9031-00E8B74390D5}"/>
                    </a:ext>
                  </a:extLst>
                </p:cNvPr>
                <p:cNvSpPr>
                  <a:spLocks noChangeAspect="1" noEditPoints="1"/>
                </p:cNvSpPr>
                <p:nvPr/>
              </p:nvSpPr>
              <p:spPr bwMode="auto">
                <a:xfrm>
                  <a:off x="5399859" y="4337283"/>
                  <a:ext cx="152825" cy="365760"/>
                </a:xfrm>
                <a:custGeom>
                  <a:avLst/>
                  <a:gdLst>
                    <a:gd name="T0" fmla="*/ 87 w 107"/>
                    <a:gd name="T1" fmla="*/ 188 h 261"/>
                    <a:gd name="T2" fmla="*/ 71 w 107"/>
                    <a:gd name="T3" fmla="*/ 261 h 261"/>
                    <a:gd name="T4" fmla="*/ 19 w 107"/>
                    <a:gd name="T5" fmla="*/ 245 h 261"/>
                    <a:gd name="T6" fmla="*/ 0 w 107"/>
                    <a:gd name="T7" fmla="*/ 110 h 261"/>
                    <a:gd name="T8" fmla="*/ 18 w 107"/>
                    <a:gd name="T9" fmla="*/ 0 h 261"/>
                    <a:gd name="T10" fmla="*/ 107 w 107"/>
                    <a:gd name="T11" fmla="*/ 18 h 261"/>
                    <a:gd name="T12" fmla="*/ 54 w 107"/>
                    <a:gd name="T13" fmla="*/ 35 h 261"/>
                    <a:gd name="T14" fmla="*/ 52 w 107"/>
                    <a:gd name="T15" fmla="*/ 36 h 261"/>
                    <a:gd name="T16" fmla="*/ 54 w 107"/>
                    <a:gd name="T17" fmla="*/ 35 h 261"/>
                    <a:gd name="T18" fmla="*/ 70 w 107"/>
                    <a:gd name="T19" fmla="*/ 52 h 261"/>
                    <a:gd name="T20" fmla="*/ 72 w 107"/>
                    <a:gd name="T21" fmla="*/ 54 h 261"/>
                    <a:gd name="T22" fmla="*/ 37 w 107"/>
                    <a:gd name="T23" fmla="*/ 52 h 261"/>
                    <a:gd name="T24" fmla="*/ 35 w 107"/>
                    <a:gd name="T25" fmla="*/ 54 h 261"/>
                    <a:gd name="T26" fmla="*/ 37 w 107"/>
                    <a:gd name="T27" fmla="*/ 52 h 261"/>
                    <a:gd name="T28" fmla="*/ 70 w 107"/>
                    <a:gd name="T29" fmla="*/ 86 h 261"/>
                    <a:gd name="T30" fmla="*/ 72 w 107"/>
                    <a:gd name="T31" fmla="*/ 88 h 261"/>
                    <a:gd name="T32" fmla="*/ 37 w 107"/>
                    <a:gd name="T33" fmla="*/ 86 h 261"/>
                    <a:gd name="T34" fmla="*/ 35 w 107"/>
                    <a:gd name="T35" fmla="*/ 88 h 261"/>
                    <a:gd name="T36" fmla="*/ 37 w 107"/>
                    <a:gd name="T37" fmla="*/ 86 h 261"/>
                    <a:gd name="T38" fmla="*/ 70 w 107"/>
                    <a:gd name="T39" fmla="*/ 121 h 261"/>
                    <a:gd name="T40" fmla="*/ 72 w 107"/>
                    <a:gd name="T41" fmla="*/ 123 h 261"/>
                    <a:gd name="T42" fmla="*/ 37 w 107"/>
                    <a:gd name="T43" fmla="*/ 121 h 261"/>
                    <a:gd name="T44" fmla="*/ 35 w 107"/>
                    <a:gd name="T45" fmla="*/ 123 h 261"/>
                    <a:gd name="T46" fmla="*/ 37 w 107"/>
                    <a:gd name="T47" fmla="*/ 121 h 261"/>
                    <a:gd name="T48" fmla="*/ 52 w 107"/>
                    <a:gd name="T49" fmla="*/ 69 h 261"/>
                    <a:gd name="T50" fmla="*/ 54 w 107"/>
                    <a:gd name="T51" fmla="*/ 71 h 261"/>
                    <a:gd name="T52" fmla="*/ 54 w 107"/>
                    <a:gd name="T53" fmla="*/ 156 h 261"/>
                    <a:gd name="T54" fmla="*/ 52 w 107"/>
                    <a:gd name="T55" fmla="*/ 158 h 261"/>
                    <a:gd name="T56" fmla="*/ 54 w 107"/>
                    <a:gd name="T57" fmla="*/ 156 h 261"/>
                    <a:gd name="T58" fmla="*/ 52 w 107"/>
                    <a:gd name="T59" fmla="*/ 191 h 261"/>
                    <a:gd name="T60" fmla="*/ 54 w 107"/>
                    <a:gd name="T61" fmla="*/ 192 h 261"/>
                    <a:gd name="T62" fmla="*/ 54 w 107"/>
                    <a:gd name="T63" fmla="*/ 226 h 261"/>
                    <a:gd name="T64" fmla="*/ 52 w 107"/>
                    <a:gd name="T65" fmla="*/ 227 h 261"/>
                    <a:gd name="T66" fmla="*/ 54 w 107"/>
                    <a:gd name="T67" fmla="*/ 226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7" h="261">
                      <a:moveTo>
                        <a:pt x="106" y="110"/>
                      </a:moveTo>
                      <a:cubicBezTo>
                        <a:pt x="87" y="188"/>
                        <a:pt x="87" y="188"/>
                        <a:pt x="87" y="188"/>
                      </a:cubicBezTo>
                      <a:cubicBezTo>
                        <a:pt x="87" y="245"/>
                        <a:pt x="87" y="245"/>
                        <a:pt x="87" y="245"/>
                      </a:cubicBezTo>
                      <a:cubicBezTo>
                        <a:pt x="87" y="254"/>
                        <a:pt x="80" y="261"/>
                        <a:pt x="71" y="261"/>
                      </a:cubicBezTo>
                      <a:cubicBezTo>
                        <a:pt x="35" y="261"/>
                        <a:pt x="35" y="261"/>
                        <a:pt x="35" y="261"/>
                      </a:cubicBezTo>
                      <a:cubicBezTo>
                        <a:pt x="26" y="261"/>
                        <a:pt x="19" y="254"/>
                        <a:pt x="19" y="245"/>
                      </a:cubicBezTo>
                      <a:cubicBezTo>
                        <a:pt x="19" y="188"/>
                        <a:pt x="19" y="188"/>
                        <a:pt x="19" y="188"/>
                      </a:cubicBezTo>
                      <a:cubicBezTo>
                        <a:pt x="0" y="110"/>
                        <a:pt x="0" y="110"/>
                        <a:pt x="0" y="110"/>
                      </a:cubicBezTo>
                      <a:cubicBezTo>
                        <a:pt x="0" y="18"/>
                        <a:pt x="0" y="18"/>
                        <a:pt x="0" y="18"/>
                      </a:cubicBezTo>
                      <a:cubicBezTo>
                        <a:pt x="0" y="8"/>
                        <a:pt x="8" y="0"/>
                        <a:pt x="18" y="0"/>
                      </a:cubicBezTo>
                      <a:cubicBezTo>
                        <a:pt x="89" y="0"/>
                        <a:pt x="89" y="0"/>
                        <a:pt x="89" y="0"/>
                      </a:cubicBezTo>
                      <a:cubicBezTo>
                        <a:pt x="99" y="0"/>
                        <a:pt x="107" y="8"/>
                        <a:pt x="107" y="18"/>
                      </a:cubicBezTo>
                      <a:lnTo>
                        <a:pt x="106" y="110"/>
                      </a:lnTo>
                      <a:close/>
                      <a:moveTo>
                        <a:pt x="54" y="35"/>
                      </a:moveTo>
                      <a:cubicBezTo>
                        <a:pt x="52" y="35"/>
                        <a:pt x="52" y="35"/>
                        <a:pt x="52" y="35"/>
                      </a:cubicBezTo>
                      <a:cubicBezTo>
                        <a:pt x="52" y="36"/>
                        <a:pt x="52" y="36"/>
                        <a:pt x="52" y="36"/>
                      </a:cubicBezTo>
                      <a:cubicBezTo>
                        <a:pt x="54" y="36"/>
                        <a:pt x="54" y="36"/>
                        <a:pt x="54" y="36"/>
                      </a:cubicBezTo>
                      <a:lnTo>
                        <a:pt x="54" y="35"/>
                      </a:lnTo>
                      <a:close/>
                      <a:moveTo>
                        <a:pt x="72" y="52"/>
                      </a:moveTo>
                      <a:cubicBezTo>
                        <a:pt x="70" y="52"/>
                        <a:pt x="70" y="52"/>
                        <a:pt x="70" y="52"/>
                      </a:cubicBezTo>
                      <a:cubicBezTo>
                        <a:pt x="70" y="54"/>
                        <a:pt x="70" y="54"/>
                        <a:pt x="70" y="54"/>
                      </a:cubicBezTo>
                      <a:cubicBezTo>
                        <a:pt x="72" y="54"/>
                        <a:pt x="72" y="54"/>
                        <a:pt x="72" y="54"/>
                      </a:cubicBezTo>
                      <a:lnTo>
                        <a:pt x="72" y="52"/>
                      </a:lnTo>
                      <a:close/>
                      <a:moveTo>
                        <a:pt x="37" y="52"/>
                      </a:moveTo>
                      <a:cubicBezTo>
                        <a:pt x="35" y="52"/>
                        <a:pt x="35" y="52"/>
                        <a:pt x="35" y="52"/>
                      </a:cubicBezTo>
                      <a:cubicBezTo>
                        <a:pt x="35" y="54"/>
                        <a:pt x="35" y="54"/>
                        <a:pt x="35" y="54"/>
                      </a:cubicBezTo>
                      <a:cubicBezTo>
                        <a:pt x="37" y="54"/>
                        <a:pt x="37" y="54"/>
                        <a:pt x="37" y="54"/>
                      </a:cubicBezTo>
                      <a:lnTo>
                        <a:pt x="37" y="52"/>
                      </a:lnTo>
                      <a:close/>
                      <a:moveTo>
                        <a:pt x="72" y="86"/>
                      </a:moveTo>
                      <a:cubicBezTo>
                        <a:pt x="70" y="86"/>
                        <a:pt x="70" y="86"/>
                        <a:pt x="70" y="86"/>
                      </a:cubicBezTo>
                      <a:cubicBezTo>
                        <a:pt x="70" y="88"/>
                        <a:pt x="70" y="88"/>
                        <a:pt x="70" y="88"/>
                      </a:cubicBezTo>
                      <a:cubicBezTo>
                        <a:pt x="72" y="88"/>
                        <a:pt x="72" y="88"/>
                        <a:pt x="72" y="88"/>
                      </a:cubicBezTo>
                      <a:lnTo>
                        <a:pt x="72" y="86"/>
                      </a:lnTo>
                      <a:close/>
                      <a:moveTo>
                        <a:pt x="37" y="86"/>
                      </a:moveTo>
                      <a:cubicBezTo>
                        <a:pt x="35" y="86"/>
                        <a:pt x="35" y="86"/>
                        <a:pt x="35" y="86"/>
                      </a:cubicBezTo>
                      <a:cubicBezTo>
                        <a:pt x="35" y="88"/>
                        <a:pt x="35" y="88"/>
                        <a:pt x="35" y="88"/>
                      </a:cubicBezTo>
                      <a:cubicBezTo>
                        <a:pt x="37" y="88"/>
                        <a:pt x="37" y="88"/>
                        <a:pt x="37" y="88"/>
                      </a:cubicBezTo>
                      <a:lnTo>
                        <a:pt x="37" y="86"/>
                      </a:lnTo>
                      <a:close/>
                      <a:moveTo>
                        <a:pt x="72" y="121"/>
                      </a:moveTo>
                      <a:cubicBezTo>
                        <a:pt x="70" y="121"/>
                        <a:pt x="70" y="121"/>
                        <a:pt x="70" y="121"/>
                      </a:cubicBezTo>
                      <a:cubicBezTo>
                        <a:pt x="70" y="123"/>
                        <a:pt x="70" y="123"/>
                        <a:pt x="70" y="123"/>
                      </a:cubicBezTo>
                      <a:cubicBezTo>
                        <a:pt x="72" y="123"/>
                        <a:pt x="72" y="123"/>
                        <a:pt x="72" y="123"/>
                      </a:cubicBezTo>
                      <a:lnTo>
                        <a:pt x="72" y="121"/>
                      </a:lnTo>
                      <a:close/>
                      <a:moveTo>
                        <a:pt x="37" y="121"/>
                      </a:moveTo>
                      <a:cubicBezTo>
                        <a:pt x="35" y="121"/>
                        <a:pt x="35" y="121"/>
                        <a:pt x="35" y="121"/>
                      </a:cubicBezTo>
                      <a:cubicBezTo>
                        <a:pt x="35" y="123"/>
                        <a:pt x="35" y="123"/>
                        <a:pt x="35" y="123"/>
                      </a:cubicBezTo>
                      <a:cubicBezTo>
                        <a:pt x="37" y="123"/>
                        <a:pt x="37" y="123"/>
                        <a:pt x="37" y="123"/>
                      </a:cubicBezTo>
                      <a:lnTo>
                        <a:pt x="37" y="121"/>
                      </a:lnTo>
                      <a:close/>
                      <a:moveTo>
                        <a:pt x="54" y="69"/>
                      </a:moveTo>
                      <a:cubicBezTo>
                        <a:pt x="52" y="69"/>
                        <a:pt x="52" y="69"/>
                        <a:pt x="52" y="69"/>
                      </a:cubicBezTo>
                      <a:cubicBezTo>
                        <a:pt x="52" y="71"/>
                        <a:pt x="52" y="71"/>
                        <a:pt x="52" y="71"/>
                      </a:cubicBezTo>
                      <a:cubicBezTo>
                        <a:pt x="54" y="71"/>
                        <a:pt x="54" y="71"/>
                        <a:pt x="54" y="71"/>
                      </a:cubicBezTo>
                      <a:lnTo>
                        <a:pt x="54" y="69"/>
                      </a:lnTo>
                      <a:close/>
                      <a:moveTo>
                        <a:pt x="54" y="156"/>
                      </a:moveTo>
                      <a:cubicBezTo>
                        <a:pt x="52" y="156"/>
                        <a:pt x="52" y="156"/>
                        <a:pt x="52" y="156"/>
                      </a:cubicBezTo>
                      <a:cubicBezTo>
                        <a:pt x="52" y="158"/>
                        <a:pt x="52" y="158"/>
                        <a:pt x="52" y="158"/>
                      </a:cubicBezTo>
                      <a:cubicBezTo>
                        <a:pt x="54" y="158"/>
                        <a:pt x="54" y="158"/>
                        <a:pt x="54" y="158"/>
                      </a:cubicBezTo>
                      <a:lnTo>
                        <a:pt x="54" y="156"/>
                      </a:lnTo>
                      <a:close/>
                      <a:moveTo>
                        <a:pt x="54" y="191"/>
                      </a:moveTo>
                      <a:cubicBezTo>
                        <a:pt x="52" y="191"/>
                        <a:pt x="52" y="191"/>
                        <a:pt x="52" y="191"/>
                      </a:cubicBezTo>
                      <a:cubicBezTo>
                        <a:pt x="52" y="192"/>
                        <a:pt x="52" y="192"/>
                        <a:pt x="52" y="192"/>
                      </a:cubicBezTo>
                      <a:cubicBezTo>
                        <a:pt x="54" y="192"/>
                        <a:pt x="54" y="192"/>
                        <a:pt x="54" y="192"/>
                      </a:cubicBezTo>
                      <a:lnTo>
                        <a:pt x="54" y="191"/>
                      </a:lnTo>
                      <a:close/>
                      <a:moveTo>
                        <a:pt x="54" y="226"/>
                      </a:moveTo>
                      <a:cubicBezTo>
                        <a:pt x="52" y="226"/>
                        <a:pt x="52" y="226"/>
                        <a:pt x="52" y="226"/>
                      </a:cubicBezTo>
                      <a:cubicBezTo>
                        <a:pt x="52" y="227"/>
                        <a:pt x="52" y="227"/>
                        <a:pt x="52" y="227"/>
                      </a:cubicBezTo>
                      <a:cubicBezTo>
                        <a:pt x="54" y="227"/>
                        <a:pt x="54" y="227"/>
                        <a:pt x="54" y="227"/>
                      </a:cubicBezTo>
                      <a:lnTo>
                        <a:pt x="54" y="226"/>
                      </a:lnTo>
                      <a:close/>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grpSp>
        <p:grpSp>
          <p:nvGrpSpPr>
            <p:cNvPr id="1035" name="Group 1034">
              <a:extLst>
                <a:ext uri="{FF2B5EF4-FFF2-40B4-BE49-F238E27FC236}">
                  <a16:creationId xmlns:a16="http://schemas.microsoft.com/office/drawing/2014/main" id="{FA00B7BC-8B6B-4EE0-B29F-C43A0382C970}"/>
                </a:ext>
              </a:extLst>
            </p:cNvPr>
            <p:cNvGrpSpPr/>
            <p:nvPr/>
          </p:nvGrpSpPr>
          <p:grpSpPr>
            <a:xfrm>
              <a:off x="6755996" y="4076697"/>
              <a:ext cx="601487" cy="703174"/>
              <a:chOff x="6300176" y="4082594"/>
              <a:chExt cx="601487" cy="703174"/>
            </a:xfrm>
          </p:grpSpPr>
          <p:sp>
            <p:nvSpPr>
              <p:cNvPr id="218" name="Title 1">
                <a:extLst>
                  <a:ext uri="{FF2B5EF4-FFF2-40B4-BE49-F238E27FC236}">
                    <a16:creationId xmlns:a16="http://schemas.microsoft.com/office/drawing/2014/main" id="{908600BB-AAFA-43FA-BD74-D4110F9C93AE}"/>
                  </a:ext>
                </a:extLst>
              </p:cNvPr>
              <p:cNvSpPr txBox="1">
                <a:spLocks/>
              </p:cNvSpPr>
              <p:nvPr/>
            </p:nvSpPr>
            <p:spPr>
              <a:xfrm>
                <a:off x="6300176" y="4082594"/>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-scheduler</a:t>
                </a:r>
              </a:p>
            </p:txBody>
          </p:sp>
          <p:sp>
            <p:nvSpPr>
              <p:cNvPr id="219" name="Rectangle: Rounded Corners 218">
                <a:extLst>
                  <a:ext uri="{FF2B5EF4-FFF2-40B4-BE49-F238E27FC236}">
                    <a16:creationId xmlns:a16="http://schemas.microsoft.com/office/drawing/2014/main" id="{71343A6A-2868-4646-87E6-937419311AB1}"/>
                  </a:ext>
                </a:extLst>
              </p:cNvPr>
              <p:cNvSpPr/>
              <p:nvPr/>
            </p:nvSpPr>
            <p:spPr bwMode="auto">
              <a:xfrm>
                <a:off x="6334396" y="4252179"/>
                <a:ext cx="533589" cy="533589"/>
              </a:xfrm>
              <a:prstGeom prst="roundRect">
                <a:avLst>
                  <a:gd name="adj" fmla="val 3125"/>
                </a:avLst>
              </a:prstGeom>
              <a:solidFill>
                <a:schemeClr val="bg1"/>
              </a:solid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221" name="Calendar" title="Icon of a calendar">
                <a:extLst>
                  <a:ext uri="{FF2B5EF4-FFF2-40B4-BE49-F238E27FC236}">
                    <a16:creationId xmlns:a16="http://schemas.microsoft.com/office/drawing/2014/main" id="{55A4EFFA-8420-4F7B-BADB-F6DA782B00CC}"/>
                  </a:ext>
                </a:extLst>
              </p:cNvPr>
              <p:cNvSpPr>
                <a:spLocks noChangeAspect="1" noEditPoints="1"/>
              </p:cNvSpPr>
              <p:nvPr/>
            </p:nvSpPr>
            <p:spPr bwMode="auto">
              <a:xfrm>
                <a:off x="6437177" y="4361816"/>
                <a:ext cx="328027" cy="314314"/>
              </a:xfrm>
              <a:custGeom>
                <a:avLst/>
                <a:gdLst>
                  <a:gd name="T0" fmla="*/ 598 w 598"/>
                  <a:gd name="T1" fmla="*/ 573 h 573"/>
                  <a:gd name="T2" fmla="*/ 0 w 598"/>
                  <a:gd name="T3" fmla="*/ 59 h 573"/>
                  <a:gd name="T4" fmla="*/ 598 w 598"/>
                  <a:gd name="T5" fmla="*/ 341 h 573"/>
                  <a:gd name="T6" fmla="*/ 598 w 598"/>
                  <a:gd name="T7" fmla="*/ 176 h 573"/>
                  <a:gd name="T8" fmla="*/ 120 w 598"/>
                  <a:gd name="T9" fmla="*/ 121 h 573"/>
                  <a:gd name="T10" fmla="*/ 477 w 598"/>
                  <a:gd name="T11" fmla="*/ 121 h 573"/>
                  <a:gd name="T12" fmla="*/ 246 w 598"/>
                  <a:gd name="T13" fmla="*/ 252 h 573"/>
                  <a:gd name="T14" fmla="*/ 232 w 598"/>
                  <a:gd name="T15" fmla="*/ 266 h 573"/>
                  <a:gd name="T16" fmla="*/ 246 w 598"/>
                  <a:gd name="T17" fmla="*/ 259 h 573"/>
                  <a:gd name="T18" fmla="*/ 365 w 598"/>
                  <a:gd name="T19" fmla="*/ 252 h 573"/>
                  <a:gd name="T20" fmla="*/ 351 w 598"/>
                  <a:gd name="T21" fmla="*/ 266 h 573"/>
                  <a:gd name="T22" fmla="*/ 365 w 598"/>
                  <a:gd name="T23" fmla="*/ 257 h 573"/>
                  <a:gd name="T24" fmla="*/ 484 w 598"/>
                  <a:gd name="T25" fmla="*/ 252 h 573"/>
                  <a:gd name="T26" fmla="*/ 470 w 598"/>
                  <a:gd name="T27" fmla="*/ 266 h 573"/>
                  <a:gd name="T28" fmla="*/ 484 w 598"/>
                  <a:gd name="T29" fmla="*/ 259 h 573"/>
                  <a:gd name="T30" fmla="*/ 246 w 598"/>
                  <a:gd name="T31" fmla="*/ 332 h 573"/>
                  <a:gd name="T32" fmla="*/ 232 w 598"/>
                  <a:gd name="T33" fmla="*/ 344 h 573"/>
                  <a:gd name="T34" fmla="*/ 246 w 598"/>
                  <a:gd name="T35" fmla="*/ 339 h 573"/>
                  <a:gd name="T36" fmla="*/ 365 w 598"/>
                  <a:gd name="T37" fmla="*/ 332 h 573"/>
                  <a:gd name="T38" fmla="*/ 351 w 598"/>
                  <a:gd name="T39" fmla="*/ 344 h 573"/>
                  <a:gd name="T40" fmla="*/ 365 w 598"/>
                  <a:gd name="T41" fmla="*/ 337 h 573"/>
                  <a:gd name="T42" fmla="*/ 484 w 598"/>
                  <a:gd name="T43" fmla="*/ 332 h 573"/>
                  <a:gd name="T44" fmla="*/ 470 w 598"/>
                  <a:gd name="T45" fmla="*/ 344 h 573"/>
                  <a:gd name="T46" fmla="*/ 484 w 598"/>
                  <a:gd name="T47" fmla="*/ 339 h 573"/>
                  <a:gd name="T48" fmla="*/ 127 w 598"/>
                  <a:gd name="T49" fmla="*/ 332 h 573"/>
                  <a:gd name="T50" fmla="*/ 113 w 598"/>
                  <a:gd name="T51" fmla="*/ 344 h 573"/>
                  <a:gd name="T52" fmla="*/ 127 w 598"/>
                  <a:gd name="T53" fmla="*/ 337 h 573"/>
                  <a:gd name="T54" fmla="*/ 246 w 598"/>
                  <a:gd name="T55" fmla="*/ 410 h 573"/>
                  <a:gd name="T56" fmla="*/ 232 w 598"/>
                  <a:gd name="T57" fmla="*/ 424 h 573"/>
                  <a:gd name="T58" fmla="*/ 246 w 598"/>
                  <a:gd name="T59" fmla="*/ 417 h 573"/>
                  <a:gd name="T60" fmla="*/ 365 w 598"/>
                  <a:gd name="T61" fmla="*/ 410 h 573"/>
                  <a:gd name="T62" fmla="*/ 351 w 598"/>
                  <a:gd name="T63" fmla="*/ 424 h 573"/>
                  <a:gd name="T64" fmla="*/ 365 w 598"/>
                  <a:gd name="T65" fmla="*/ 417 h 573"/>
                  <a:gd name="T66" fmla="*/ 484 w 598"/>
                  <a:gd name="T67" fmla="*/ 410 h 573"/>
                  <a:gd name="T68" fmla="*/ 470 w 598"/>
                  <a:gd name="T69" fmla="*/ 424 h 573"/>
                  <a:gd name="T70" fmla="*/ 484 w 598"/>
                  <a:gd name="T71" fmla="*/ 417 h 573"/>
                  <a:gd name="T72" fmla="*/ 127 w 598"/>
                  <a:gd name="T73" fmla="*/ 410 h 573"/>
                  <a:gd name="T74" fmla="*/ 113 w 598"/>
                  <a:gd name="T75" fmla="*/ 424 h 573"/>
                  <a:gd name="T76" fmla="*/ 127 w 598"/>
                  <a:gd name="T77" fmla="*/ 417 h 573"/>
                  <a:gd name="T78" fmla="*/ 246 w 598"/>
                  <a:gd name="T79" fmla="*/ 490 h 573"/>
                  <a:gd name="T80" fmla="*/ 232 w 598"/>
                  <a:gd name="T81" fmla="*/ 504 h 573"/>
                  <a:gd name="T82" fmla="*/ 246 w 598"/>
                  <a:gd name="T83" fmla="*/ 497 h 573"/>
                  <a:gd name="T84" fmla="*/ 365 w 598"/>
                  <a:gd name="T85" fmla="*/ 490 h 573"/>
                  <a:gd name="T86" fmla="*/ 351 w 598"/>
                  <a:gd name="T87" fmla="*/ 504 h 573"/>
                  <a:gd name="T88" fmla="*/ 365 w 598"/>
                  <a:gd name="T89" fmla="*/ 497 h 573"/>
                  <a:gd name="T90" fmla="*/ 127 w 598"/>
                  <a:gd name="T91" fmla="*/ 490 h 573"/>
                  <a:gd name="T92" fmla="*/ 113 w 598"/>
                  <a:gd name="T93" fmla="*/ 504 h 573"/>
                  <a:gd name="T94" fmla="*/ 127 w 598"/>
                  <a:gd name="T95" fmla="*/ 495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98" h="573">
                    <a:moveTo>
                      <a:pt x="598" y="341"/>
                    </a:moveTo>
                    <a:lnTo>
                      <a:pt x="598" y="573"/>
                    </a:lnTo>
                    <a:lnTo>
                      <a:pt x="0" y="573"/>
                    </a:lnTo>
                    <a:lnTo>
                      <a:pt x="0" y="59"/>
                    </a:lnTo>
                    <a:lnTo>
                      <a:pt x="598" y="59"/>
                    </a:lnTo>
                    <a:lnTo>
                      <a:pt x="598" y="341"/>
                    </a:lnTo>
                    <a:moveTo>
                      <a:pt x="0" y="176"/>
                    </a:moveTo>
                    <a:lnTo>
                      <a:pt x="598" y="176"/>
                    </a:lnTo>
                    <a:moveTo>
                      <a:pt x="120" y="0"/>
                    </a:moveTo>
                    <a:lnTo>
                      <a:pt x="120" y="121"/>
                    </a:lnTo>
                    <a:moveTo>
                      <a:pt x="477" y="0"/>
                    </a:moveTo>
                    <a:lnTo>
                      <a:pt x="477" y="121"/>
                    </a:lnTo>
                    <a:moveTo>
                      <a:pt x="246" y="259"/>
                    </a:moveTo>
                    <a:lnTo>
                      <a:pt x="246" y="252"/>
                    </a:lnTo>
                    <a:lnTo>
                      <a:pt x="232" y="252"/>
                    </a:lnTo>
                    <a:lnTo>
                      <a:pt x="232" y="266"/>
                    </a:lnTo>
                    <a:lnTo>
                      <a:pt x="246" y="266"/>
                    </a:lnTo>
                    <a:lnTo>
                      <a:pt x="246" y="259"/>
                    </a:lnTo>
                    <a:moveTo>
                      <a:pt x="365" y="257"/>
                    </a:moveTo>
                    <a:lnTo>
                      <a:pt x="365" y="252"/>
                    </a:lnTo>
                    <a:lnTo>
                      <a:pt x="351" y="252"/>
                    </a:lnTo>
                    <a:lnTo>
                      <a:pt x="351" y="266"/>
                    </a:lnTo>
                    <a:lnTo>
                      <a:pt x="365" y="266"/>
                    </a:lnTo>
                    <a:lnTo>
                      <a:pt x="365" y="257"/>
                    </a:lnTo>
                    <a:moveTo>
                      <a:pt x="484" y="259"/>
                    </a:moveTo>
                    <a:lnTo>
                      <a:pt x="484" y="252"/>
                    </a:lnTo>
                    <a:lnTo>
                      <a:pt x="470" y="252"/>
                    </a:lnTo>
                    <a:lnTo>
                      <a:pt x="470" y="266"/>
                    </a:lnTo>
                    <a:lnTo>
                      <a:pt x="484" y="266"/>
                    </a:lnTo>
                    <a:lnTo>
                      <a:pt x="484" y="259"/>
                    </a:lnTo>
                    <a:moveTo>
                      <a:pt x="246" y="339"/>
                    </a:moveTo>
                    <a:lnTo>
                      <a:pt x="246" y="332"/>
                    </a:lnTo>
                    <a:lnTo>
                      <a:pt x="232" y="332"/>
                    </a:lnTo>
                    <a:lnTo>
                      <a:pt x="232" y="344"/>
                    </a:lnTo>
                    <a:lnTo>
                      <a:pt x="246" y="344"/>
                    </a:lnTo>
                    <a:lnTo>
                      <a:pt x="246" y="339"/>
                    </a:lnTo>
                    <a:moveTo>
                      <a:pt x="365" y="337"/>
                    </a:moveTo>
                    <a:lnTo>
                      <a:pt x="365" y="332"/>
                    </a:lnTo>
                    <a:lnTo>
                      <a:pt x="351" y="332"/>
                    </a:lnTo>
                    <a:lnTo>
                      <a:pt x="351" y="344"/>
                    </a:lnTo>
                    <a:lnTo>
                      <a:pt x="365" y="344"/>
                    </a:lnTo>
                    <a:lnTo>
                      <a:pt x="365" y="337"/>
                    </a:lnTo>
                    <a:moveTo>
                      <a:pt x="484" y="339"/>
                    </a:moveTo>
                    <a:lnTo>
                      <a:pt x="484" y="332"/>
                    </a:lnTo>
                    <a:lnTo>
                      <a:pt x="470" y="332"/>
                    </a:lnTo>
                    <a:lnTo>
                      <a:pt x="470" y="344"/>
                    </a:lnTo>
                    <a:lnTo>
                      <a:pt x="484" y="344"/>
                    </a:lnTo>
                    <a:lnTo>
                      <a:pt x="484" y="339"/>
                    </a:lnTo>
                    <a:moveTo>
                      <a:pt x="127" y="337"/>
                    </a:moveTo>
                    <a:lnTo>
                      <a:pt x="127" y="332"/>
                    </a:lnTo>
                    <a:lnTo>
                      <a:pt x="113" y="332"/>
                    </a:lnTo>
                    <a:lnTo>
                      <a:pt x="113" y="344"/>
                    </a:lnTo>
                    <a:lnTo>
                      <a:pt x="127" y="344"/>
                    </a:lnTo>
                    <a:lnTo>
                      <a:pt x="127" y="337"/>
                    </a:lnTo>
                    <a:moveTo>
                      <a:pt x="246" y="417"/>
                    </a:moveTo>
                    <a:lnTo>
                      <a:pt x="246" y="410"/>
                    </a:lnTo>
                    <a:lnTo>
                      <a:pt x="232" y="410"/>
                    </a:lnTo>
                    <a:lnTo>
                      <a:pt x="232" y="424"/>
                    </a:lnTo>
                    <a:lnTo>
                      <a:pt x="246" y="424"/>
                    </a:lnTo>
                    <a:lnTo>
                      <a:pt x="246" y="417"/>
                    </a:lnTo>
                    <a:moveTo>
                      <a:pt x="365" y="417"/>
                    </a:moveTo>
                    <a:lnTo>
                      <a:pt x="365" y="410"/>
                    </a:lnTo>
                    <a:lnTo>
                      <a:pt x="351" y="410"/>
                    </a:lnTo>
                    <a:lnTo>
                      <a:pt x="351" y="424"/>
                    </a:lnTo>
                    <a:lnTo>
                      <a:pt x="365" y="424"/>
                    </a:lnTo>
                    <a:lnTo>
                      <a:pt x="365" y="417"/>
                    </a:lnTo>
                    <a:moveTo>
                      <a:pt x="484" y="417"/>
                    </a:moveTo>
                    <a:lnTo>
                      <a:pt x="484" y="410"/>
                    </a:lnTo>
                    <a:lnTo>
                      <a:pt x="470" y="410"/>
                    </a:lnTo>
                    <a:lnTo>
                      <a:pt x="470" y="424"/>
                    </a:lnTo>
                    <a:lnTo>
                      <a:pt x="484" y="424"/>
                    </a:lnTo>
                    <a:lnTo>
                      <a:pt x="484" y="417"/>
                    </a:lnTo>
                    <a:moveTo>
                      <a:pt x="127" y="417"/>
                    </a:moveTo>
                    <a:lnTo>
                      <a:pt x="127" y="410"/>
                    </a:lnTo>
                    <a:lnTo>
                      <a:pt x="113" y="410"/>
                    </a:lnTo>
                    <a:lnTo>
                      <a:pt x="113" y="424"/>
                    </a:lnTo>
                    <a:lnTo>
                      <a:pt x="127" y="424"/>
                    </a:lnTo>
                    <a:lnTo>
                      <a:pt x="127" y="417"/>
                    </a:lnTo>
                    <a:moveTo>
                      <a:pt x="246" y="497"/>
                    </a:moveTo>
                    <a:lnTo>
                      <a:pt x="246" y="490"/>
                    </a:lnTo>
                    <a:lnTo>
                      <a:pt x="232" y="490"/>
                    </a:lnTo>
                    <a:lnTo>
                      <a:pt x="232" y="504"/>
                    </a:lnTo>
                    <a:lnTo>
                      <a:pt x="246" y="504"/>
                    </a:lnTo>
                    <a:lnTo>
                      <a:pt x="246" y="497"/>
                    </a:lnTo>
                    <a:moveTo>
                      <a:pt x="365" y="497"/>
                    </a:moveTo>
                    <a:lnTo>
                      <a:pt x="365" y="490"/>
                    </a:lnTo>
                    <a:lnTo>
                      <a:pt x="351" y="490"/>
                    </a:lnTo>
                    <a:lnTo>
                      <a:pt x="351" y="504"/>
                    </a:lnTo>
                    <a:lnTo>
                      <a:pt x="365" y="504"/>
                    </a:lnTo>
                    <a:lnTo>
                      <a:pt x="365" y="497"/>
                    </a:lnTo>
                    <a:moveTo>
                      <a:pt x="127" y="495"/>
                    </a:moveTo>
                    <a:lnTo>
                      <a:pt x="127" y="490"/>
                    </a:lnTo>
                    <a:lnTo>
                      <a:pt x="113" y="490"/>
                    </a:lnTo>
                    <a:lnTo>
                      <a:pt x="113" y="504"/>
                    </a:lnTo>
                    <a:lnTo>
                      <a:pt x="127" y="504"/>
                    </a:lnTo>
                    <a:lnTo>
                      <a:pt x="127" y="495"/>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cxnSp>
          <p:nvCxnSpPr>
            <p:cNvPr id="230" name="Straight Arrow Connector 229">
              <a:extLst>
                <a:ext uri="{FF2B5EF4-FFF2-40B4-BE49-F238E27FC236}">
                  <a16:creationId xmlns:a16="http://schemas.microsoft.com/office/drawing/2014/main" id="{A8DC715A-6D90-4018-ADC5-623F6FACC598}"/>
                </a:ext>
              </a:extLst>
            </p:cNvPr>
            <p:cNvCxnSpPr>
              <a:cxnSpLocks/>
              <a:stCxn id="125" idx="2"/>
              <a:endCxn id="161" idx="0"/>
            </p:cNvCxnSpPr>
            <p:nvPr/>
          </p:nvCxnSpPr>
          <p:spPr>
            <a:xfrm>
              <a:off x="6494280" y="2357787"/>
              <a:ext cx="1" cy="615550"/>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39" name="Connector: Elbow 1038">
              <a:extLst>
                <a:ext uri="{FF2B5EF4-FFF2-40B4-BE49-F238E27FC236}">
                  <a16:creationId xmlns:a16="http://schemas.microsoft.com/office/drawing/2014/main" id="{ABF2490E-8DA1-410E-AFF0-8046496F2EAE}"/>
                </a:ext>
              </a:extLst>
            </p:cNvPr>
            <p:cNvCxnSpPr>
              <a:stCxn id="211" idx="3"/>
              <a:endCxn id="177" idx="2"/>
            </p:cNvCxnSpPr>
            <p:nvPr/>
          </p:nvCxnSpPr>
          <p:spPr>
            <a:xfrm flipV="1">
              <a:off x="6198886" y="3676511"/>
              <a:ext cx="182880" cy="837756"/>
            </a:xfrm>
            <a:prstGeom prst="bentConnector2">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3" name="Connector: Elbow 232">
              <a:extLst>
                <a:ext uri="{FF2B5EF4-FFF2-40B4-BE49-F238E27FC236}">
                  <a16:creationId xmlns:a16="http://schemas.microsoft.com/office/drawing/2014/main" id="{EDC6CCBC-D4A8-4BDD-8D62-679E7A457866}"/>
                </a:ext>
              </a:extLst>
            </p:cNvPr>
            <p:cNvCxnSpPr>
              <a:cxnSpLocks/>
              <a:stCxn id="219" idx="1"/>
              <a:endCxn id="177" idx="2"/>
            </p:cNvCxnSpPr>
            <p:nvPr/>
          </p:nvCxnSpPr>
          <p:spPr>
            <a:xfrm rot="10800000">
              <a:off x="6607336" y="3676511"/>
              <a:ext cx="182880" cy="836566"/>
            </a:xfrm>
            <a:prstGeom prst="bentConnector2">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1050" name="Group 1049">
              <a:extLst>
                <a:ext uri="{FF2B5EF4-FFF2-40B4-BE49-F238E27FC236}">
                  <a16:creationId xmlns:a16="http://schemas.microsoft.com/office/drawing/2014/main" id="{3A2C2366-4220-4804-8B96-D0F2E1BF603D}"/>
                </a:ext>
              </a:extLst>
            </p:cNvPr>
            <p:cNvGrpSpPr/>
            <p:nvPr/>
          </p:nvGrpSpPr>
          <p:grpSpPr>
            <a:xfrm>
              <a:off x="6796908" y="4948561"/>
              <a:ext cx="533589" cy="701585"/>
              <a:chOff x="8440124" y="4245798"/>
              <a:chExt cx="533589" cy="701585"/>
            </a:xfrm>
          </p:grpSpPr>
          <p:grpSp>
            <p:nvGrpSpPr>
              <p:cNvPr id="265" name="Group 264">
                <a:extLst>
                  <a:ext uri="{FF2B5EF4-FFF2-40B4-BE49-F238E27FC236}">
                    <a16:creationId xmlns:a16="http://schemas.microsoft.com/office/drawing/2014/main" id="{9988CA6F-5F0A-4491-B8C0-ED4FDFCABE19}"/>
                  </a:ext>
                </a:extLst>
              </p:cNvPr>
              <p:cNvGrpSpPr/>
              <p:nvPr/>
            </p:nvGrpSpPr>
            <p:grpSpPr>
              <a:xfrm>
                <a:off x="8440124" y="4413794"/>
                <a:ext cx="533589" cy="533589"/>
                <a:chOff x="9475351" y="4318420"/>
                <a:chExt cx="533589" cy="533589"/>
              </a:xfrm>
            </p:grpSpPr>
            <p:sp>
              <p:nvSpPr>
                <p:cNvPr id="266" name="Rectangle: Rounded Corners 265">
                  <a:extLst>
                    <a:ext uri="{FF2B5EF4-FFF2-40B4-BE49-F238E27FC236}">
                      <a16:creationId xmlns:a16="http://schemas.microsoft.com/office/drawing/2014/main" id="{F5D80DD2-041E-463C-80AD-F0AEB6EA8DF7}"/>
                    </a:ext>
                  </a:extLst>
                </p:cNvPr>
                <p:cNvSpPr/>
                <p:nvPr/>
              </p:nvSpPr>
              <p:spPr bwMode="auto">
                <a:xfrm>
                  <a:off x="9475351" y="4318420"/>
                  <a:ext cx="533589" cy="533589"/>
                </a:xfrm>
                <a:prstGeom prst="roundRect">
                  <a:avLst>
                    <a:gd name="adj" fmla="val 3125"/>
                  </a:avLst>
                </a:prstGeom>
                <a:solidFill>
                  <a:schemeClr val="bg1">
                    <a:alpha val="1000"/>
                  </a:schemeClr>
                </a:solidFill>
                <a:ln w="762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267" name="Rectangle: Rounded Corners 266">
                  <a:extLst>
                    <a:ext uri="{FF2B5EF4-FFF2-40B4-BE49-F238E27FC236}">
                      <a16:creationId xmlns:a16="http://schemas.microsoft.com/office/drawing/2014/main" id="{F4586A11-6C52-4D84-BA5F-0B313012936A}"/>
                    </a:ext>
                  </a:extLst>
                </p:cNvPr>
                <p:cNvSpPr/>
                <p:nvPr/>
              </p:nvSpPr>
              <p:spPr bwMode="auto">
                <a:xfrm>
                  <a:off x="9476969" y="4320038"/>
                  <a:ext cx="530352" cy="530352"/>
                </a:xfrm>
                <a:prstGeom prst="roundRect">
                  <a:avLst>
                    <a:gd name="adj" fmla="val 4203"/>
                  </a:avLst>
                </a:prstGeom>
                <a:solidFill>
                  <a:schemeClr val="bg1"/>
                </a:solid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68" name="Database_EFC7" title="Icon of a cylinder">
                  <a:extLst>
                    <a:ext uri="{FF2B5EF4-FFF2-40B4-BE49-F238E27FC236}">
                      <a16:creationId xmlns:a16="http://schemas.microsoft.com/office/drawing/2014/main" id="{4D1304EB-FCA0-48A2-8396-4E55CF5333AF}"/>
                    </a:ext>
                  </a:extLst>
                </p:cNvPr>
                <p:cNvSpPr>
                  <a:spLocks noChangeAspect="1" noEditPoints="1"/>
                </p:cNvSpPr>
                <p:nvPr/>
              </p:nvSpPr>
              <p:spPr bwMode="auto">
                <a:xfrm>
                  <a:off x="9621044" y="4427802"/>
                  <a:ext cx="242202" cy="314824"/>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solidFill>
                  <a:srgbClr val="FFFFFF"/>
                </a:solidFill>
                <a:ln w="12700" cap="sq">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sp>
            <p:nvSpPr>
              <p:cNvPr id="240" name="Title 1">
                <a:extLst>
                  <a:ext uri="{FF2B5EF4-FFF2-40B4-BE49-F238E27FC236}">
                    <a16:creationId xmlns:a16="http://schemas.microsoft.com/office/drawing/2014/main" id="{F8A7636E-EAB7-4CE1-8F7D-351134E24B04}"/>
                  </a:ext>
                </a:extLst>
              </p:cNvPr>
              <p:cNvSpPr txBox="1">
                <a:spLocks/>
              </p:cNvSpPr>
              <p:nvPr/>
            </p:nvSpPr>
            <p:spPr>
              <a:xfrm>
                <a:off x="8524599" y="4245798"/>
                <a:ext cx="364639"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etcd</a:t>
                </a:r>
              </a:p>
            </p:txBody>
          </p:sp>
        </p:grpSp>
        <p:grpSp>
          <p:nvGrpSpPr>
            <p:cNvPr id="1048" name="Group 1047">
              <a:extLst>
                <a:ext uri="{FF2B5EF4-FFF2-40B4-BE49-F238E27FC236}">
                  <a16:creationId xmlns:a16="http://schemas.microsoft.com/office/drawing/2014/main" id="{98EF5C87-171F-49A8-98CB-70A725FD4911}"/>
                </a:ext>
              </a:extLst>
            </p:cNvPr>
            <p:cNvGrpSpPr/>
            <p:nvPr/>
          </p:nvGrpSpPr>
          <p:grpSpPr>
            <a:xfrm>
              <a:off x="7071233" y="5354393"/>
              <a:ext cx="533589" cy="533589"/>
              <a:chOff x="9475351" y="4318420"/>
              <a:chExt cx="533589" cy="533589"/>
            </a:xfrm>
          </p:grpSpPr>
          <p:sp>
            <p:nvSpPr>
              <p:cNvPr id="244" name="Rectangle: Rounded Corners 243">
                <a:extLst>
                  <a:ext uri="{FF2B5EF4-FFF2-40B4-BE49-F238E27FC236}">
                    <a16:creationId xmlns:a16="http://schemas.microsoft.com/office/drawing/2014/main" id="{590D43D2-34F6-4FA6-9E85-B963CA68C1E9}"/>
                  </a:ext>
                </a:extLst>
              </p:cNvPr>
              <p:cNvSpPr/>
              <p:nvPr/>
            </p:nvSpPr>
            <p:spPr bwMode="auto">
              <a:xfrm>
                <a:off x="9475351" y="4318420"/>
                <a:ext cx="533589" cy="533589"/>
              </a:xfrm>
              <a:prstGeom prst="roundRect">
                <a:avLst>
                  <a:gd name="adj" fmla="val 3125"/>
                </a:avLst>
              </a:prstGeom>
              <a:solidFill>
                <a:schemeClr val="bg1">
                  <a:alpha val="1000"/>
                </a:schemeClr>
              </a:solidFill>
              <a:ln w="762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1047" name="Rectangle: Rounded Corners 1046">
                <a:extLst>
                  <a:ext uri="{FF2B5EF4-FFF2-40B4-BE49-F238E27FC236}">
                    <a16:creationId xmlns:a16="http://schemas.microsoft.com/office/drawing/2014/main" id="{8BB293B0-A9FF-435F-80CC-00C94D29CD33}"/>
                  </a:ext>
                </a:extLst>
              </p:cNvPr>
              <p:cNvSpPr/>
              <p:nvPr/>
            </p:nvSpPr>
            <p:spPr bwMode="auto">
              <a:xfrm>
                <a:off x="9476969" y="4320038"/>
                <a:ext cx="530352" cy="530352"/>
              </a:xfrm>
              <a:prstGeom prst="roundRect">
                <a:avLst>
                  <a:gd name="adj" fmla="val 4203"/>
                </a:avLst>
              </a:prstGeom>
              <a:solidFill>
                <a:schemeClr val="bg1"/>
              </a:solid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46" name="Database_EFC7" title="Icon of a cylinder">
                <a:extLst>
                  <a:ext uri="{FF2B5EF4-FFF2-40B4-BE49-F238E27FC236}">
                    <a16:creationId xmlns:a16="http://schemas.microsoft.com/office/drawing/2014/main" id="{3A61B703-0F76-4A65-BF02-09ABC07EA394}"/>
                  </a:ext>
                </a:extLst>
              </p:cNvPr>
              <p:cNvSpPr>
                <a:spLocks noChangeAspect="1" noEditPoints="1"/>
              </p:cNvSpPr>
              <p:nvPr/>
            </p:nvSpPr>
            <p:spPr bwMode="auto">
              <a:xfrm>
                <a:off x="9621044" y="4427802"/>
                <a:ext cx="242202" cy="314824"/>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solidFill>
                <a:srgbClr val="FFFFFF"/>
              </a:solidFill>
              <a:ln w="12700" cap="sq">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260" name="Group 259">
              <a:extLst>
                <a:ext uri="{FF2B5EF4-FFF2-40B4-BE49-F238E27FC236}">
                  <a16:creationId xmlns:a16="http://schemas.microsoft.com/office/drawing/2014/main" id="{7BB52B20-347F-476D-81F2-7273D79E25E6}"/>
                </a:ext>
              </a:extLst>
            </p:cNvPr>
            <p:cNvGrpSpPr/>
            <p:nvPr/>
          </p:nvGrpSpPr>
          <p:grpSpPr>
            <a:xfrm>
              <a:off x="7345558" y="5592228"/>
              <a:ext cx="533589" cy="533589"/>
              <a:chOff x="9475351" y="4318420"/>
              <a:chExt cx="533589" cy="533589"/>
            </a:xfrm>
          </p:grpSpPr>
          <p:sp>
            <p:nvSpPr>
              <p:cNvPr id="261" name="Rectangle: Rounded Corners 260">
                <a:extLst>
                  <a:ext uri="{FF2B5EF4-FFF2-40B4-BE49-F238E27FC236}">
                    <a16:creationId xmlns:a16="http://schemas.microsoft.com/office/drawing/2014/main" id="{6C0312F5-A8EB-42CA-9EF8-9F67C681A588}"/>
                  </a:ext>
                </a:extLst>
              </p:cNvPr>
              <p:cNvSpPr/>
              <p:nvPr/>
            </p:nvSpPr>
            <p:spPr bwMode="auto">
              <a:xfrm>
                <a:off x="9475351" y="4318420"/>
                <a:ext cx="533589" cy="533589"/>
              </a:xfrm>
              <a:prstGeom prst="roundRect">
                <a:avLst>
                  <a:gd name="adj" fmla="val 3125"/>
                </a:avLst>
              </a:prstGeom>
              <a:solidFill>
                <a:schemeClr val="bg1">
                  <a:alpha val="1000"/>
                </a:schemeClr>
              </a:solidFill>
              <a:ln w="762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262" name="Rectangle: Rounded Corners 261">
                <a:extLst>
                  <a:ext uri="{FF2B5EF4-FFF2-40B4-BE49-F238E27FC236}">
                    <a16:creationId xmlns:a16="http://schemas.microsoft.com/office/drawing/2014/main" id="{02942893-FE14-4326-8140-FC3255763B9B}"/>
                  </a:ext>
                </a:extLst>
              </p:cNvPr>
              <p:cNvSpPr/>
              <p:nvPr/>
            </p:nvSpPr>
            <p:spPr bwMode="auto">
              <a:xfrm>
                <a:off x="9476969" y="4320038"/>
                <a:ext cx="530352" cy="530352"/>
              </a:xfrm>
              <a:prstGeom prst="roundRect">
                <a:avLst>
                  <a:gd name="adj" fmla="val 4203"/>
                </a:avLst>
              </a:prstGeom>
              <a:solidFill>
                <a:schemeClr val="bg1"/>
              </a:solidFill>
              <a:ln w="127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63" name="Database_EFC7" title="Icon of a cylinder">
                <a:extLst>
                  <a:ext uri="{FF2B5EF4-FFF2-40B4-BE49-F238E27FC236}">
                    <a16:creationId xmlns:a16="http://schemas.microsoft.com/office/drawing/2014/main" id="{D2E29EC6-BF80-4A5F-88CA-37D5A702B14F}"/>
                  </a:ext>
                </a:extLst>
              </p:cNvPr>
              <p:cNvSpPr>
                <a:spLocks noChangeAspect="1" noEditPoints="1"/>
              </p:cNvSpPr>
              <p:nvPr/>
            </p:nvSpPr>
            <p:spPr bwMode="auto">
              <a:xfrm>
                <a:off x="9621044" y="4427802"/>
                <a:ext cx="242202" cy="314824"/>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solidFill>
                <a:srgbClr val="FFFFFF"/>
              </a:solidFill>
              <a:ln w="12700" cap="sq">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cxnSp>
          <p:nvCxnSpPr>
            <p:cNvPr id="1053" name="Connector: Elbow 1052">
              <a:extLst>
                <a:ext uri="{FF2B5EF4-FFF2-40B4-BE49-F238E27FC236}">
                  <a16:creationId xmlns:a16="http://schemas.microsoft.com/office/drawing/2014/main" id="{DE4E3921-BFB8-4F75-8B0A-E65A0E0D42CB}"/>
                </a:ext>
              </a:extLst>
            </p:cNvPr>
            <p:cNvCxnSpPr>
              <a:stCxn id="177" idx="3"/>
              <a:endCxn id="244" idx="0"/>
            </p:cNvCxnSpPr>
            <p:nvPr/>
          </p:nvCxnSpPr>
          <p:spPr>
            <a:xfrm>
              <a:off x="6761346" y="3409717"/>
              <a:ext cx="731520" cy="1944676"/>
            </a:xfrm>
            <a:prstGeom prst="bentConnector2">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73" name="Title 1">
              <a:extLst>
                <a:ext uri="{FF2B5EF4-FFF2-40B4-BE49-F238E27FC236}">
                  <a16:creationId xmlns:a16="http://schemas.microsoft.com/office/drawing/2014/main" id="{12884978-34CD-4DAB-84A8-4AACF38F6A77}"/>
                </a:ext>
              </a:extLst>
            </p:cNvPr>
            <p:cNvSpPr txBox="1">
              <a:spLocks/>
            </p:cNvSpPr>
            <p:nvPr/>
          </p:nvSpPr>
          <p:spPr>
            <a:xfrm>
              <a:off x="5312517" y="2566154"/>
              <a:ext cx="1697171"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Master node</a:t>
              </a:r>
            </a:p>
          </p:txBody>
        </p:sp>
        <p:sp>
          <p:nvSpPr>
            <p:cNvPr id="275" name="Rectangle: Rounded Corners 274">
              <a:extLst>
                <a:ext uri="{FF2B5EF4-FFF2-40B4-BE49-F238E27FC236}">
                  <a16:creationId xmlns:a16="http://schemas.microsoft.com/office/drawing/2014/main" id="{535D0F86-CE8D-4060-9DA1-FAB54EE63B72}"/>
                </a:ext>
              </a:extLst>
            </p:cNvPr>
            <p:cNvSpPr/>
            <p:nvPr/>
          </p:nvSpPr>
          <p:spPr bwMode="auto">
            <a:xfrm>
              <a:off x="8377295" y="1463574"/>
              <a:ext cx="2566189" cy="2319105"/>
            </a:xfrm>
            <a:prstGeom prst="roundRect">
              <a:avLst>
                <a:gd name="adj" fmla="val 3125"/>
              </a:avLst>
            </a:prstGeom>
            <a:solidFill>
              <a:schemeClr val="bg1">
                <a:alpha val="2000"/>
              </a:schemeClr>
            </a:solid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176"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276" name="Title 1">
              <a:extLst>
                <a:ext uri="{FF2B5EF4-FFF2-40B4-BE49-F238E27FC236}">
                  <a16:creationId xmlns:a16="http://schemas.microsoft.com/office/drawing/2014/main" id="{35C114FF-4D11-4A84-AF65-12EF48DFCA0F}"/>
                </a:ext>
              </a:extLst>
            </p:cNvPr>
            <p:cNvSpPr txBox="1">
              <a:spLocks/>
            </p:cNvSpPr>
            <p:nvPr/>
          </p:nvSpPr>
          <p:spPr>
            <a:xfrm>
              <a:off x="8377295" y="1267258"/>
              <a:ext cx="1697171"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Worker node</a:t>
              </a:r>
            </a:p>
          </p:txBody>
        </p:sp>
        <p:grpSp>
          <p:nvGrpSpPr>
            <p:cNvPr id="3" name="Group 2">
              <a:extLst>
                <a:ext uri="{FF2B5EF4-FFF2-40B4-BE49-F238E27FC236}">
                  <a16:creationId xmlns:a16="http://schemas.microsoft.com/office/drawing/2014/main" id="{DD11334B-4ED8-4926-8E15-068D7ABC4CD0}"/>
                </a:ext>
              </a:extLst>
            </p:cNvPr>
            <p:cNvGrpSpPr/>
            <p:nvPr/>
          </p:nvGrpSpPr>
          <p:grpSpPr>
            <a:xfrm>
              <a:off x="8858748" y="1556518"/>
              <a:ext cx="601487" cy="703174"/>
              <a:chOff x="8858748" y="1556518"/>
              <a:chExt cx="601487" cy="703174"/>
            </a:xfrm>
          </p:grpSpPr>
          <p:sp>
            <p:nvSpPr>
              <p:cNvPr id="280" name="Rectangle: Rounded Corners 279">
                <a:extLst>
                  <a:ext uri="{FF2B5EF4-FFF2-40B4-BE49-F238E27FC236}">
                    <a16:creationId xmlns:a16="http://schemas.microsoft.com/office/drawing/2014/main" id="{10AC52D8-F953-4D4A-8900-64A078058EF7}"/>
                  </a:ext>
                </a:extLst>
              </p:cNvPr>
              <p:cNvSpPr/>
              <p:nvPr/>
            </p:nvSpPr>
            <p:spPr bwMode="auto">
              <a:xfrm>
                <a:off x="8892968" y="1726103"/>
                <a:ext cx="533589" cy="533589"/>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277" name="IoT_Hub" title="Icon of circles connecting to a center circle surrounded by brackets">
                <a:extLst>
                  <a:ext uri="{FF2B5EF4-FFF2-40B4-BE49-F238E27FC236}">
                    <a16:creationId xmlns:a16="http://schemas.microsoft.com/office/drawing/2014/main" id="{D08C4130-9EA5-46AF-9A82-C1364BBFDA93}"/>
                  </a:ext>
                </a:extLst>
              </p:cNvPr>
              <p:cNvSpPr>
                <a:spLocks noChangeAspect="1" noEditPoints="1"/>
              </p:cNvSpPr>
              <p:nvPr/>
            </p:nvSpPr>
            <p:spPr bwMode="auto">
              <a:xfrm>
                <a:off x="8958029" y="1791164"/>
                <a:ext cx="403466" cy="403466"/>
              </a:xfrm>
              <a:custGeom>
                <a:avLst/>
                <a:gdLst>
                  <a:gd name="T0" fmla="*/ 274 w 360"/>
                  <a:gd name="T1" fmla="*/ 0 h 360"/>
                  <a:gd name="T2" fmla="*/ 360 w 360"/>
                  <a:gd name="T3" fmla="*/ 0 h 360"/>
                  <a:gd name="T4" fmla="*/ 360 w 360"/>
                  <a:gd name="T5" fmla="*/ 85 h 360"/>
                  <a:gd name="T6" fmla="*/ 0 w 360"/>
                  <a:gd name="T7" fmla="*/ 275 h 360"/>
                  <a:gd name="T8" fmla="*/ 0 w 360"/>
                  <a:gd name="T9" fmla="*/ 360 h 360"/>
                  <a:gd name="T10" fmla="*/ 85 w 360"/>
                  <a:gd name="T11" fmla="*/ 360 h 360"/>
                  <a:gd name="T12" fmla="*/ 196 w 360"/>
                  <a:gd name="T13" fmla="*/ 176 h 360"/>
                  <a:gd name="T14" fmla="*/ 235 w 360"/>
                  <a:gd name="T15" fmla="*/ 215 h 360"/>
                  <a:gd name="T16" fmla="*/ 274 w 360"/>
                  <a:gd name="T17" fmla="*/ 176 h 360"/>
                  <a:gd name="T18" fmla="*/ 235 w 360"/>
                  <a:gd name="T19" fmla="*/ 137 h 360"/>
                  <a:gd name="T20" fmla="*/ 196 w 360"/>
                  <a:gd name="T21" fmla="*/ 176 h 360"/>
                  <a:gd name="T22" fmla="*/ 263 w 360"/>
                  <a:gd name="T23" fmla="*/ 260 h 360"/>
                  <a:gd name="T24" fmla="*/ 290 w 360"/>
                  <a:gd name="T25" fmla="*/ 286 h 360"/>
                  <a:gd name="T26" fmla="*/ 316 w 360"/>
                  <a:gd name="T27" fmla="*/ 260 h 360"/>
                  <a:gd name="T28" fmla="*/ 290 w 360"/>
                  <a:gd name="T29" fmla="*/ 233 h 360"/>
                  <a:gd name="T30" fmla="*/ 263 w 360"/>
                  <a:gd name="T31" fmla="*/ 260 h 360"/>
                  <a:gd name="T32" fmla="*/ 123 w 360"/>
                  <a:gd name="T33" fmla="*/ 258 h 360"/>
                  <a:gd name="T34" fmla="*/ 144 w 360"/>
                  <a:gd name="T35" fmla="*/ 279 h 360"/>
                  <a:gd name="T36" fmla="*/ 165 w 360"/>
                  <a:gd name="T37" fmla="*/ 258 h 360"/>
                  <a:gd name="T38" fmla="*/ 144 w 360"/>
                  <a:gd name="T39" fmla="*/ 236 h 360"/>
                  <a:gd name="T40" fmla="*/ 123 w 360"/>
                  <a:gd name="T41" fmla="*/ 258 h 360"/>
                  <a:gd name="T42" fmla="*/ 32 w 360"/>
                  <a:gd name="T43" fmla="*/ 170 h 360"/>
                  <a:gd name="T44" fmla="*/ 59 w 360"/>
                  <a:gd name="T45" fmla="*/ 196 h 360"/>
                  <a:gd name="T46" fmla="*/ 85 w 360"/>
                  <a:gd name="T47" fmla="*/ 170 h 360"/>
                  <a:gd name="T48" fmla="*/ 59 w 360"/>
                  <a:gd name="T49" fmla="*/ 143 h 360"/>
                  <a:gd name="T50" fmla="*/ 32 w 360"/>
                  <a:gd name="T51" fmla="*/ 170 h 360"/>
                  <a:gd name="T52" fmla="*/ 133 w 360"/>
                  <a:gd name="T53" fmla="*/ 74 h 360"/>
                  <a:gd name="T54" fmla="*/ 160 w 360"/>
                  <a:gd name="T55" fmla="*/ 100 h 360"/>
                  <a:gd name="T56" fmla="*/ 187 w 360"/>
                  <a:gd name="T57" fmla="*/ 74 h 360"/>
                  <a:gd name="T58" fmla="*/ 160 w 360"/>
                  <a:gd name="T59" fmla="*/ 47 h 360"/>
                  <a:gd name="T60" fmla="*/ 133 w 360"/>
                  <a:gd name="T61" fmla="*/ 74 h 360"/>
                  <a:gd name="T62" fmla="*/ 176 w 360"/>
                  <a:gd name="T63" fmla="*/ 95 h 360"/>
                  <a:gd name="T64" fmla="*/ 214 w 360"/>
                  <a:gd name="T65" fmla="*/ 143 h 360"/>
                  <a:gd name="T66" fmla="*/ 274 w 360"/>
                  <a:gd name="T67" fmla="*/ 238 h 360"/>
                  <a:gd name="T68" fmla="*/ 256 w 360"/>
                  <a:gd name="T69" fmla="*/ 211 h 360"/>
                  <a:gd name="T70" fmla="*/ 161 w 360"/>
                  <a:gd name="T71" fmla="*/ 245 h 360"/>
                  <a:gd name="T72" fmla="*/ 208 w 360"/>
                  <a:gd name="T73" fmla="*/ 204 h 360"/>
                  <a:gd name="T74" fmla="*/ 85 w 360"/>
                  <a:gd name="T75" fmla="*/ 173 h 360"/>
                  <a:gd name="T76" fmla="*/ 196 w 360"/>
                  <a:gd name="T77" fmla="*/ 176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60" h="360">
                    <a:moveTo>
                      <a:pt x="274" y="0"/>
                    </a:moveTo>
                    <a:cubicBezTo>
                      <a:pt x="360" y="0"/>
                      <a:pt x="360" y="0"/>
                      <a:pt x="360" y="0"/>
                    </a:cubicBezTo>
                    <a:cubicBezTo>
                      <a:pt x="360" y="85"/>
                      <a:pt x="360" y="85"/>
                      <a:pt x="360" y="85"/>
                    </a:cubicBezTo>
                    <a:moveTo>
                      <a:pt x="0" y="275"/>
                    </a:moveTo>
                    <a:cubicBezTo>
                      <a:pt x="0" y="360"/>
                      <a:pt x="0" y="360"/>
                      <a:pt x="0" y="360"/>
                    </a:cubicBezTo>
                    <a:cubicBezTo>
                      <a:pt x="85" y="360"/>
                      <a:pt x="85" y="360"/>
                      <a:pt x="85" y="360"/>
                    </a:cubicBezTo>
                    <a:moveTo>
                      <a:pt x="196" y="176"/>
                    </a:moveTo>
                    <a:cubicBezTo>
                      <a:pt x="196" y="198"/>
                      <a:pt x="213" y="215"/>
                      <a:pt x="235" y="215"/>
                    </a:cubicBezTo>
                    <a:cubicBezTo>
                      <a:pt x="256" y="215"/>
                      <a:pt x="274" y="198"/>
                      <a:pt x="274" y="176"/>
                    </a:cubicBezTo>
                    <a:cubicBezTo>
                      <a:pt x="274" y="155"/>
                      <a:pt x="256" y="137"/>
                      <a:pt x="235" y="137"/>
                    </a:cubicBezTo>
                    <a:cubicBezTo>
                      <a:pt x="213" y="137"/>
                      <a:pt x="196" y="155"/>
                      <a:pt x="196" y="176"/>
                    </a:cubicBezTo>
                    <a:close/>
                    <a:moveTo>
                      <a:pt x="263" y="260"/>
                    </a:moveTo>
                    <a:cubicBezTo>
                      <a:pt x="263" y="274"/>
                      <a:pt x="275" y="286"/>
                      <a:pt x="290" y="286"/>
                    </a:cubicBezTo>
                    <a:cubicBezTo>
                      <a:pt x="304" y="286"/>
                      <a:pt x="316" y="274"/>
                      <a:pt x="316" y="260"/>
                    </a:cubicBezTo>
                    <a:cubicBezTo>
                      <a:pt x="316" y="245"/>
                      <a:pt x="304" y="233"/>
                      <a:pt x="290" y="233"/>
                    </a:cubicBezTo>
                    <a:cubicBezTo>
                      <a:pt x="275" y="233"/>
                      <a:pt x="263" y="245"/>
                      <a:pt x="263" y="260"/>
                    </a:cubicBezTo>
                    <a:close/>
                    <a:moveTo>
                      <a:pt x="123" y="258"/>
                    </a:moveTo>
                    <a:cubicBezTo>
                      <a:pt x="123" y="270"/>
                      <a:pt x="132" y="279"/>
                      <a:pt x="144" y="279"/>
                    </a:cubicBezTo>
                    <a:cubicBezTo>
                      <a:pt x="156" y="279"/>
                      <a:pt x="165" y="270"/>
                      <a:pt x="165" y="258"/>
                    </a:cubicBezTo>
                    <a:cubicBezTo>
                      <a:pt x="165" y="246"/>
                      <a:pt x="156" y="236"/>
                      <a:pt x="144" y="236"/>
                    </a:cubicBezTo>
                    <a:cubicBezTo>
                      <a:pt x="132" y="236"/>
                      <a:pt x="123" y="246"/>
                      <a:pt x="123" y="258"/>
                    </a:cubicBezTo>
                    <a:close/>
                    <a:moveTo>
                      <a:pt x="32" y="170"/>
                    </a:moveTo>
                    <a:cubicBezTo>
                      <a:pt x="32" y="184"/>
                      <a:pt x="44" y="196"/>
                      <a:pt x="59" y="196"/>
                    </a:cubicBezTo>
                    <a:cubicBezTo>
                      <a:pt x="73" y="196"/>
                      <a:pt x="85" y="184"/>
                      <a:pt x="85" y="170"/>
                    </a:cubicBezTo>
                    <a:cubicBezTo>
                      <a:pt x="85" y="155"/>
                      <a:pt x="73" y="143"/>
                      <a:pt x="59" y="143"/>
                    </a:cubicBezTo>
                    <a:cubicBezTo>
                      <a:pt x="44" y="143"/>
                      <a:pt x="32" y="155"/>
                      <a:pt x="32" y="170"/>
                    </a:cubicBezTo>
                    <a:close/>
                    <a:moveTo>
                      <a:pt x="133" y="74"/>
                    </a:moveTo>
                    <a:cubicBezTo>
                      <a:pt x="133" y="88"/>
                      <a:pt x="145" y="100"/>
                      <a:pt x="160" y="100"/>
                    </a:cubicBezTo>
                    <a:cubicBezTo>
                      <a:pt x="175" y="100"/>
                      <a:pt x="187" y="88"/>
                      <a:pt x="187" y="74"/>
                    </a:cubicBezTo>
                    <a:cubicBezTo>
                      <a:pt x="187" y="59"/>
                      <a:pt x="175" y="47"/>
                      <a:pt x="160" y="47"/>
                    </a:cubicBezTo>
                    <a:cubicBezTo>
                      <a:pt x="145" y="47"/>
                      <a:pt x="133" y="59"/>
                      <a:pt x="133" y="74"/>
                    </a:cubicBezTo>
                    <a:close/>
                    <a:moveTo>
                      <a:pt x="176" y="95"/>
                    </a:moveTo>
                    <a:cubicBezTo>
                      <a:pt x="214" y="143"/>
                      <a:pt x="214" y="143"/>
                      <a:pt x="214" y="143"/>
                    </a:cubicBezTo>
                    <a:moveTo>
                      <a:pt x="274" y="238"/>
                    </a:moveTo>
                    <a:cubicBezTo>
                      <a:pt x="256" y="211"/>
                      <a:pt x="256" y="211"/>
                      <a:pt x="256" y="211"/>
                    </a:cubicBezTo>
                    <a:moveTo>
                      <a:pt x="161" y="245"/>
                    </a:moveTo>
                    <a:cubicBezTo>
                      <a:pt x="208" y="204"/>
                      <a:pt x="208" y="204"/>
                      <a:pt x="208" y="204"/>
                    </a:cubicBezTo>
                    <a:moveTo>
                      <a:pt x="85" y="173"/>
                    </a:moveTo>
                    <a:cubicBezTo>
                      <a:pt x="196" y="176"/>
                      <a:pt x="196" y="176"/>
                      <a:pt x="196" y="176"/>
                    </a:cubicBezTo>
                  </a:path>
                </a:pathLst>
              </a:custGeom>
              <a:noFill/>
              <a:ln w="12700" cap="sq">
                <a:solidFill>
                  <a:srgbClr val="0078D4"/>
                </a:solidFill>
                <a:prstDash val="soli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279" name="Title 1">
                <a:extLst>
                  <a:ext uri="{FF2B5EF4-FFF2-40B4-BE49-F238E27FC236}">
                    <a16:creationId xmlns:a16="http://schemas.microsoft.com/office/drawing/2014/main" id="{63E6ED49-784A-4A79-A667-BAAD48C40AFB}"/>
                  </a:ext>
                </a:extLst>
              </p:cNvPr>
              <p:cNvSpPr txBox="1">
                <a:spLocks/>
              </p:cNvSpPr>
              <p:nvPr/>
            </p:nvSpPr>
            <p:spPr>
              <a:xfrm>
                <a:off x="8858748" y="1556518"/>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err="1">
                    <a:ln w="3175">
                      <a:noFill/>
                    </a:ln>
                    <a:solidFill>
                      <a:srgbClr val="000000"/>
                    </a:solidFill>
                    <a:effectLst/>
                    <a:uLnTx/>
                    <a:uFillTx/>
                    <a:latin typeface="Segoe UI Semibold" panose="020B0702040204020203" pitchFamily="34" charset="0"/>
                    <a:ea typeface="+mn-ea"/>
                    <a:cs typeface="Segoe UI Semibold" panose="020B0702040204020203" pitchFamily="34" charset="0"/>
                  </a:rPr>
                  <a:t>kubelet</a:t>
                </a:r>
                <a:endPar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endParaRPr>
              </a:p>
            </p:txBody>
          </p:sp>
        </p:grpSp>
        <p:sp>
          <p:nvSpPr>
            <p:cNvPr id="224" name="Rectangle 223">
              <a:extLst>
                <a:ext uri="{FF2B5EF4-FFF2-40B4-BE49-F238E27FC236}">
                  <a16:creationId xmlns:a16="http://schemas.microsoft.com/office/drawing/2014/main" id="{17588EC5-154E-4ACC-BA1D-6D92EB359010}"/>
                </a:ext>
              </a:extLst>
            </p:cNvPr>
            <p:cNvSpPr/>
            <p:nvPr/>
          </p:nvSpPr>
          <p:spPr bwMode="auto">
            <a:xfrm>
              <a:off x="9244697" y="1763198"/>
              <a:ext cx="143010" cy="160345"/>
            </a:xfrm>
            <a:prstGeom prst="rect">
              <a:avLst/>
            </a:prstGeom>
            <a:solidFill>
              <a:srgbClr val="FCFDF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83" name="Rectangle 282">
              <a:extLst>
                <a:ext uri="{FF2B5EF4-FFF2-40B4-BE49-F238E27FC236}">
                  <a16:creationId xmlns:a16="http://schemas.microsoft.com/office/drawing/2014/main" id="{CB5A9899-8F30-4947-8980-D4A921194DC3}"/>
                </a:ext>
              </a:extLst>
            </p:cNvPr>
            <p:cNvSpPr/>
            <p:nvPr/>
          </p:nvSpPr>
          <p:spPr bwMode="auto">
            <a:xfrm>
              <a:off x="8933396" y="2067276"/>
              <a:ext cx="143010" cy="160345"/>
            </a:xfrm>
            <a:prstGeom prst="rect">
              <a:avLst/>
            </a:prstGeom>
            <a:solidFill>
              <a:srgbClr val="FCFDF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6" name="Group 5">
              <a:extLst>
                <a:ext uri="{FF2B5EF4-FFF2-40B4-BE49-F238E27FC236}">
                  <a16:creationId xmlns:a16="http://schemas.microsoft.com/office/drawing/2014/main" id="{D469F4EF-219D-4009-85F4-B5D9848F133E}"/>
                </a:ext>
              </a:extLst>
            </p:cNvPr>
            <p:cNvGrpSpPr/>
            <p:nvPr/>
          </p:nvGrpSpPr>
          <p:grpSpPr>
            <a:xfrm>
              <a:off x="9860544" y="1556518"/>
              <a:ext cx="601487" cy="703174"/>
              <a:chOff x="9860544" y="1556518"/>
              <a:chExt cx="601487" cy="703174"/>
            </a:xfrm>
          </p:grpSpPr>
          <p:sp>
            <p:nvSpPr>
              <p:cNvPr id="287" name="Rectangle: Rounded Corners 286">
                <a:extLst>
                  <a:ext uri="{FF2B5EF4-FFF2-40B4-BE49-F238E27FC236}">
                    <a16:creationId xmlns:a16="http://schemas.microsoft.com/office/drawing/2014/main" id="{5A2DCCD8-9604-44F5-8970-8099F24F69D8}"/>
                  </a:ext>
                </a:extLst>
              </p:cNvPr>
              <p:cNvSpPr/>
              <p:nvPr/>
            </p:nvSpPr>
            <p:spPr bwMode="auto">
              <a:xfrm>
                <a:off x="9894764" y="1726103"/>
                <a:ext cx="533589" cy="533589"/>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285" name="Move_E7C2" title="Icon of four arrows pointing away from eachother">
                <a:extLst>
                  <a:ext uri="{FF2B5EF4-FFF2-40B4-BE49-F238E27FC236}">
                    <a16:creationId xmlns:a16="http://schemas.microsoft.com/office/drawing/2014/main" id="{EE8753FA-CFA1-447E-8187-B3D4CBA9F706}"/>
                  </a:ext>
                </a:extLst>
              </p:cNvPr>
              <p:cNvSpPr>
                <a:spLocks noChangeAspect="1" noEditPoints="1"/>
              </p:cNvSpPr>
              <p:nvPr/>
            </p:nvSpPr>
            <p:spPr bwMode="auto">
              <a:xfrm>
                <a:off x="9998469" y="1829768"/>
                <a:ext cx="326178" cy="326259"/>
              </a:xfrm>
              <a:custGeom>
                <a:avLst/>
                <a:gdLst>
                  <a:gd name="T0" fmla="*/ 736 w 3999"/>
                  <a:gd name="T1" fmla="*/ 2737 h 4000"/>
                  <a:gd name="T2" fmla="*/ 0 w 3999"/>
                  <a:gd name="T3" fmla="*/ 2001 h 4000"/>
                  <a:gd name="T4" fmla="*/ 736 w 3999"/>
                  <a:gd name="T5" fmla="*/ 1264 h 4000"/>
                  <a:gd name="T6" fmla="*/ 86 w 3999"/>
                  <a:gd name="T7" fmla="*/ 2001 h 4000"/>
                  <a:gd name="T8" fmla="*/ 1264 w 3999"/>
                  <a:gd name="T9" fmla="*/ 2001 h 4000"/>
                  <a:gd name="T10" fmla="*/ 1264 w 3999"/>
                  <a:gd name="T11" fmla="*/ 3265 h 4000"/>
                  <a:gd name="T12" fmla="*/ 2000 w 3999"/>
                  <a:gd name="T13" fmla="*/ 4000 h 4000"/>
                  <a:gd name="T14" fmla="*/ 2735 w 3999"/>
                  <a:gd name="T15" fmla="*/ 3265 h 4000"/>
                  <a:gd name="T16" fmla="*/ 2000 w 3999"/>
                  <a:gd name="T17" fmla="*/ 3915 h 4000"/>
                  <a:gd name="T18" fmla="*/ 2000 w 3999"/>
                  <a:gd name="T19" fmla="*/ 2737 h 4000"/>
                  <a:gd name="T20" fmla="*/ 3264 w 3999"/>
                  <a:gd name="T21" fmla="*/ 2737 h 4000"/>
                  <a:gd name="T22" fmla="*/ 3999 w 3999"/>
                  <a:gd name="T23" fmla="*/ 2001 h 4000"/>
                  <a:gd name="T24" fmla="*/ 3264 w 3999"/>
                  <a:gd name="T25" fmla="*/ 1264 h 4000"/>
                  <a:gd name="T26" fmla="*/ 3913 w 3999"/>
                  <a:gd name="T27" fmla="*/ 2001 h 4000"/>
                  <a:gd name="T28" fmla="*/ 2735 w 3999"/>
                  <a:gd name="T29" fmla="*/ 2001 h 4000"/>
                  <a:gd name="T30" fmla="*/ 2735 w 3999"/>
                  <a:gd name="T31" fmla="*/ 736 h 4000"/>
                  <a:gd name="T32" fmla="*/ 2000 w 3999"/>
                  <a:gd name="T33" fmla="*/ 0 h 4000"/>
                  <a:gd name="T34" fmla="*/ 1264 w 3999"/>
                  <a:gd name="T35" fmla="*/ 736 h 4000"/>
                  <a:gd name="T36" fmla="*/ 2000 w 3999"/>
                  <a:gd name="T37" fmla="*/ 86 h 4000"/>
                  <a:gd name="T38" fmla="*/ 2000 w 3999"/>
                  <a:gd name="T39" fmla="*/ 1264 h 4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99" h="4000">
                    <a:moveTo>
                      <a:pt x="736" y="2737"/>
                    </a:moveTo>
                    <a:lnTo>
                      <a:pt x="0" y="2001"/>
                    </a:lnTo>
                    <a:lnTo>
                      <a:pt x="736" y="1264"/>
                    </a:lnTo>
                    <a:moveTo>
                      <a:pt x="86" y="2001"/>
                    </a:moveTo>
                    <a:lnTo>
                      <a:pt x="1264" y="2001"/>
                    </a:lnTo>
                    <a:moveTo>
                      <a:pt x="1264" y="3265"/>
                    </a:moveTo>
                    <a:lnTo>
                      <a:pt x="2000" y="4000"/>
                    </a:lnTo>
                    <a:lnTo>
                      <a:pt x="2735" y="3265"/>
                    </a:lnTo>
                    <a:moveTo>
                      <a:pt x="2000" y="3915"/>
                    </a:moveTo>
                    <a:lnTo>
                      <a:pt x="2000" y="2737"/>
                    </a:lnTo>
                    <a:moveTo>
                      <a:pt x="3264" y="2737"/>
                    </a:moveTo>
                    <a:lnTo>
                      <a:pt x="3999" y="2001"/>
                    </a:lnTo>
                    <a:lnTo>
                      <a:pt x="3264" y="1264"/>
                    </a:lnTo>
                    <a:moveTo>
                      <a:pt x="3913" y="2001"/>
                    </a:moveTo>
                    <a:lnTo>
                      <a:pt x="2735" y="2001"/>
                    </a:lnTo>
                    <a:moveTo>
                      <a:pt x="2735" y="736"/>
                    </a:moveTo>
                    <a:lnTo>
                      <a:pt x="2000" y="0"/>
                    </a:lnTo>
                    <a:lnTo>
                      <a:pt x="1264" y="736"/>
                    </a:lnTo>
                    <a:moveTo>
                      <a:pt x="2000" y="86"/>
                    </a:moveTo>
                    <a:lnTo>
                      <a:pt x="2000" y="1264"/>
                    </a:lnTo>
                  </a:path>
                </a:pathLst>
              </a:custGeom>
              <a:noFill/>
              <a:ln w="12700" cap="sq">
                <a:solidFill>
                  <a:srgbClr val="0078D4"/>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289" name="Title 1">
                <a:extLst>
                  <a:ext uri="{FF2B5EF4-FFF2-40B4-BE49-F238E27FC236}">
                    <a16:creationId xmlns:a16="http://schemas.microsoft.com/office/drawing/2014/main" id="{9675BD9A-4791-4BEA-B791-969C5EC7ABC8}"/>
                  </a:ext>
                </a:extLst>
              </p:cNvPr>
              <p:cNvSpPr txBox="1">
                <a:spLocks/>
              </p:cNvSpPr>
              <p:nvPr/>
            </p:nvSpPr>
            <p:spPr>
              <a:xfrm>
                <a:off x="9860544" y="1556518"/>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err="1">
                    <a:ln w="3175">
                      <a:noFill/>
                    </a:ln>
                    <a:solidFill>
                      <a:srgbClr val="000000"/>
                    </a:solidFill>
                    <a:effectLst/>
                    <a:uLnTx/>
                    <a:uFillTx/>
                    <a:latin typeface="Segoe UI Semibold" panose="020B0702040204020203" pitchFamily="34" charset="0"/>
                    <a:ea typeface="+mn-ea"/>
                    <a:cs typeface="Segoe UI Semibold" panose="020B0702040204020203" pitchFamily="34" charset="0"/>
                  </a:rPr>
                  <a:t>kube</a:t>
                </a: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-proxy</a:t>
                </a:r>
              </a:p>
            </p:txBody>
          </p:sp>
        </p:grpSp>
        <p:grpSp>
          <p:nvGrpSpPr>
            <p:cNvPr id="8" name="Group 7">
              <a:extLst>
                <a:ext uri="{FF2B5EF4-FFF2-40B4-BE49-F238E27FC236}">
                  <a16:creationId xmlns:a16="http://schemas.microsoft.com/office/drawing/2014/main" id="{07ED1951-309C-43AB-8DCE-234A8C6203DF}"/>
                </a:ext>
              </a:extLst>
            </p:cNvPr>
            <p:cNvGrpSpPr/>
            <p:nvPr/>
          </p:nvGrpSpPr>
          <p:grpSpPr>
            <a:xfrm>
              <a:off x="8509832" y="2442985"/>
              <a:ext cx="2301114" cy="1183682"/>
              <a:chOff x="8509832" y="2442985"/>
              <a:chExt cx="2301114" cy="1183682"/>
            </a:xfrm>
          </p:grpSpPr>
          <p:sp>
            <p:nvSpPr>
              <p:cNvPr id="293" name="Rectangle: Rounded Corners 292">
                <a:extLst>
                  <a:ext uri="{FF2B5EF4-FFF2-40B4-BE49-F238E27FC236}">
                    <a16:creationId xmlns:a16="http://schemas.microsoft.com/office/drawing/2014/main" id="{7F0AC083-A131-405D-8671-167AA099E698}"/>
                  </a:ext>
                </a:extLst>
              </p:cNvPr>
              <p:cNvSpPr/>
              <p:nvPr/>
            </p:nvSpPr>
            <p:spPr bwMode="auto">
              <a:xfrm>
                <a:off x="8509832" y="2616928"/>
                <a:ext cx="2301114" cy="1009739"/>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176"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294" name="Title 1">
                <a:extLst>
                  <a:ext uri="{FF2B5EF4-FFF2-40B4-BE49-F238E27FC236}">
                    <a16:creationId xmlns:a16="http://schemas.microsoft.com/office/drawing/2014/main" id="{39B748F0-F653-4483-94F3-6D0E5ADB3932}"/>
                  </a:ext>
                </a:extLst>
              </p:cNvPr>
              <p:cNvSpPr txBox="1">
                <a:spLocks/>
              </p:cNvSpPr>
              <p:nvPr/>
            </p:nvSpPr>
            <p:spPr>
              <a:xfrm>
                <a:off x="8509832" y="2442985"/>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Docker</a:t>
                </a:r>
              </a:p>
            </p:txBody>
          </p:sp>
          <p:sp>
            <p:nvSpPr>
              <p:cNvPr id="295" name="Rectangle: Rounded Corners 294">
                <a:extLst>
                  <a:ext uri="{FF2B5EF4-FFF2-40B4-BE49-F238E27FC236}">
                    <a16:creationId xmlns:a16="http://schemas.microsoft.com/office/drawing/2014/main" id="{DBD77670-F486-453B-A829-DE13FD160F11}"/>
                  </a:ext>
                </a:extLst>
              </p:cNvPr>
              <p:cNvSpPr/>
              <p:nvPr/>
            </p:nvSpPr>
            <p:spPr bwMode="auto">
              <a:xfrm>
                <a:off x="8629910" y="2935029"/>
                <a:ext cx="968156" cy="546759"/>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176"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296" name="Rectangle: Rounded Corners 295">
                <a:extLst>
                  <a:ext uri="{FF2B5EF4-FFF2-40B4-BE49-F238E27FC236}">
                    <a16:creationId xmlns:a16="http://schemas.microsoft.com/office/drawing/2014/main" id="{1BBA4773-424F-44F6-8F3F-89E325A51ACE}"/>
                  </a:ext>
                </a:extLst>
              </p:cNvPr>
              <p:cNvSpPr/>
              <p:nvPr/>
            </p:nvSpPr>
            <p:spPr bwMode="auto">
              <a:xfrm>
                <a:off x="9722713" y="2935029"/>
                <a:ext cx="968156" cy="546759"/>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176"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297" name="Title 1">
                <a:extLst>
                  <a:ext uri="{FF2B5EF4-FFF2-40B4-BE49-F238E27FC236}">
                    <a16:creationId xmlns:a16="http://schemas.microsoft.com/office/drawing/2014/main" id="{2D386035-B37B-4BC5-8A93-1CF4F5E54B0F}"/>
                  </a:ext>
                </a:extLst>
              </p:cNvPr>
              <p:cNvSpPr txBox="1">
                <a:spLocks/>
              </p:cNvSpPr>
              <p:nvPr/>
            </p:nvSpPr>
            <p:spPr>
              <a:xfrm>
                <a:off x="8629910" y="2761807"/>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Prod</a:t>
                </a:r>
              </a:p>
            </p:txBody>
          </p:sp>
          <p:sp>
            <p:nvSpPr>
              <p:cNvPr id="298" name="Title 1">
                <a:extLst>
                  <a:ext uri="{FF2B5EF4-FFF2-40B4-BE49-F238E27FC236}">
                    <a16:creationId xmlns:a16="http://schemas.microsoft.com/office/drawing/2014/main" id="{C38FECBD-944A-4FE4-962A-E797DA984C95}"/>
                  </a:ext>
                </a:extLst>
              </p:cNvPr>
              <p:cNvSpPr txBox="1">
                <a:spLocks/>
              </p:cNvSpPr>
              <p:nvPr/>
            </p:nvSpPr>
            <p:spPr>
              <a:xfrm>
                <a:off x="9722713" y="2761807"/>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Prod</a:t>
                </a:r>
              </a:p>
            </p:txBody>
          </p:sp>
          <p:sp>
            <p:nvSpPr>
              <p:cNvPr id="301" name="Title 1">
                <a:extLst>
                  <a:ext uri="{FF2B5EF4-FFF2-40B4-BE49-F238E27FC236}">
                    <a16:creationId xmlns:a16="http://schemas.microsoft.com/office/drawing/2014/main" id="{8BE6704C-3188-4BDB-BD2B-C7FEEAA0017E}"/>
                  </a:ext>
                </a:extLst>
              </p:cNvPr>
              <p:cNvSpPr txBox="1">
                <a:spLocks/>
              </p:cNvSpPr>
              <p:nvPr/>
            </p:nvSpPr>
            <p:spPr>
              <a:xfrm>
                <a:off x="8813245" y="2987880"/>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Containers</a:t>
                </a:r>
              </a:p>
            </p:txBody>
          </p:sp>
          <p:sp>
            <p:nvSpPr>
              <p:cNvPr id="302" name="Title 1">
                <a:extLst>
                  <a:ext uri="{FF2B5EF4-FFF2-40B4-BE49-F238E27FC236}">
                    <a16:creationId xmlns:a16="http://schemas.microsoft.com/office/drawing/2014/main" id="{561AB8FE-8BB7-4E79-AE5C-4052FEFE2072}"/>
                  </a:ext>
                </a:extLst>
              </p:cNvPr>
              <p:cNvSpPr txBox="1">
                <a:spLocks/>
              </p:cNvSpPr>
              <p:nvPr/>
            </p:nvSpPr>
            <p:spPr>
              <a:xfrm>
                <a:off x="9906048" y="2987880"/>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Containers</a:t>
                </a:r>
              </a:p>
            </p:txBody>
          </p:sp>
          <p:grpSp>
            <p:nvGrpSpPr>
              <p:cNvPr id="228" name="Group 227">
                <a:extLst>
                  <a:ext uri="{FF2B5EF4-FFF2-40B4-BE49-F238E27FC236}">
                    <a16:creationId xmlns:a16="http://schemas.microsoft.com/office/drawing/2014/main" id="{6925C046-1E7C-49BC-9169-2F2C0F8CBFA1}"/>
                  </a:ext>
                </a:extLst>
              </p:cNvPr>
              <p:cNvGrpSpPr/>
              <p:nvPr/>
            </p:nvGrpSpPr>
            <p:grpSpPr>
              <a:xfrm>
                <a:off x="8776968" y="3171978"/>
                <a:ext cx="674040" cy="200439"/>
                <a:chOff x="8773830" y="4177977"/>
                <a:chExt cx="757312" cy="225202"/>
              </a:xfrm>
            </p:grpSpPr>
            <p:sp>
              <p:nvSpPr>
                <p:cNvPr id="300" name="Freeform: Shape 299">
                  <a:extLst>
                    <a:ext uri="{FF2B5EF4-FFF2-40B4-BE49-F238E27FC236}">
                      <a16:creationId xmlns:a16="http://schemas.microsoft.com/office/drawing/2014/main" id="{E7EC56B4-A375-440E-ADD4-4ABCD468EBAD}"/>
                    </a:ext>
                  </a:extLst>
                </p:cNvPr>
                <p:cNvSpPr/>
                <p:nvPr/>
              </p:nvSpPr>
              <p:spPr>
                <a:xfrm>
                  <a:off x="877383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303" name="Freeform: Shape 302">
                  <a:extLst>
                    <a:ext uri="{FF2B5EF4-FFF2-40B4-BE49-F238E27FC236}">
                      <a16:creationId xmlns:a16="http://schemas.microsoft.com/office/drawing/2014/main" id="{757AB4E9-6960-440E-9B68-81B5857CAAF8}"/>
                    </a:ext>
                  </a:extLst>
                </p:cNvPr>
                <p:cNvSpPr/>
                <p:nvPr/>
              </p:nvSpPr>
              <p:spPr>
                <a:xfrm>
                  <a:off x="904974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304" name="Freeform: Shape 303">
                  <a:extLst>
                    <a:ext uri="{FF2B5EF4-FFF2-40B4-BE49-F238E27FC236}">
                      <a16:creationId xmlns:a16="http://schemas.microsoft.com/office/drawing/2014/main" id="{97F8956B-4FE5-4E13-9341-C215E78E1CC6}"/>
                    </a:ext>
                  </a:extLst>
                </p:cNvPr>
                <p:cNvSpPr/>
                <p:nvPr/>
              </p:nvSpPr>
              <p:spPr>
                <a:xfrm>
                  <a:off x="932565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306" name="Group 305">
                <a:extLst>
                  <a:ext uri="{FF2B5EF4-FFF2-40B4-BE49-F238E27FC236}">
                    <a16:creationId xmlns:a16="http://schemas.microsoft.com/office/drawing/2014/main" id="{0E132DB8-568C-46E7-BDE4-32454466DB6F}"/>
                  </a:ext>
                </a:extLst>
              </p:cNvPr>
              <p:cNvGrpSpPr/>
              <p:nvPr/>
            </p:nvGrpSpPr>
            <p:grpSpPr>
              <a:xfrm>
                <a:off x="9869771" y="3171978"/>
                <a:ext cx="674040" cy="200439"/>
                <a:chOff x="8773830" y="4177977"/>
                <a:chExt cx="757312" cy="225202"/>
              </a:xfrm>
            </p:grpSpPr>
            <p:sp>
              <p:nvSpPr>
                <p:cNvPr id="307" name="Freeform: Shape 306">
                  <a:extLst>
                    <a:ext uri="{FF2B5EF4-FFF2-40B4-BE49-F238E27FC236}">
                      <a16:creationId xmlns:a16="http://schemas.microsoft.com/office/drawing/2014/main" id="{C2B9193E-15A8-49FB-B921-CB19D61F26AD}"/>
                    </a:ext>
                  </a:extLst>
                </p:cNvPr>
                <p:cNvSpPr/>
                <p:nvPr/>
              </p:nvSpPr>
              <p:spPr>
                <a:xfrm>
                  <a:off x="877383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308" name="Freeform: Shape 307">
                  <a:extLst>
                    <a:ext uri="{FF2B5EF4-FFF2-40B4-BE49-F238E27FC236}">
                      <a16:creationId xmlns:a16="http://schemas.microsoft.com/office/drawing/2014/main" id="{1CD01932-A3F7-4EBD-BE2E-9F8EF3E96B2E}"/>
                    </a:ext>
                  </a:extLst>
                </p:cNvPr>
                <p:cNvSpPr/>
                <p:nvPr/>
              </p:nvSpPr>
              <p:spPr>
                <a:xfrm>
                  <a:off x="904974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309" name="Freeform: Shape 308">
                  <a:extLst>
                    <a:ext uri="{FF2B5EF4-FFF2-40B4-BE49-F238E27FC236}">
                      <a16:creationId xmlns:a16="http://schemas.microsoft.com/office/drawing/2014/main" id="{3C138E18-E0C5-4924-975F-A2DE46F68E74}"/>
                    </a:ext>
                  </a:extLst>
                </p:cNvPr>
                <p:cNvSpPr/>
                <p:nvPr/>
              </p:nvSpPr>
              <p:spPr>
                <a:xfrm>
                  <a:off x="932565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grpSp>
        <p:cxnSp>
          <p:nvCxnSpPr>
            <p:cNvPr id="232" name="Straight Arrow Connector 231">
              <a:extLst>
                <a:ext uri="{FF2B5EF4-FFF2-40B4-BE49-F238E27FC236}">
                  <a16:creationId xmlns:a16="http://schemas.microsoft.com/office/drawing/2014/main" id="{3248272D-930A-4A7A-ACEA-CE8CC0C08809}"/>
                </a:ext>
              </a:extLst>
            </p:cNvPr>
            <p:cNvCxnSpPr>
              <a:cxnSpLocks/>
            </p:cNvCxnSpPr>
            <p:nvPr/>
          </p:nvCxnSpPr>
          <p:spPr>
            <a:xfrm flipH="1">
              <a:off x="8958517" y="2259692"/>
              <a:ext cx="1" cy="731520"/>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15" name="Straight Arrow Connector 314">
              <a:extLst>
                <a:ext uri="{FF2B5EF4-FFF2-40B4-BE49-F238E27FC236}">
                  <a16:creationId xmlns:a16="http://schemas.microsoft.com/office/drawing/2014/main" id="{0D22F40A-B8B7-4690-BFDD-223C2B2F5D43}"/>
                </a:ext>
              </a:extLst>
            </p:cNvPr>
            <p:cNvCxnSpPr>
              <a:cxnSpLocks/>
            </p:cNvCxnSpPr>
            <p:nvPr/>
          </p:nvCxnSpPr>
          <p:spPr>
            <a:xfrm flipH="1">
              <a:off x="10363349" y="2259692"/>
              <a:ext cx="1" cy="634589"/>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49" name="Connector: Elbow 248">
              <a:extLst>
                <a:ext uri="{FF2B5EF4-FFF2-40B4-BE49-F238E27FC236}">
                  <a16:creationId xmlns:a16="http://schemas.microsoft.com/office/drawing/2014/main" id="{6C0D05AE-DA77-4C5A-82BA-E4C4F862AF08}"/>
                </a:ext>
              </a:extLst>
            </p:cNvPr>
            <p:cNvCxnSpPr>
              <a:cxnSpLocks/>
            </p:cNvCxnSpPr>
            <p:nvPr/>
          </p:nvCxnSpPr>
          <p:spPr>
            <a:xfrm rot="16200000" flipH="1">
              <a:off x="9239153" y="2180301"/>
              <a:ext cx="728188" cy="886968"/>
            </a:xfrm>
            <a:prstGeom prst="bentConnector3">
              <a:avLst>
                <a:gd name="adj1" fmla="val 37502"/>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22" name="Connector: Elbow 321">
              <a:extLst>
                <a:ext uri="{FF2B5EF4-FFF2-40B4-BE49-F238E27FC236}">
                  <a16:creationId xmlns:a16="http://schemas.microsoft.com/office/drawing/2014/main" id="{B2EB3A10-2985-4C66-9FF6-05AE7976DFF1}"/>
                </a:ext>
              </a:extLst>
            </p:cNvPr>
            <p:cNvCxnSpPr>
              <a:cxnSpLocks/>
            </p:cNvCxnSpPr>
            <p:nvPr/>
          </p:nvCxnSpPr>
          <p:spPr>
            <a:xfrm rot="5400000">
              <a:off x="9401173" y="2131676"/>
              <a:ext cx="630936" cy="886968"/>
            </a:xfrm>
            <a:prstGeom prst="bentConnector3">
              <a:avLst>
                <a:gd name="adj1" fmla="val 21704"/>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28" name="Rectangle: Rounded Corners 327">
              <a:extLst>
                <a:ext uri="{FF2B5EF4-FFF2-40B4-BE49-F238E27FC236}">
                  <a16:creationId xmlns:a16="http://schemas.microsoft.com/office/drawing/2014/main" id="{B06B08BF-CF73-4E5A-9D10-5642E5BB577F}"/>
                </a:ext>
              </a:extLst>
            </p:cNvPr>
            <p:cNvSpPr/>
            <p:nvPr/>
          </p:nvSpPr>
          <p:spPr bwMode="auto">
            <a:xfrm>
              <a:off x="8377295" y="4371115"/>
              <a:ext cx="2566189" cy="2319105"/>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176"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331" name="Title 1">
              <a:extLst>
                <a:ext uri="{FF2B5EF4-FFF2-40B4-BE49-F238E27FC236}">
                  <a16:creationId xmlns:a16="http://schemas.microsoft.com/office/drawing/2014/main" id="{2FDF74E8-3ABE-4207-91B4-94C10362368F}"/>
                </a:ext>
              </a:extLst>
            </p:cNvPr>
            <p:cNvSpPr txBox="1">
              <a:spLocks/>
            </p:cNvSpPr>
            <p:nvPr/>
          </p:nvSpPr>
          <p:spPr>
            <a:xfrm>
              <a:off x="8377295" y="4174799"/>
              <a:ext cx="1697171"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Worker node</a:t>
              </a:r>
            </a:p>
          </p:txBody>
        </p:sp>
        <p:grpSp>
          <p:nvGrpSpPr>
            <p:cNvPr id="4" name="Group 3">
              <a:extLst>
                <a:ext uri="{FF2B5EF4-FFF2-40B4-BE49-F238E27FC236}">
                  <a16:creationId xmlns:a16="http://schemas.microsoft.com/office/drawing/2014/main" id="{5617CBF3-C712-4170-A619-7DB4E9B4A04E}"/>
                </a:ext>
              </a:extLst>
            </p:cNvPr>
            <p:cNvGrpSpPr/>
            <p:nvPr/>
          </p:nvGrpSpPr>
          <p:grpSpPr>
            <a:xfrm>
              <a:off x="8858748" y="4464059"/>
              <a:ext cx="601487" cy="703174"/>
              <a:chOff x="8858748" y="4464059"/>
              <a:chExt cx="601487" cy="703174"/>
            </a:xfrm>
          </p:grpSpPr>
          <p:sp>
            <p:nvSpPr>
              <p:cNvPr id="329" name="Rectangle: Rounded Corners 328">
                <a:extLst>
                  <a:ext uri="{FF2B5EF4-FFF2-40B4-BE49-F238E27FC236}">
                    <a16:creationId xmlns:a16="http://schemas.microsoft.com/office/drawing/2014/main" id="{E34B5D54-D18F-4E8E-A7E4-7E85B064DE11}"/>
                  </a:ext>
                </a:extLst>
              </p:cNvPr>
              <p:cNvSpPr/>
              <p:nvPr/>
            </p:nvSpPr>
            <p:spPr bwMode="auto">
              <a:xfrm>
                <a:off x="8892968" y="4633644"/>
                <a:ext cx="533589" cy="533589"/>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332" name="IoT_Hub" title="Icon of circles connecting to a center circle surrounded by brackets">
                <a:extLst>
                  <a:ext uri="{FF2B5EF4-FFF2-40B4-BE49-F238E27FC236}">
                    <a16:creationId xmlns:a16="http://schemas.microsoft.com/office/drawing/2014/main" id="{31BAEA3E-3A1C-456E-933D-3C4266E6C0F1}"/>
                  </a:ext>
                </a:extLst>
              </p:cNvPr>
              <p:cNvSpPr>
                <a:spLocks noChangeAspect="1" noEditPoints="1"/>
              </p:cNvSpPr>
              <p:nvPr/>
            </p:nvSpPr>
            <p:spPr bwMode="auto">
              <a:xfrm>
                <a:off x="8958029" y="4698705"/>
                <a:ext cx="403466" cy="403466"/>
              </a:xfrm>
              <a:custGeom>
                <a:avLst/>
                <a:gdLst>
                  <a:gd name="T0" fmla="*/ 274 w 360"/>
                  <a:gd name="T1" fmla="*/ 0 h 360"/>
                  <a:gd name="T2" fmla="*/ 360 w 360"/>
                  <a:gd name="T3" fmla="*/ 0 h 360"/>
                  <a:gd name="T4" fmla="*/ 360 w 360"/>
                  <a:gd name="T5" fmla="*/ 85 h 360"/>
                  <a:gd name="T6" fmla="*/ 0 w 360"/>
                  <a:gd name="T7" fmla="*/ 275 h 360"/>
                  <a:gd name="T8" fmla="*/ 0 w 360"/>
                  <a:gd name="T9" fmla="*/ 360 h 360"/>
                  <a:gd name="T10" fmla="*/ 85 w 360"/>
                  <a:gd name="T11" fmla="*/ 360 h 360"/>
                  <a:gd name="T12" fmla="*/ 196 w 360"/>
                  <a:gd name="T13" fmla="*/ 176 h 360"/>
                  <a:gd name="T14" fmla="*/ 235 w 360"/>
                  <a:gd name="T15" fmla="*/ 215 h 360"/>
                  <a:gd name="T16" fmla="*/ 274 w 360"/>
                  <a:gd name="T17" fmla="*/ 176 h 360"/>
                  <a:gd name="T18" fmla="*/ 235 w 360"/>
                  <a:gd name="T19" fmla="*/ 137 h 360"/>
                  <a:gd name="T20" fmla="*/ 196 w 360"/>
                  <a:gd name="T21" fmla="*/ 176 h 360"/>
                  <a:gd name="T22" fmla="*/ 263 w 360"/>
                  <a:gd name="T23" fmla="*/ 260 h 360"/>
                  <a:gd name="T24" fmla="*/ 290 w 360"/>
                  <a:gd name="T25" fmla="*/ 286 h 360"/>
                  <a:gd name="T26" fmla="*/ 316 w 360"/>
                  <a:gd name="T27" fmla="*/ 260 h 360"/>
                  <a:gd name="T28" fmla="*/ 290 w 360"/>
                  <a:gd name="T29" fmla="*/ 233 h 360"/>
                  <a:gd name="T30" fmla="*/ 263 w 360"/>
                  <a:gd name="T31" fmla="*/ 260 h 360"/>
                  <a:gd name="T32" fmla="*/ 123 w 360"/>
                  <a:gd name="T33" fmla="*/ 258 h 360"/>
                  <a:gd name="T34" fmla="*/ 144 w 360"/>
                  <a:gd name="T35" fmla="*/ 279 h 360"/>
                  <a:gd name="T36" fmla="*/ 165 w 360"/>
                  <a:gd name="T37" fmla="*/ 258 h 360"/>
                  <a:gd name="T38" fmla="*/ 144 w 360"/>
                  <a:gd name="T39" fmla="*/ 236 h 360"/>
                  <a:gd name="T40" fmla="*/ 123 w 360"/>
                  <a:gd name="T41" fmla="*/ 258 h 360"/>
                  <a:gd name="T42" fmla="*/ 32 w 360"/>
                  <a:gd name="T43" fmla="*/ 170 h 360"/>
                  <a:gd name="T44" fmla="*/ 59 w 360"/>
                  <a:gd name="T45" fmla="*/ 196 h 360"/>
                  <a:gd name="T46" fmla="*/ 85 w 360"/>
                  <a:gd name="T47" fmla="*/ 170 h 360"/>
                  <a:gd name="T48" fmla="*/ 59 w 360"/>
                  <a:gd name="T49" fmla="*/ 143 h 360"/>
                  <a:gd name="T50" fmla="*/ 32 w 360"/>
                  <a:gd name="T51" fmla="*/ 170 h 360"/>
                  <a:gd name="T52" fmla="*/ 133 w 360"/>
                  <a:gd name="T53" fmla="*/ 74 h 360"/>
                  <a:gd name="T54" fmla="*/ 160 w 360"/>
                  <a:gd name="T55" fmla="*/ 100 h 360"/>
                  <a:gd name="T56" fmla="*/ 187 w 360"/>
                  <a:gd name="T57" fmla="*/ 74 h 360"/>
                  <a:gd name="T58" fmla="*/ 160 w 360"/>
                  <a:gd name="T59" fmla="*/ 47 h 360"/>
                  <a:gd name="T60" fmla="*/ 133 w 360"/>
                  <a:gd name="T61" fmla="*/ 74 h 360"/>
                  <a:gd name="T62" fmla="*/ 176 w 360"/>
                  <a:gd name="T63" fmla="*/ 95 h 360"/>
                  <a:gd name="T64" fmla="*/ 214 w 360"/>
                  <a:gd name="T65" fmla="*/ 143 h 360"/>
                  <a:gd name="T66" fmla="*/ 274 w 360"/>
                  <a:gd name="T67" fmla="*/ 238 h 360"/>
                  <a:gd name="T68" fmla="*/ 256 w 360"/>
                  <a:gd name="T69" fmla="*/ 211 h 360"/>
                  <a:gd name="T70" fmla="*/ 161 w 360"/>
                  <a:gd name="T71" fmla="*/ 245 h 360"/>
                  <a:gd name="T72" fmla="*/ 208 w 360"/>
                  <a:gd name="T73" fmla="*/ 204 h 360"/>
                  <a:gd name="T74" fmla="*/ 85 w 360"/>
                  <a:gd name="T75" fmla="*/ 173 h 360"/>
                  <a:gd name="T76" fmla="*/ 196 w 360"/>
                  <a:gd name="T77" fmla="*/ 176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60" h="360">
                    <a:moveTo>
                      <a:pt x="274" y="0"/>
                    </a:moveTo>
                    <a:cubicBezTo>
                      <a:pt x="360" y="0"/>
                      <a:pt x="360" y="0"/>
                      <a:pt x="360" y="0"/>
                    </a:cubicBezTo>
                    <a:cubicBezTo>
                      <a:pt x="360" y="85"/>
                      <a:pt x="360" y="85"/>
                      <a:pt x="360" y="85"/>
                    </a:cubicBezTo>
                    <a:moveTo>
                      <a:pt x="0" y="275"/>
                    </a:moveTo>
                    <a:cubicBezTo>
                      <a:pt x="0" y="360"/>
                      <a:pt x="0" y="360"/>
                      <a:pt x="0" y="360"/>
                    </a:cubicBezTo>
                    <a:cubicBezTo>
                      <a:pt x="85" y="360"/>
                      <a:pt x="85" y="360"/>
                      <a:pt x="85" y="360"/>
                    </a:cubicBezTo>
                    <a:moveTo>
                      <a:pt x="196" y="176"/>
                    </a:moveTo>
                    <a:cubicBezTo>
                      <a:pt x="196" y="198"/>
                      <a:pt x="213" y="215"/>
                      <a:pt x="235" y="215"/>
                    </a:cubicBezTo>
                    <a:cubicBezTo>
                      <a:pt x="256" y="215"/>
                      <a:pt x="274" y="198"/>
                      <a:pt x="274" y="176"/>
                    </a:cubicBezTo>
                    <a:cubicBezTo>
                      <a:pt x="274" y="155"/>
                      <a:pt x="256" y="137"/>
                      <a:pt x="235" y="137"/>
                    </a:cubicBezTo>
                    <a:cubicBezTo>
                      <a:pt x="213" y="137"/>
                      <a:pt x="196" y="155"/>
                      <a:pt x="196" y="176"/>
                    </a:cubicBezTo>
                    <a:close/>
                    <a:moveTo>
                      <a:pt x="263" y="260"/>
                    </a:moveTo>
                    <a:cubicBezTo>
                      <a:pt x="263" y="274"/>
                      <a:pt x="275" y="286"/>
                      <a:pt x="290" y="286"/>
                    </a:cubicBezTo>
                    <a:cubicBezTo>
                      <a:pt x="304" y="286"/>
                      <a:pt x="316" y="274"/>
                      <a:pt x="316" y="260"/>
                    </a:cubicBezTo>
                    <a:cubicBezTo>
                      <a:pt x="316" y="245"/>
                      <a:pt x="304" y="233"/>
                      <a:pt x="290" y="233"/>
                    </a:cubicBezTo>
                    <a:cubicBezTo>
                      <a:pt x="275" y="233"/>
                      <a:pt x="263" y="245"/>
                      <a:pt x="263" y="260"/>
                    </a:cubicBezTo>
                    <a:close/>
                    <a:moveTo>
                      <a:pt x="123" y="258"/>
                    </a:moveTo>
                    <a:cubicBezTo>
                      <a:pt x="123" y="270"/>
                      <a:pt x="132" y="279"/>
                      <a:pt x="144" y="279"/>
                    </a:cubicBezTo>
                    <a:cubicBezTo>
                      <a:pt x="156" y="279"/>
                      <a:pt x="165" y="270"/>
                      <a:pt x="165" y="258"/>
                    </a:cubicBezTo>
                    <a:cubicBezTo>
                      <a:pt x="165" y="246"/>
                      <a:pt x="156" y="236"/>
                      <a:pt x="144" y="236"/>
                    </a:cubicBezTo>
                    <a:cubicBezTo>
                      <a:pt x="132" y="236"/>
                      <a:pt x="123" y="246"/>
                      <a:pt x="123" y="258"/>
                    </a:cubicBezTo>
                    <a:close/>
                    <a:moveTo>
                      <a:pt x="32" y="170"/>
                    </a:moveTo>
                    <a:cubicBezTo>
                      <a:pt x="32" y="184"/>
                      <a:pt x="44" y="196"/>
                      <a:pt x="59" y="196"/>
                    </a:cubicBezTo>
                    <a:cubicBezTo>
                      <a:pt x="73" y="196"/>
                      <a:pt x="85" y="184"/>
                      <a:pt x="85" y="170"/>
                    </a:cubicBezTo>
                    <a:cubicBezTo>
                      <a:pt x="85" y="155"/>
                      <a:pt x="73" y="143"/>
                      <a:pt x="59" y="143"/>
                    </a:cubicBezTo>
                    <a:cubicBezTo>
                      <a:pt x="44" y="143"/>
                      <a:pt x="32" y="155"/>
                      <a:pt x="32" y="170"/>
                    </a:cubicBezTo>
                    <a:close/>
                    <a:moveTo>
                      <a:pt x="133" y="74"/>
                    </a:moveTo>
                    <a:cubicBezTo>
                      <a:pt x="133" y="88"/>
                      <a:pt x="145" y="100"/>
                      <a:pt x="160" y="100"/>
                    </a:cubicBezTo>
                    <a:cubicBezTo>
                      <a:pt x="175" y="100"/>
                      <a:pt x="187" y="88"/>
                      <a:pt x="187" y="74"/>
                    </a:cubicBezTo>
                    <a:cubicBezTo>
                      <a:pt x="187" y="59"/>
                      <a:pt x="175" y="47"/>
                      <a:pt x="160" y="47"/>
                    </a:cubicBezTo>
                    <a:cubicBezTo>
                      <a:pt x="145" y="47"/>
                      <a:pt x="133" y="59"/>
                      <a:pt x="133" y="74"/>
                    </a:cubicBezTo>
                    <a:close/>
                    <a:moveTo>
                      <a:pt x="176" y="95"/>
                    </a:moveTo>
                    <a:cubicBezTo>
                      <a:pt x="214" y="143"/>
                      <a:pt x="214" y="143"/>
                      <a:pt x="214" y="143"/>
                    </a:cubicBezTo>
                    <a:moveTo>
                      <a:pt x="274" y="238"/>
                    </a:moveTo>
                    <a:cubicBezTo>
                      <a:pt x="256" y="211"/>
                      <a:pt x="256" y="211"/>
                      <a:pt x="256" y="211"/>
                    </a:cubicBezTo>
                    <a:moveTo>
                      <a:pt x="161" y="245"/>
                    </a:moveTo>
                    <a:cubicBezTo>
                      <a:pt x="208" y="204"/>
                      <a:pt x="208" y="204"/>
                      <a:pt x="208" y="204"/>
                    </a:cubicBezTo>
                    <a:moveTo>
                      <a:pt x="85" y="173"/>
                    </a:moveTo>
                    <a:cubicBezTo>
                      <a:pt x="196" y="176"/>
                      <a:pt x="196" y="176"/>
                      <a:pt x="196" y="176"/>
                    </a:cubicBezTo>
                  </a:path>
                </a:pathLst>
              </a:custGeom>
              <a:noFill/>
              <a:ln w="12700" cap="sq">
                <a:solidFill>
                  <a:srgbClr val="0078D4"/>
                </a:solidFill>
                <a:prstDash val="soli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333" name="Title 1">
                <a:extLst>
                  <a:ext uri="{FF2B5EF4-FFF2-40B4-BE49-F238E27FC236}">
                    <a16:creationId xmlns:a16="http://schemas.microsoft.com/office/drawing/2014/main" id="{EF44C339-8718-461C-920D-45C04327DD8C}"/>
                  </a:ext>
                </a:extLst>
              </p:cNvPr>
              <p:cNvSpPr txBox="1">
                <a:spLocks/>
              </p:cNvSpPr>
              <p:nvPr/>
            </p:nvSpPr>
            <p:spPr>
              <a:xfrm>
                <a:off x="8858748" y="4464059"/>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err="1">
                    <a:ln w="3175">
                      <a:noFill/>
                    </a:ln>
                    <a:solidFill>
                      <a:srgbClr val="000000"/>
                    </a:solidFill>
                    <a:effectLst/>
                    <a:uLnTx/>
                    <a:uFillTx/>
                    <a:latin typeface="Segoe UI Semibold" panose="020B0702040204020203" pitchFamily="34" charset="0"/>
                    <a:ea typeface="+mn-ea"/>
                    <a:cs typeface="Segoe UI Semibold" panose="020B0702040204020203" pitchFamily="34" charset="0"/>
                  </a:rPr>
                  <a:t>kubelet</a:t>
                </a:r>
                <a:endPar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endParaRPr>
              </a:p>
            </p:txBody>
          </p:sp>
        </p:grpSp>
        <p:sp>
          <p:nvSpPr>
            <p:cNvPr id="334" name="Rectangle 333">
              <a:extLst>
                <a:ext uri="{FF2B5EF4-FFF2-40B4-BE49-F238E27FC236}">
                  <a16:creationId xmlns:a16="http://schemas.microsoft.com/office/drawing/2014/main" id="{7C94C9CC-43D7-4FD9-9ABA-6DFD919C38E7}"/>
                </a:ext>
              </a:extLst>
            </p:cNvPr>
            <p:cNvSpPr/>
            <p:nvPr/>
          </p:nvSpPr>
          <p:spPr bwMode="auto">
            <a:xfrm>
              <a:off x="9244697" y="4670739"/>
              <a:ext cx="143010" cy="160345"/>
            </a:xfrm>
            <a:prstGeom prst="rect">
              <a:avLst/>
            </a:prstGeom>
            <a:solidFill>
              <a:srgbClr val="F9FAF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35" name="Rectangle 334">
              <a:extLst>
                <a:ext uri="{FF2B5EF4-FFF2-40B4-BE49-F238E27FC236}">
                  <a16:creationId xmlns:a16="http://schemas.microsoft.com/office/drawing/2014/main" id="{1C531C8F-3095-4286-A715-D8783A37D830}"/>
                </a:ext>
              </a:extLst>
            </p:cNvPr>
            <p:cNvSpPr/>
            <p:nvPr/>
          </p:nvSpPr>
          <p:spPr bwMode="auto">
            <a:xfrm>
              <a:off x="8933396" y="4974817"/>
              <a:ext cx="143010" cy="160345"/>
            </a:xfrm>
            <a:prstGeom prst="rect">
              <a:avLst/>
            </a:prstGeom>
            <a:solidFill>
              <a:srgbClr val="F9FAF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7" name="Group 6">
              <a:extLst>
                <a:ext uri="{FF2B5EF4-FFF2-40B4-BE49-F238E27FC236}">
                  <a16:creationId xmlns:a16="http://schemas.microsoft.com/office/drawing/2014/main" id="{27466EF8-7DCA-4B3A-A63D-E710B3825045}"/>
                </a:ext>
              </a:extLst>
            </p:cNvPr>
            <p:cNvGrpSpPr/>
            <p:nvPr/>
          </p:nvGrpSpPr>
          <p:grpSpPr>
            <a:xfrm>
              <a:off x="9860544" y="4464059"/>
              <a:ext cx="601487" cy="703174"/>
              <a:chOff x="9860544" y="4464059"/>
              <a:chExt cx="601487" cy="703174"/>
            </a:xfrm>
          </p:grpSpPr>
          <p:sp>
            <p:nvSpPr>
              <p:cNvPr id="330" name="Rectangle: Rounded Corners 329">
                <a:extLst>
                  <a:ext uri="{FF2B5EF4-FFF2-40B4-BE49-F238E27FC236}">
                    <a16:creationId xmlns:a16="http://schemas.microsoft.com/office/drawing/2014/main" id="{5341C4C4-995D-4468-AC8B-6950E0022A02}"/>
                  </a:ext>
                </a:extLst>
              </p:cNvPr>
              <p:cNvSpPr/>
              <p:nvPr/>
            </p:nvSpPr>
            <p:spPr bwMode="auto">
              <a:xfrm>
                <a:off x="9894764" y="4633644"/>
                <a:ext cx="533589" cy="533589"/>
              </a:xfrm>
              <a:prstGeom prst="roundRect">
                <a:avLst>
                  <a:gd name="adj" fmla="val 3125"/>
                </a:avLst>
              </a:prstGeom>
              <a:solidFill>
                <a:srgbClr val="0078D4">
                  <a:alpha val="1000"/>
                </a:srgbClr>
              </a:solidFill>
              <a:ln w="12700">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336" name="Move_E7C2" title="Icon of four arrows pointing away from eachother">
                <a:extLst>
                  <a:ext uri="{FF2B5EF4-FFF2-40B4-BE49-F238E27FC236}">
                    <a16:creationId xmlns:a16="http://schemas.microsoft.com/office/drawing/2014/main" id="{34AA3DD2-491B-460F-BA60-F88429EACB9E}"/>
                  </a:ext>
                </a:extLst>
              </p:cNvPr>
              <p:cNvSpPr>
                <a:spLocks noChangeAspect="1" noEditPoints="1"/>
              </p:cNvSpPr>
              <p:nvPr/>
            </p:nvSpPr>
            <p:spPr bwMode="auto">
              <a:xfrm>
                <a:off x="9998469" y="4737309"/>
                <a:ext cx="326178" cy="326259"/>
              </a:xfrm>
              <a:custGeom>
                <a:avLst/>
                <a:gdLst>
                  <a:gd name="T0" fmla="*/ 736 w 3999"/>
                  <a:gd name="T1" fmla="*/ 2737 h 4000"/>
                  <a:gd name="T2" fmla="*/ 0 w 3999"/>
                  <a:gd name="T3" fmla="*/ 2001 h 4000"/>
                  <a:gd name="T4" fmla="*/ 736 w 3999"/>
                  <a:gd name="T5" fmla="*/ 1264 h 4000"/>
                  <a:gd name="T6" fmla="*/ 86 w 3999"/>
                  <a:gd name="T7" fmla="*/ 2001 h 4000"/>
                  <a:gd name="T8" fmla="*/ 1264 w 3999"/>
                  <a:gd name="T9" fmla="*/ 2001 h 4000"/>
                  <a:gd name="T10" fmla="*/ 1264 w 3999"/>
                  <a:gd name="T11" fmla="*/ 3265 h 4000"/>
                  <a:gd name="T12" fmla="*/ 2000 w 3999"/>
                  <a:gd name="T13" fmla="*/ 4000 h 4000"/>
                  <a:gd name="T14" fmla="*/ 2735 w 3999"/>
                  <a:gd name="T15" fmla="*/ 3265 h 4000"/>
                  <a:gd name="T16" fmla="*/ 2000 w 3999"/>
                  <a:gd name="T17" fmla="*/ 3915 h 4000"/>
                  <a:gd name="T18" fmla="*/ 2000 w 3999"/>
                  <a:gd name="T19" fmla="*/ 2737 h 4000"/>
                  <a:gd name="T20" fmla="*/ 3264 w 3999"/>
                  <a:gd name="T21" fmla="*/ 2737 h 4000"/>
                  <a:gd name="T22" fmla="*/ 3999 w 3999"/>
                  <a:gd name="T23" fmla="*/ 2001 h 4000"/>
                  <a:gd name="T24" fmla="*/ 3264 w 3999"/>
                  <a:gd name="T25" fmla="*/ 1264 h 4000"/>
                  <a:gd name="T26" fmla="*/ 3913 w 3999"/>
                  <a:gd name="T27" fmla="*/ 2001 h 4000"/>
                  <a:gd name="T28" fmla="*/ 2735 w 3999"/>
                  <a:gd name="T29" fmla="*/ 2001 h 4000"/>
                  <a:gd name="T30" fmla="*/ 2735 w 3999"/>
                  <a:gd name="T31" fmla="*/ 736 h 4000"/>
                  <a:gd name="T32" fmla="*/ 2000 w 3999"/>
                  <a:gd name="T33" fmla="*/ 0 h 4000"/>
                  <a:gd name="T34" fmla="*/ 1264 w 3999"/>
                  <a:gd name="T35" fmla="*/ 736 h 4000"/>
                  <a:gd name="T36" fmla="*/ 2000 w 3999"/>
                  <a:gd name="T37" fmla="*/ 86 h 4000"/>
                  <a:gd name="T38" fmla="*/ 2000 w 3999"/>
                  <a:gd name="T39" fmla="*/ 1264 h 4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99" h="4000">
                    <a:moveTo>
                      <a:pt x="736" y="2737"/>
                    </a:moveTo>
                    <a:lnTo>
                      <a:pt x="0" y="2001"/>
                    </a:lnTo>
                    <a:lnTo>
                      <a:pt x="736" y="1264"/>
                    </a:lnTo>
                    <a:moveTo>
                      <a:pt x="86" y="2001"/>
                    </a:moveTo>
                    <a:lnTo>
                      <a:pt x="1264" y="2001"/>
                    </a:lnTo>
                    <a:moveTo>
                      <a:pt x="1264" y="3265"/>
                    </a:moveTo>
                    <a:lnTo>
                      <a:pt x="2000" y="4000"/>
                    </a:lnTo>
                    <a:lnTo>
                      <a:pt x="2735" y="3265"/>
                    </a:lnTo>
                    <a:moveTo>
                      <a:pt x="2000" y="3915"/>
                    </a:moveTo>
                    <a:lnTo>
                      <a:pt x="2000" y="2737"/>
                    </a:lnTo>
                    <a:moveTo>
                      <a:pt x="3264" y="2737"/>
                    </a:moveTo>
                    <a:lnTo>
                      <a:pt x="3999" y="2001"/>
                    </a:lnTo>
                    <a:lnTo>
                      <a:pt x="3264" y="1264"/>
                    </a:lnTo>
                    <a:moveTo>
                      <a:pt x="3913" y="2001"/>
                    </a:moveTo>
                    <a:lnTo>
                      <a:pt x="2735" y="2001"/>
                    </a:lnTo>
                    <a:moveTo>
                      <a:pt x="2735" y="736"/>
                    </a:moveTo>
                    <a:lnTo>
                      <a:pt x="2000" y="0"/>
                    </a:lnTo>
                    <a:lnTo>
                      <a:pt x="1264" y="736"/>
                    </a:lnTo>
                    <a:moveTo>
                      <a:pt x="2000" y="86"/>
                    </a:moveTo>
                    <a:lnTo>
                      <a:pt x="2000" y="1264"/>
                    </a:lnTo>
                  </a:path>
                </a:pathLst>
              </a:custGeom>
              <a:noFill/>
              <a:ln w="12700" cap="sq">
                <a:solidFill>
                  <a:srgbClr val="0078D4"/>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337" name="Title 1">
                <a:extLst>
                  <a:ext uri="{FF2B5EF4-FFF2-40B4-BE49-F238E27FC236}">
                    <a16:creationId xmlns:a16="http://schemas.microsoft.com/office/drawing/2014/main" id="{E7CCF254-B340-41A3-9B0D-419CFB39DF61}"/>
                  </a:ext>
                </a:extLst>
              </p:cNvPr>
              <p:cNvSpPr txBox="1">
                <a:spLocks/>
              </p:cNvSpPr>
              <p:nvPr/>
            </p:nvSpPr>
            <p:spPr>
              <a:xfrm>
                <a:off x="9860544" y="4464059"/>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err="1">
                    <a:ln w="3175">
                      <a:noFill/>
                    </a:ln>
                    <a:solidFill>
                      <a:srgbClr val="000000"/>
                    </a:solidFill>
                    <a:effectLst/>
                    <a:uLnTx/>
                    <a:uFillTx/>
                    <a:latin typeface="Segoe UI Semibold" panose="020B0702040204020203" pitchFamily="34" charset="0"/>
                    <a:ea typeface="+mn-ea"/>
                    <a:cs typeface="Segoe UI Semibold" panose="020B0702040204020203" pitchFamily="34" charset="0"/>
                  </a:rPr>
                  <a:t>kube</a:t>
                </a: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-proxy</a:t>
                </a:r>
              </a:p>
            </p:txBody>
          </p:sp>
        </p:grpSp>
        <p:grpSp>
          <p:nvGrpSpPr>
            <p:cNvPr id="9" name="Group 8">
              <a:extLst>
                <a:ext uri="{FF2B5EF4-FFF2-40B4-BE49-F238E27FC236}">
                  <a16:creationId xmlns:a16="http://schemas.microsoft.com/office/drawing/2014/main" id="{5026020C-CDD2-462C-8237-CE5CDB2CBE4B}"/>
                </a:ext>
              </a:extLst>
            </p:cNvPr>
            <p:cNvGrpSpPr/>
            <p:nvPr/>
          </p:nvGrpSpPr>
          <p:grpSpPr>
            <a:xfrm>
              <a:off x="8509832" y="5350526"/>
              <a:ext cx="2301114" cy="1183682"/>
              <a:chOff x="8509832" y="5350526"/>
              <a:chExt cx="2301114" cy="1183682"/>
            </a:xfrm>
          </p:grpSpPr>
          <p:sp>
            <p:nvSpPr>
              <p:cNvPr id="338" name="Rectangle: Rounded Corners 337">
                <a:extLst>
                  <a:ext uri="{FF2B5EF4-FFF2-40B4-BE49-F238E27FC236}">
                    <a16:creationId xmlns:a16="http://schemas.microsoft.com/office/drawing/2014/main" id="{6E355436-503C-4DD2-91DC-41F32A2FC47F}"/>
                  </a:ext>
                </a:extLst>
              </p:cNvPr>
              <p:cNvSpPr/>
              <p:nvPr/>
            </p:nvSpPr>
            <p:spPr bwMode="auto">
              <a:xfrm>
                <a:off x="8509832" y="5524469"/>
                <a:ext cx="2301114" cy="1009739"/>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176"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339" name="Title 1">
                <a:extLst>
                  <a:ext uri="{FF2B5EF4-FFF2-40B4-BE49-F238E27FC236}">
                    <a16:creationId xmlns:a16="http://schemas.microsoft.com/office/drawing/2014/main" id="{1A68EAD4-54DE-4502-AB0C-BDB1524FFCCC}"/>
                  </a:ext>
                </a:extLst>
              </p:cNvPr>
              <p:cNvSpPr txBox="1">
                <a:spLocks/>
              </p:cNvSpPr>
              <p:nvPr/>
            </p:nvSpPr>
            <p:spPr>
              <a:xfrm>
                <a:off x="8509832" y="5350526"/>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Docker</a:t>
                </a:r>
              </a:p>
            </p:txBody>
          </p:sp>
          <p:sp>
            <p:nvSpPr>
              <p:cNvPr id="340" name="Rectangle: Rounded Corners 339">
                <a:extLst>
                  <a:ext uri="{FF2B5EF4-FFF2-40B4-BE49-F238E27FC236}">
                    <a16:creationId xmlns:a16="http://schemas.microsoft.com/office/drawing/2014/main" id="{CB754502-5E63-4349-8B7C-24222EFFAEAB}"/>
                  </a:ext>
                </a:extLst>
              </p:cNvPr>
              <p:cNvSpPr/>
              <p:nvPr/>
            </p:nvSpPr>
            <p:spPr bwMode="auto">
              <a:xfrm>
                <a:off x="8629910" y="5842570"/>
                <a:ext cx="968156" cy="546759"/>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176"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341" name="Rectangle: Rounded Corners 340">
                <a:extLst>
                  <a:ext uri="{FF2B5EF4-FFF2-40B4-BE49-F238E27FC236}">
                    <a16:creationId xmlns:a16="http://schemas.microsoft.com/office/drawing/2014/main" id="{A4EF8826-D2F6-4106-A412-D184A20143D2}"/>
                  </a:ext>
                </a:extLst>
              </p:cNvPr>
              <p:cNvSpPr/>
              <p:nvPr/>
            </p:nvSpPr>
            <p:spPr bwMode="auto">
              <a:xfrm>
                <a:off x="9722713" y="5842570"/>
                <a:ext cx="968156" cy="546759"/>
              </a:xfrm>
              <a:prstGeom prst="roundRect">
                <a:avLst>
                  <a:gd name="adj" fmla="val 3125"/>
                </a:avLst>
              </a:prstGeom>
              <a:noFill/>
              <a:ln w="12700">
                <a:solidFill>
                  <a:srgbClr val="00000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176" b="0" i="0" u="none" strike="noStrike" kern="1200" cap="none" spc="0" normalizeH="0" baseline="0" noProof="0">
                  <a:ln>
                    <a:noFill/>
                  </a:ln>
                  <a:solidFill>
                    <a:srgbClr val="505050"/>
                  </a:solidFill>
                  <a:effectLst/>
                  <a:uLnTx/>
                  <a:uFillTx/>
                  <a:latin typeface="Segoe UI"/>
                  <a:ea typeface="+mn-ea"/>
                  <a:cs typeface="Segoe UI" pitchFamily="34" charset="0"/>
                </a:endParaRPr>
              </a:p>
            </p:txBody>
          </p:sp>
          <p:sp>
            <p:nvSpPr>
              <p:cNvPr id="342" name="Title 1">
                <a:extLst>
                  <a:ext uri="{FF2B5EF4-FFF2-40B4-BE49-F238E27FC236}">
                    <a16:creationId xmlns:a16="http://schemas.microsoft.com/office/drawing/2014/main" id="{51AAAE5B-FED0-4F4C-896A-4BFFED7FDA69}"/>
                  </a:ext>
                </a:extLst>
              </p:cNvPr>
              <p:cNvSpPr txBox="1">
                <a:spLocks/>
              </p:cNvSpPr>
              <p:nvPr/>
            </p:nvSpPr>
            <p:spPr>
              <a:xfrm>
                <a:off x="8629910" y="5669348"/>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Prod</a:t>
                </a:r>
              </a:p>
            </p:txBody>
          </p:sp>
          <p:sp>
            <p:nvSpPr>
              <p:cNvPr id="343" name="Title 1">
                <a:extLst>
                  <a:ext uri="{FF2B5EF4-FFF2-40B4-BE49-F238E27FC236}">
                    <a16:creationId xmlns:a16="http://schemas.microsoft.com/office/drawing/2014/main" id="{67DA73F4-502A-4334-9E39-C6BD1797E8CC}"/>
                  </a:ext>
                </a:extLst>
              </p:cNvPr>
              <p:cNvSpPr txBox="1">
                <a:spLocks/>
              </p:cNvSpPr>
              <p:nvPr/>
            </p:nvSpPr>
            <p:spPr>
              <a:xfrm>
                <a:off x="9722713" y="5669348"/>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Prod</a:t>
                </a:r>
              </a:p>
            </p:txBody>
          </p:sp>
          <p:sp>
            <p:nvSpPr>
              <p:cNvPr id="344" name="Title 1">
                <a:extLst>
                  <a:ext uri="{FF2B5EF4-FFF2-40B4-BE49-F238E27FC236}">
                    <a16:creationId xmlns:a16="http://schemas.microsoft.com/office/drawing/2014/main" id="{68E46159-46CA-4CFE-918F-327D203579E0}"/>
                  </a:ext>
                </a:extLst>
              </p:cNvPr>
              <p:cNvSpPr txBox="1">
                <a:spLocks/>
              </p:cNvSpPr>
              <p:nvPr/>
            </p:nvSpPr>
            <p:spPr>
              <a:xfrm>
                <a:off x="8813245" y="5895421"/>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Containers</a:t>
                </a:r>
              </a:p>
            </p:txBody>
          </p:sp>
          <p:sp>
            <p:nvSpPr>
              <p:cNvPr id="345" name="Title 1">
                <a:extLst>
                  <a:ext uri="{FF2B5EF4-FFF2-40B4-BE49-F238E27FC236}">
                    <a16:creationId xmlns:a16="http://schemas.microsoft.com/office/drawing/2014/main" id="{E9329EBC-5359-42A0-BB44-61195E8E43FF}"/>
                  </a:ext>
                </a:extLst>
              </p:cNvPr>
              <p:cNvSpPr txBox="1">
                <a:spLocks/>
              </p:cNvSpPr>
              <p:nvPr/>
            </p:nvSpPr>
            <p:spPr>
              <a:xfrm>
                <a:off x="9906048" y="5895421"/>
                <a:ext cx="601487" cy="123111"/>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8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Containers</a:t>
                </a:r>
              </a:p>
            </p:txBody>
          </p:sp>
          <p:grpSp>
            <p:nvGrpSpPr>
              <p:cNvPr id="346" name="Group 345">
                <a:extLst>
                  <a:ext uri="{FF2B5EF4-FFF2-40B4-BE49-F238E27FC236}">
                    <a16:creationId xmlns:a16="http://schemas.microsoft.com/office/drawing/2014/main" id="{26AC6B63-7271-4A33-923B-51AB3F2AE12A}"/>
                  </a:ext>
                </a:extLst>
              </p:cNvPr>
              <p:cNvGrpSpPr/>
              <p:nvPr/>
            </p:nvGrpSpPr>
            <p:grpSpPr>
              <a:xfrm>
                <a:off x="8776968" y="6079519"/>
                <a:ext cx="674040" cy="200439"/>
                <a:chOff x="8773830" y="4177977"/>
                <a:chExt cx="757312" cy="225202"/>
              </a:xfrm>
            </p:grpSpPr>
            <p:sp>
              <p:nvSpPr>
                <p:cNvPr id="355" name="Freeform: Shape 354">
                  <a:extLst>
                    <a:ext uri="{FF2B5EF4-FFF2-40B4-BE49-F238E27FC236}">
                      <a16:creationId xmlns:a16="http://schemas.microsoft.com/office/drawing/2014/main" id="{BE452BAE-2839-4F4E-BC36-AD5F9EE19358}"/>
                    </a:ext>
                  </a:extLst>
                </p:cNvPr>
                <p:cNvSpPr/>
                <p:nvPr/>
              </p:nvSpPr>
              <p:spPr>
                <a:xfrm>
                  <a:off x="877383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356" name="Freeform: Shape 355">
                  <a:extLst>
                    <a:ext uri="{FF2B5EF4-FFF2-40B4-BE49-F238E27FC236}">
                      <a16:creationId xmlns:a16="http://schemas.microsoft.com/office/drawing/2014/main" id="{1A31B5F3-645F-4D6C-97D0-B0EE90383BA9}"/>
                    </a:ext>
                  </a:extLst>
                </p:cNvPr>
                <p:cNvSpPr/>
                <p:nvPr/>
              </p:nvSpPr>
              <p:spPr>
                <a:xfrm>
                  <a:off x="904974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357" name="Freeform: Shape 356">
                  <a:extLst>
                    <a:ext uri="{FF2B5EF4-FFF2-40B4-BE49-F238E27FC236}">
                      <a16:creationId xmlns:a16="http://schemas.microsoft.com/office/drawing/2014/main" id="{9020F086-65AC-46EA-A9F6-5067C4891171}"/>
                    </a:ext>
                  </a:extLst>
                </p:cNvPr>
                <p:cNvSpPr/>
                <p:nvPr/>
              </p:nvSpPr>
              <p:spPr>
                <a:xfrm>
                  <a:off x="932565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347" name="Group 346">
                <a:extLst>
                  <a:ext uri="{FF2B5EF4-FFF2-40B4-BE49-F238E27FC236}">
                    <a16:creationId xmlns:a16="http://schemas.microsoft.com/office/drawing/2014/main" id="{E315DE50-F595-4E0A-A2E6-41CB449C4990}"/>
                  </a:ext>
                </a:extLst>
              </p:cNvPr>
              <p:cNvGrpSpPr/>
              <p:nvPr/>
            </p:nvGrpSpPr>
            <p:grpSpPr>
              <a:xfrm>
                <a:off x="9869771" y="6079519"/>
                <a:ext cx="674040" cy="200439"/>
                <a:chOff x="8773830" y="4177977"/>
                <a:chExt cx="757312" cy="225202"/>
              </a:xfrm>
            </p:grpSpPr>
            <p:sp>
              <p:nvSpPr>
                <p:cNvPr id="352" name="Freeform: Shape 351">
                  <a:extLst>
                    <a:ext uri="{FF2B5EF4-FFF2-40B4-BE49-F238E27FC236}">
                      <a16:creationId xmlns:a16="http://schemas.microsoft.com/office/drawing/2014/main" id="{FCEE8175-9FC6-4EEC-9800-BB414EC73B35}"/>
                    </a:ext>
                  </a:extLst>
                </p:cNvPr>
                <p:cNvSpPr/>
                <p:nvPr/>
              </p:nvSpPr>
              <p:spPr>
                <a:xfrm>
                  <a:off x="877383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353" name="Freeform: Shape 352">
                  <a:extLst>
                    <a:ext uri="{FF2B5EF4-FFF2-40B4-BE49-F238E27FC236}">
                      <a16:creationId xmlns:a16="http://schemas.microsoft.com/office/drawing/2014/main" id="{FEE09F81-3B46-45F2-9816-A469B4660613}"/>
                    </a:ext>
                  </a:extLst>
                </p:cNvPr>
                <p:cNvSpPr/>
                <p:nvPr/>
              </p:nvSpPr>
              <p:spPr>
                <a:xfrm>
                  <a:off x="904974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354" name="Freeform: Shape 353">
                  <a:extLst>
                    <a:ext uri="{FF2B5EF4-FFF2-40B4-BE49-F238E27FC236}">
                      <a16:creationId xmlns:a16="http://schemas.microsoft.com/office/drawing/2014/main" id="{EAF98E0D-EC51-4228-9C1F-E31D1A12262A}"/>
                    </a:ext>
                  </a:extLst>
                </p:cNvPr>
                <p:cNvSpPr/>
                <p:nvPr/>
              </p:nvSpPr>
              <p:spPr>
                <a:xfrm>
                  <a:off x="9325650" y="4177977"/>
                  <a:ext cx="205492" cy="225202"/>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12700" cap="rnd">
                  <a:solidFill>
                    <a:srgbClr val="000000"/>
                  </a:solidFill>
                  <a:prstDash val="solid"/>
                  <a:round/>
                </a:ln>
              </p:spPr>
              <p:txBody>
                <a:bodyPr wrap="square">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grpSp>
        </p:grpSp>
        <p:cxnSp>
          <p:nvCxnSpPr>
            <p:cNvPr id="348" name="Straight Arrow Connector 347">
              <a:extLst>
                <a:ext uri="{FF2B5EF4-FFF2-40B4-BE49-F238E27FC236}">
                  <a16:creationId xmlns:a16="http://schemas.microsoft.com/office/drawing/2014/main" id="{E892ADA2-74D1-410D-990E-081E6F8649F3}"/>
                </a:ext>
              </a:extLst>
            </p:cNvPr>
            <p:cNvCxnSpPr>
              <a:cxnSpLocks/>
            </p:cNvCxnSpPr>
            <p:nvPr/>
          </p:nvCxnSpPr>
          <p:spPr>
            <a:xfrm flipH="1">
              <a:off x="8958517" y="5167233"/>
              <a:ext cx="1" cy="731520"/>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49" name="Straight Arrow Connector 348">
              <a:extLst>
                <a:ext uri="{FF2B5EF4-FFF2-40B4-BE49-F238E27FC236}">
                  <a16:creationId xmlns:a16="http://schemas.microsoft.com/office/drawing/2014/main" id="{A68573D6-7E89-4708-8C67-FD03265FD689}"/>
                </a:ext>
              </a:extLst>
            </p:cNvPr>
            <p:cNvCxnSpPr>
              <a:cxnSpLocks/>
            </p:cNvCxnSpPr>
            <p:nvPr/>
          </p:nvCxnSpPr>
          <p:spPr>
            <a:xfrm flipH="1">
              <a:off x="10363349" y="5167233"/>
              <a:ext cx="1" cy="634589"/>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50" name="Connector: Elbow 349">
              <a:extLst>
                <a:ext uri="{FF2B5EF4-FFF2-40B4-BE49-F238E27FC236}">
                  <a16:creationId xmlns:a16="http://schemas.microsoft.com/office/drawing/2014/main" id="{D5A60D68-0D6D-40EA-A667-01E63F2074EA}"/>
                </a:ext>
              </a:extLst>
            </p:cNvPr>
            <p:cNvCxnSpPr>
              <a:cxnSpLocks/>
            </p:cNvCxnSpPr>
            <p:nvPr/>
          </p:nvCxnSpPr>
          <p:spPr>
            <a:xfrm rot="16200000" flipH="1">
              <a:off x="9239153" y="5087842"/>
              <a:ext cx="728188" cy="886968"/>
            </a:xfrm>
            <a:prstGeom prst="bentConnector3">
              <a:avLst>
                <a:gd name="adj1" fmla="val 37502"/>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51" name="Connector: Elbow 350">
              <a:extLst>
                <a:ext uri="{FF2B5EF4-FFF2-40B4-BE49-F238E27FC236}">
                  <a16:creationId xmlns:a16="http://schemas.microsoft.com/office/drawing/2014/main" id="{E3C113B1-7AE0-4CAD-B8B7-BDB0E1626C53}"/>
                </a:ext>
              </a:extLst>
            </p:cNvPr>
            <p:cNvCxnSpPr>
              <a:cxnSpLocks/>
            </p:cNvCxnSpPr>
            <p:nvPr/>
          </p:nvCxnSpPr>
          <p:spPr>
            <a:xfrm rot="5400000">
              <a:off x="9401173" y="5039217"/>
              <a:ext cx="630936" cy="886968"/>
            </a:xfrm>
            <a:prstGeom prst="bentConnector3">
              <a:avLst>
                <a:gd name="adj1" fmla="val 21704"/>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78" name="Connector: Elbow 277">
              <a:extLst>
                <a:ext uri="{FF2B5EF4-FFF2-40B4-BE49-F238E27FC236}">
                  <a16:creationId xmlns:a16="http://schemas.microsoft.com/office/drawing/2014/main" id="{1DB81698-BB1A-4513-80F5-262BA84E1F10}"/>
                </a:ext>
              </a:extLst>
            </p:cNvPr>
            <p:cNvCxnSpPr>
              <a:cxnSpLocks/>
            </p:cNvCxnSpPr>
            <p:nvPr/>
          </p:nvCxnSpPr>
          <p:spPr>
            <a:xfrm flipV="1">
              <a:off x="6761346" y="2002134"/>
              <a:ext cx="2131622" cy="1188720"/>
            </a:xfrm>
            <a:prstGeom prst="bentConnector3">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3" name="Connector: Elbow 362">
              <a:extLst>
                <a:ext uri="{FF2B5EF4-FFF2-40B4-BE49-F238E27FC236}">
                  <a16:creationId xmlns:a16="http://schemas.microsoft.com/office/drawing/2014/main" id="{CCDF630D-328E-4425-922F-03F381192C58}"/>
                </a:ext>
              </a:extLst>
            </p:cNvPr>
            <p:cNvCxnSpPr>
              <a:cxnSpLocks/>
            </p:cNvCxnSpPr>
            <p:nvPr/>
          </p:nvCxnSpPr>
          <p:spPr>
            <a:xfrm>
              <a:off x="6761346" y="3624408"/>
              <a:ext cx="2131622" cy="1280160"/>
            </a:xfrm>
            <a:prstGeom prst="bentConnector3">
              <a:avLst/>
            </a:prstGeom>
            <a:ln w="127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71" name="Straight Arrow Connector 370">
              <a:extLst>
                <a:ext uri="{FF2B5EF4-FFF2-40B4-BE49-F238E27FC236}">
                  <a16:creationId xmlns:a16="http://schemas.microsoft.com/office/drawing/2014/main" id="{3CA1B63C-88EA-422B-8CE8-A4AF8430B82E}"/>
                </a:ext>
              </a:extLst>
            </p:cNvPr>
            <p:cNvCxnSpPr>
              <a:cxnSpLocks/>
              <a:stCxn id="370" idx="3"/>
            </p:cNvCxnSpPr>
            <p:nvPr/>
          </p:nvCxnSpPr>
          <p:spPr>
            <a:xfrm flipH="1">
              <a:off x="10161288" y="1112496"/>
              <a:ext cx="545" cy="451642"/>
            </a:xfrm>
            <a:prstGeom prst="straightConnector1">
              <a:avLst/>
            </a:prstGeom>
            <a:ln w="12700">
              <a:solidFill>
                <a:srgbClr val="00000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22" name="Group 221">
              <a:extLst>
                <a:ext uri="{FF2B5EF4-FFF2-40B4-BE49-F238E27FC236}">
                  <a16:creationId xmlns:a16="http://schemas.microsoft.com/office/drawing/2014/main" id="{9B8886D2-B8A2-4FA3-AB6A-AD65A4CA59FB}"/>
                </a:ext>
              </a:extLst>
            </p:cNvPr>
            <p:cNvGrpSpPr/>
            <p:nvPr/>
          </p:nvGrpSpPr>
          <p:grpSpPr>
            <a:xfrm>
              <a:off x="9703384" y="544127"/>
              <a:ext cx="914400" cy="568369"/>
              <a:chOff x="9197760" y="536507"/>
              <a:chExt cx="914400" cy="568369"/>
            </a:xfrm>
          </p:grpSpPr>
          <p:sp>
            <p:nvSpPr>
              <p:cNvPr id="370" name="globe_2" title="Icon of a sphere made of lines">
                <a:extLst>
                  <a:ext uri="{FF2B5EF4-FFF2-40B4-BE49-F238E27FC236}">
                    <a16:creationId xmlns:a16="http://schemas.microsoft.com/office/drawing/2014/main" id="{10B1573F-E7C1-41A6-8C53-1D19298A406A}"/>
                  </a:ext>
                </a:extLst>
              </p:cNvPr>
              <p:cNvSpPr>
                <a:spLocks noChangeAspect="1" noEditPoints="1"/>
              </p:cNvSpPr>
              <p:nvPr/>
            </p:nvSpPr>
            <p:spPr bwMode="auto">
              <a:xfrm>
                <a:off x="9472783" y="739116"/>
                <a:ext cx="365760" cy="365760"/>
              </a:xfrm>
              <a:custGeom>
                <a:avLst/>
                <a:gdLst>
                  <a:gd name="T0" fmla="*/ 0 w 335"/>
                  <a:gd name="T1" fmla="*/ 168 h 335"/>
                  <a:gd name="T2" fmla="*/ 168 w 335"/>
                  <a:gd name="T3" fmla="*/ 0 h 335"/>
                  <a:gd name="T4" fmla="*/ 335 w 335"/>
                  <a:gd name="T5" fmla="*/ 168 h 335"/>
                  <a:gd name="T6" fmla="*/ 168 w 335"/>
                  <a:gd name="T7" fmla="*/ 335 h 335"/>
                  <a:gd name="T8" fmla="*/ 0 w 335"/>
                  <a:gd name="T9" fmla="*/ 168 h 335"/>
                  <a:gd name="T10" fmla="*/ 168 w 335"/>
                  <a:gd name="T11" fmla="*/ 335 h 335"/>
                  <a:gd name="T12" fmla="*/ 253 w 335"/>
                  <a:gd name="T13" fmla="*/ 168 h 335"/>
                  <a:gd name="T14" fmla="*/ 168 w 335"/>
                  <a:gd name="T15" fmla="*/ 0 h 335"/>
                  <a:gd name="T16" fmla="*/ 82 w 335"/>
                  <a:gd name="T17" fmla="*/ 168 h 335"/>
                  <a:gd name="T18" fmla="*/ 168 w 335"/>
                  <a:gd name="T19" fmla="*/ 335 h 335"/>
                  <a:gd name="T20" fmla="*/ 8 w 335"/>
                  <a:gd name="T21" fmla="*/ 116 h 335"/>
                  <a:gd name="T22" fmla="*/ 327 w 335"/>
                  <a:gd name="T23" fmla="*/ 116 h 335"/>
                  <a:gd name="T24" fmla="*/ 9 w 335"/>
                  <a:gd name="T25" fmla="*/ 221 h 335"/>
                  <a:gd name="T26" fmla="*/ 326 w 335"/>
                  <a:gd name="T27" fmla="*/ 22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5" h="335">
                    <a:moveTo>
                      <a:pt x="0" y="168"/>
                    </a:moveTo>
                    <a:cubicBezTo>
                      <a:pt x="0" y="75"/>
                      <a:pt x="75" y="0"/>
                      <a:pt x="168" y="0"/>
                    </a:cubicBezTo>
                    <a:cubicBezTo>
                      <a:pt x="260" y="0"/>
                      <a:pt x="335" y="75"/>
                      <a:pt x="335" y="168"/>
                    </a:cubicBezTo>
                    <a:cubicBezTo>
                      <a:pt x="335" y="260"/>
                      <a:pt x="260" y="335"/>
                      <a:pt x="168" y="335"/>
                    </a:cubicBezTo>
                    <a:cubicBezTo>
                      <a:pt x="75" y="335"/>
                      <a:pt x="0" y="260"/>
                      <a:pt x="0" y="168"/>
                    </a:cubicBezTo>
                    <a:close/>
                    <a:moveTo>
                      <a:pt x="168" y="335"/>
                    </a:moveTo>
                    <a:cubicBezTo>
                      <a:pt x="215" y="335"/>
                      <a:pt x="253" y="260"/>
                      <a:pt x="253" y="168"/>
                    </a:cubicBezTo>
                    <a:cubicBezTo>
                      <a:pt x="253" y="75"/>
                      <a:pt x="215" y="0"/>
                      <a:pt x="168" y="0"/>
                    </a:cubicBezTo>
                    <a:cubicBezTo>
                      <a:pt x="120" y="0"/>
                      <a:pt x="82" y="75"/>
                      <a:pt x="82" y="168"/>
                    </a:cubicBezTo>
                    <a:cubicBezTo>
                      <a:pt x="82" y="260"/>
                      <a:pt x="120" y="335"/>
                      <a:pt x="168" y="335"/>
                    </a:cubicBezTo>
                    <a:close/>
                    <a:moveTo>
                      <a:pt x="8" y="116"/>
                    </a:moveTo>
                    <a:cubicBezTo>
                      <a:pt x="327" y="116"/>
                      <a:pt x="327" y="116"/>
                      <a:pt x="327" y="116"/>
                    </a:cubicBezTo>
                    <a:moveTo>
                      <a:pt x="9" y="221"/>
                    </a:moveTo>
                    <a:cubicBezTo>
                      <a:pt x="326" y="221"/>
                      <a:pt x="326" y="221"/>
                      <a:pt x="326" y="221"/>
                    </a:cubicBez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374" name="Title 1">
                <a:extLst>
                  <a:ext uri="{FF2B5EF4-FFF2-40B4-BE49-F238E27FC236}">
                    <a16:creationId xmlns:a16="http://schemas.microsoft.com/office/drawing/2014/main" id="{70CD62EE-5848-454F-AECE-A705478E6E2F}"/>
                  </a:ext>
                </a:extLst>
              </p:cNvPr>
              <p:cNvSpPr txBox="1">
                <a:spLocks/>
              </p:cNvSpPr>
              <p:nvPr/>
            </p:nvSpPr>
            <p:spPr>
              <a:xfrm>
                <a:off x="9197760" y="536507"/>
                <a:ext cx="914400" cy="153888"/>
              </a:xfrm>
              <a:prstGeom prst="rect">
                <a:avLst/>
              </a:prstGeom>
            </p:spPr>
            <p:txBody>
              <a:bodyPr vert="horz" wrap="square" lIns="0" tIns="0" rIns="0" bIns="0" rtlCol="0" anchor="b">
                <a:spAutoFit/>
              </a:bodyPr>
              <a:lstStyle>
                <a:lvl1pPr algn="l" defTabSz="932742" rtl="0" eaLnBrk="1" latinLnBrk="0" hangingPunct="1">
                  <a:lnSpc>
                    <a:spcPct val="90000"/>
                  </a:lnSpc>
                  <a:spcBef>
                    <a:spcPct val="0"/>
                  </a:spcBef>
                  <a:buNone/>
                  <a:defRPr lang="en-US" sz="5400" b="0" kern="1200" cap="none" spc="-102" baseline="0">
                    <a:ln w="3175">
                      <a:noFill/>
                    </a:ln>
                    <a:gradFill>
                      <a:gsLst>
                        <a:gs pos="2655">
                          <a:schemeClr val="tx1"/>
                        </a:gs>
                        <a:gs pos="31000">
                          <a:schemeClr val="tx1"/>
                        </a:gs>
                      </a:gsLst>
                      <a:lin ang="5400000" scaled="0"/>
                    </a:gradFill>
                    <a:effectLst/>
                    <a:latin typeface="+mj-lt"/>
                    <a:ea typeface="+mn-ea"/>
                    <a:cs typeface="Segoe UI" pitchFamily="34" charset="0"/>
                  </a:defRPr>
                </a:lvl1p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000" b="0" i="0" u="none" strike="noStrike" kern="1200" cap="none" spc="0" normalizeH="0" baseline="0" noProof="0">
                    <a:ln w="3175">
                      <a:noFill/>
                    </a:ln>
                    <a:solidFill>
                      <a:srgbClr val="000000"/>
                    </a:solidFill>
                    <a:effectLst/>
                    <a:uLnTx/>
                    <a:uFillTx/>
                    <a:latin typeface="Segoe UI Semibold" panose="020B0702040204020203" pitchFamily="34" charset="0"/>
                    <a:ea typeface="+mn-ea"/>
                    <a:cs typeface="Segoe UI Semibold" panose="020B0702040204020203" pitchFamily="34" charset="0"/>
                  </a:rPr>
                  <a:t>Internet</a:t>
                </a:r>
              </a:p>
            </p:txBody>
          </p:sp>
        </p:grpSp>
      </p:grpSp>
      <p:cxnSp>
        <p:nvCxnSpPr>
          <p:cNvPr id="11" name="Straight Connector 10">
            <a:extLst>
              <a:ext uri="{FF2B5EF4-FFF2-40B4-BE49-F238E27FC236}">
                <a16:creationId xmlns:a16="http://schemas.microsoft.com/office/drawing/2014/main" id="{430A7808-EE65-904A-8403-7FBFEDD6F8D9}"/>
              </a:ext>
            </a:extLst>
          </p:cNvPr>
          <p:cNvCxnSpPr/>
          <p:nvPr/>
        </p:nvCxnSpPr>
        <p:spPr>
          <a:xfrm>
            <a:off x="5658522" y="696374"/>
            <a:ext cx="0" cy="6069149"/>
          </a:xfrm>
          <a:prstGeom prst="line">
            <a:avLst/>
          </a:prstGeom>
          <a:ln>
            <a:solidFill>
              <a:schemeClr val="accent1"/>
            </a:solidFill>
            <a:prstDash val="sysDash"/>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D1604D05-54E0-DB4B-96A6-9625C25907CF}"/>
              </a:ext>
            </a:extLst>
          </p:cNvPr>
          <p:cNvSpPr txBox="1"/>
          <p:nvPr/>
        </p:nvSpPr>
        <p:spPr>
          <a:xfrm>
            <a:off x="3159815" y="853772"/>
            <a:ext cx="1914041" cy="307777"/>
          </a:xfrm>
          <a:prstGeom prst="rect">
            <a:avLst/>
          </a:prstGeom>
          <a:solidFill>
            <a:schemeClr val="accent1"/>
          </a:solid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Kubernetes API</a:t>
            </a:r>
          </a:p>
        </p:txBody>
      </p:sp>
      <p:sp>
        <p:nvSpPr>
          <p:cNvPr id="132" name="TextBox 131">
            <a:extLst>
              <a:ext uri="{FF2B5EF4-FFF2-40B4-BE49-F238E27FC236}">
                <a16:creationId xmlns:a16="http://schemas.microsoft.com/office/drawing/2014/main" id="{377DF60C-AB52-E947-AB09-0FEE6E8154B6}"/>
              </a:ext>
            </a:extLst>
          </p:cNvPr>
          <p:cNvSpPr txBox="1"/>
          <p:nvPr/>
        </p:nvSpPr>
        <p:spPr>
          <a:xfrm>
            <a:off x="5904584" y="659783"/>
            <a:ext cx="1528734" cy="615553"/>
          </a:xfrm>
          <a:prstGeom prst="rect">
            <a:avLst/>
          </a:prstGeom>
          <a:solidFill>
            <a:schemeClr val="accent1"/>
          </a:solid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Your Application</a:t>
            </a:r>
          </a:p>
        </p:txBody>
      </p:sp>
    </p:spTree>
    <p:extLst>
      <p:ext uri="{BB962C8B-B14F-4D97-AF65-F5344CB8AC3E}">
        <p14:creationId xmlns:p14="http://schemas.microsoft.com/office/powerpoint/2010/main" val="1383906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3A69D65-39F9-8E47-80EC-704DF02B957E}"/>
              </a:ext>
            </a:extLst>
          </p:cNvPr>
          <p:cNvSpPr>
            <a:spLocks noGrp="1"/>
          </p:cNvSpPr>
          <p:nvPr>
            <p:ph type="title"/>
          </p:nvPr>
        </p:nvSpPr>
        <p:spPr/>
        <p:txBody>
          <a:bodyPr/>
          <a:lstStyle/>
          <a:p>
            <a:r>
              <a:rPr lang="en-US" dirty="0"/>
              <a:t>AKS Availability (Control Plane/Masters)</a:t>
            </a:r>
          </a:p>
        </p:txBody>
      </p:sp>
      <p:sp>
        <p:nvSpPr>
          <p:cNvPr id="246" name="Content Placeholder 245">
            <a:extLst>
              <a:ext uri="{FF2B5EF4-FFF2-40B4-BE49-F238E27FC236}">
                <a16:creationId xmlns:a16="http://schemas.microsoft.com/office/drawing/2014/main" id="{E312AF61-A973-134A-A31F-31EEF9F9BB2D}"/>
              </a:ext>
            </a:extLst>
          </p:cNvPr>
          <p:cNvSpPr>
            <a:spLocks noGrp="1"/>
          </p:cNvSpPr>
          <p:nvPr>
            <p:ph sz="quarter" idx="10"/>
          </p:nvPr>
        </p:nvSpPr>
        <p:spPr>
          <a:xfrm>
            <a:off x="584200" y="1435100"/>
            <a:ext cx="11018838" cy="3459409"/>
          </a:xfrm>
        </p:spPr>
        <p:txBody>
          <a:bodyPr/>
          <a:lstStyle/>
          <a:p>
            <a:r>
              <a:rPr lang="en-US" dirty="0"/>
              <a:t>AKS offers 99,5 SLO</a:t>
            </a:r>
          </a:p>
          <a:p>
            <a:endParaRPr lang="en-US" dirty="0"/>
          </a:p>
          <a:p>
            <a:r>
              <a:rPr lang="en-US" dirty="0"/>
              <a:t>What happens if masters are down?</a:t>
            </a:r>
          </a:p>
          <a:p>
            <a:pPr lvl="1"/>
            <a:r>
              <a:rPr lang="en-US" dirty="0"/>
              <a:t>API is down, no new management operations (scale, deploy, </a:t>
            </a:r>
            <a:r>
              <a:rPr lang="en-US" dirty="0" err="1"/>
              <a:t>etc</a:t>
            </a:r>
            <a:r>
              <a:rPr lang="en-US" dirty="0"/>
              <a:t>…), but </a:t>
            </a:r>
            <a:r>
              <a:rPr lang="en-US" b="1" dirty="0">
                <a:solidFill>
                  <a:schemeClr val="accent3">
                    <a:lumMod val="60000"/>
                    <a:lumOff val="40000"/>
                  </a:schemeClr>
                </a:solidFill>
              </a:rPr>
              <a:t>applications are not impacted</a:t>
            </a:r>
          </a:p>
          <a:p>
            <a:pPr marL="228600" lvl="1" indent="0">
              <a:buNone/>
            </a:pPr>
            <a:endParaRPr lang="en-US" dirty="0"/>
          </a:p>
          <a:p>
            <a:r>
              <a:rPr lang="en-US" dirty="0"/>
              <a:t>How to improve?</a:t>
            </a:r>
          </a:p>
          <a:p>
            <a:pPr lvl="1"/>
            <a:r>
              <a:rPr lang="en-US" dirty="0"/>
              <a:t>Planned premium SKU in before the end of 2019</a:t>
            </a:r>
          </a:p>
          <a:p>
            <a:pPr lvl="1"/>
            <a:r>
              <a:rPr lang="en-US" dirty="0"/>
              <a:t>Multiple Clusters (less popular)</a:t>
            </a:r>
          </a:p>
        </p:txBody>
      </p:sp>
    </p:spTree>
    <p:extLst>
      <p:ext uri="{BB962C8B-B14F-4D97-AF65-F5344CB8AC3E}">
        <p14:creationId xmlns:p14="http://schemas.microsoft.com/office/powerpoint/2010/main" val="235987993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6">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4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6">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46">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A292E-BD63-C244-B491-D2B88630CC62}"/>
              </a:ext>
            </a:extLst>
          </p:cNvPr>
          <p:cNvSpPr>
            <a:spLocks noGrp="1"/>
          </p:cNvSpPr>
          <p:nvPr>
            <p:ph type="title"/>
          </p:nvPr>
        </p:nvSpPr>
        <p:spPr/>
        <p:txBody>
          <a:bodyPr/>
          <a:lstStyle/>
          <a:p>
            <a:r>
              <a:rPr lang="en-US" dirty="0"/>
              <a:t>AKS Availability (Kubernetes Nodes)</a:t>
            </a:r>
          </a:p>
        </p:txBody>
      </p:sp>
      <p:sp>
        <p:nvSpPr>
          <p:cNvPr id="3" name="Content Placeholder 2">
            <a:extLst>
              <a:ext uri="{FF2B5EF4-FFF2-40B4-BE49-F238E27FC236}">
                <a16:creationId xmlns:a16="http://schemas.microsoft.com/office/drawing/2014/main" id="{88A93A9A-B961-AE45-989B-0AF760CC4BF6}"/>
              </a:ext>
            </a:extLst>
          </p:cNvPr>
          <p:cNvSpPr>
            <a:spLocks noGrp="1"/>
          </p:cNvSpPr>
          <p:nvPr>
            <p:ph sz="quarter" idx="10"/>
          </p:nvPr>
        </p:nvSpPr>
        <p:spPr>
          <a:xfrm>
            <a:off x="584200" y="1435100"/>
            <a:ext cx="11018838" cy="2203680"/>
          </a:xfrm>
        </p:spPr>
        <p:txBody>
          <a:bodyPr/>
          <a:lstStyle/>
          <a:p>
            <a:r>
              <a:rPr lang="en-US" dirty="0"/>
              <a:t>AKS follows the Azure VM availability SLA</a:t>
            </a:r>
          </a:p>
          <a:p>
            <a:pPr lvl="1"/>
            <a:r>
              <a:rPr lang="en-US" dirty="0"/>
              <a:t>2+ Nodes Cluster in VMAS or VMSS(now default) 99,95</a:t>
            </a:r>
          </a:p>
          <a:p>
            <a:pPr lvl="1"/>
            <a:r>
              <a:rPr lang="en-US" dirty="0"/>
              <a:t>Cluster in </a:t>
            </a:r>
            <a:r>
              <a:rPr lang="en-US" dirty="0" err="1"/>
              <a:t>Mutli</a:t>
            </a:r>
            <a:r>
              <a:rPr lang="en-US" dirty="0"/>
              <a:t>-AZ 99,99</a:t>
            </a:r>
          </a:p>
          <a:p>
            <a:endParaRPr lang="en-US" dirty="0"/>
          </a:p>
          <a:p>
            <a:r>
              <a:rPr lang="en-US" dirty="0"/>
              <a:t>How to achieve better availability?</a:t>
            </a:r>
          </a:p>
        </p:txBody>
      </p:sp>
    </p:spTree>
    <p:extLst>
      <p:ext uri="{BB962C8B-B14F-4D97-AF65-F5344CB8AC3E}">
        <p14:creationId xmlns:p14="http://schemas.microsoft.com/office/powerpoint/2010/main" val="271926261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5592D-11D6-CE49-912F-D06D74CBAFDD}"/>
              </a:ext>
            </a:extLst>
          </p:cNvPr>
          <p:cNvSpPr>
            <a:spLocks noGrp="1"/>
          </p:cNvSpPr>
          <p:nvPr>
            <p:ph type="title"/>
          </p:nvPr>
        </p:nvSpPr>
        <p:spPr/>
        <p:txBody>
          <a:bodyPr/>
          <a:lstStyle/>
          <a:p>
            <a:r>
              <a:rPr lang="en-US"/>
              <a:t>Our Application</a:t>
            </a:r>
          </a:p>
        </p:txBody>
      </p:sp>
      <p:grpSp>
        <p:nvGrpSpPr>
          <p:cNvPr id="9" name="Group 8">
            <a:extLst>
              <a:ext uri="{FF2B5EF4-FFF2-40B4-BE49-F238E27FC236}">
                <a16:creationId xmlns:a16="http://schemas.microsoft.com/office/drawing/2014/main" id="{8750745B-6A35-4748-A15B-C39E18243197}"/>
              </a:ext>
            </a:extLst>
          </p:cNvPr>
          <p:cNvGrpSpPr/>
          <p:nvPr/>
        </p:nvGrpSpPr>
        <p:grpSpPr>
          <a:xfrm>
            <a:off x="4382158" y="3219963"/>
            <a:ext cx="997334" cy="876360"/>
            <a:chOff x="7178767" y="1360961"/>
            <a:chExt cx="997334" cy="876360"/>
          </a:xfrm>
        </p:grpSpPr>
        <p:pic>
          <p:nvPicPr>
            <p:cNvPr id="10" name="Immagine 21">
              <a:extLst>
                <a:ext uri="{FF2B5EF4-FFF2-40B4-BE49-F238E27FC236}">
                  <a16:creationId xmlns:a16="http://schemas.microsoft.com/office/drawing/2014/main" id="{BE5DD038-7FA9-824A-8D3B-5D397950D730}"/>
                </a:ext>
              </a:extLst>
            </p:cNvPr>
            <p:cNvPicPr>
              <a:picLocks noChangeAspect="1"/>
            </p:cNvPicPr>
            <p:nvPr/>
          </p:nvPicPr>
          <p:blipFill>
            <a:blip r:embed="rId3"/>
            <a:stretch>
              <a:fillRect/>
            </a:stretch>
          </p:blipFill>
          <p:spPr>
            <a:xfrm>
              <a:off x="7196302" y="1360961"/>
              <a:ext cx="647700" cy="476250"/>
            </a:xfrm>
            <a:prstGeom prst="rect">
              <a:avLst/>
            </a:prstGeom>
          </p:spPr>
        </p:pic>
        <p:sp>
          <p:nvSpPr>
            <p:cNvPr id="11" name="CasellaDiTesto 32">
              <a:extLst>
                <a:ext uri="{FF2B5EF4-FFF2-40B4-BE49-F238E27FC236}">
                  <a16:creationId xmlns:a16="http://schemas.microsoft.com/office/drawing/2014/main" id="{3916E395-3F04-9F48-9FBA-793B6DCC2F79}"/>
                </a:ext>
              </a:extLst>
            </p:cNvPr>
            <p:cNvSpPr txBox="1"/>
            <p:nvPr/>
          </p:nvSpPr>
          <p:spPr>
            <a:xfrm>
              <a:off x="7178767" y="1837211"/>
              <a:ext cx="997334"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000" b="0" i="0" u="none" strike="noStrike" kern="1200" cap="none" spc="0" normalizeH="0" baseline="0" noProof="0" dirty="0">
                  <a:ln>
                    <a:noFill/>
                  </a:ln>
                  <a:solidFill>
                    <a:srgbClr val="000000"/>
                  </a:solidFill>
                  <a:effectLst/>
                  <a:uLnTx/>
                  <a:uFillTx/>
                  <a:latin typeface="Segoe UI"/>
                  <a:ea typeface="+mn-ea"/>
                  <a:cs typeface="+mn-cs"/>
                </a:rPr>
                <a:t>Standard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000" b="0" i="0" u="none" strike="noStrike" kern="1200" cap="none" spc="0" normalizeH="0" baseline="0" noProof="0" dirty="0" err="1">
                  <a:ln>
                    <a:noFill/>
                  </a:ln>
                  <a:solidFill>
                    <a:srgbClr val="000000"/>
                  </a:solidFill>
                  <a:effectLst/>
                  <a:uLnTx/>
                  <a:uFillTx/>
                  <a:latin typeface="Segoe UI"/>
                  <a:ea typeface="+mn-ea"/>
                  <a:cs typeface="+mn-cs"/>
                </a:rPr>
                <a:t>Load</a:t>
              </a:r>
              <a:r>
                <a:rPr lang="it-IT" sz="1000" dirty="0">
                  <a:solidFill>
                    <a:srgbClr val="000000"/>
                  </a:solidFill>
                  <a:latin typeface="Segoe UI"/>
                </a:rPr>
                <a:t>b</a:t>
              </a:r>
              <a:r>
                <a:rPr kumimoji="0" lang="it-IT" sz="1000" b="0" i="0" u="none" strike="noStrike" kern="1200" cap="none" spc="0" normalizeH="0" baseline="0" noProof="0" dirty="0" err="1">
                  <a:ln>
                    <a:noFill/>
                  </a:ln>
                  <a:solidFill>
                    <a:srgbClr val="000000"/>
                  </a:solidFill>
                  <a:effectLst/>
                  <a:uLnTx/>
                  <a:uFillTx/>
                  <a:latin typeface="Segoe UI"/>
                  <a:ea typeface="+mn-ea"/>
                  <a:cs typeface="+mn-cs"/>
                </a:rPr>
                <a:t>alancer</a:t>
              </a:r>
              <a:endParaRPr kumimoji="0" lang="it-IT" sz="1000" b="0" i="0" u="none" strike="noStrike" kern="1200" cap="none" spc="0" normalizeH="0" baseline="0" noProof="0" dirty="0">
                <a:ln>
                  <a:noFill/>
                </a:ln>
                <a:solidFill>
                  <a:srgbClr val="000000"/>
                </a:solidFill>
                <a:effectLst/>
                <a:uLnTx/>
                <a:uFillTx/>
                <a:latin typeface="Segoe UI"/>
                <a:ea typeface="+mn-ea"/>
                <a:cs typeface="+mn-cs"/>
              </a:endParaRPr>
            </a:p>
          </p:txBody>
        </p:sp>
      </p:grpSp>
      <p:sp>
        <p:nvSpPr>
          <p:cNvPr id="22" name="Rettangolo 60">
            <a:extLst>
              <a:ext uri="{FF2B5EF4-FFF2-40B4-BE49-F238E27FC236}">
                <a16:creationId xmlns:a16="http://schemas.microsoft.com/office/drawing/2014/main" id="{75B6C2EC-32EB-604E-A2B8-F3D811EA710D}"/>
              </a:ext>
            </a:extLst>
          </p:cNvPr>
          <p:cNvSpPr/>
          <p:nvPr/>
        </p:nvSpPr>
        <p:spPr>
          <a:xfrm>
            <a:off x="3948256" y="2020637"/>
            <a:ext cx="4825082" cy="3135112"/>
          </a:xfrm>
          <a:prstGeom prst="rect">
            <a:avLst/>
          </a:prstGeom>
          <a:noFill/>
          <a:ln w="63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t-IT" sz="1800" b="0" i="0" u="none" strike="noStrike" kern="1200" cap="none" spc="0" normalizeH="0" baseline="0" noProof="0">
              <a:ln>
                <a:noFill/>
              </a:ln>
              <a:solidFill>
                <a:srgbClr val="FFFFFF"/>
              </a:solidFill>
              <a:effectLst/>
              <a:uLnTx/>
              <a:uFillTx/>
              <a:latin typeface="Segoe UI"/>
              <a:ea typeface="+mn-ea"/>
              <a:cs typeface="+mn-cs"/>
            </a:endParaRPr>
          </a:p>
        </p:txBody>
      </p:sp>
      <p:cxnSp>
        <p:nvCxnSpPr>
          <p:cNvPr id="28" name="Connettore diritto 5">
            <a:extLst>
              <a:ext uri="{FF2B5EF4-FFF2-40B4-BE49-F238E27FC236}">
                <a16:creationId xmlns:a16="http://schemas.microsoft.com/office/drawing/2014/main" id="{E77B57A9-D0BA-C048-9BE7-EA4FED7A1B09}"/>
              </a:ext>
            </a:extLst>
          </p:cNvPr>
          <p:cNvCxnSpPr>
            <a:cxnSpLocks/>
          </p:cNvCxnSpPr>
          <p:nvPr/>
        </p:nvCxnSpPr>
        <p:spPr>
          <a:xfrm>
            <a:off x="5849568" y="2049832"/>
            <a:ext cx="31011" cy="3111927"/>
          </a:xfrm>
          <a:prstGeom prst="line">
            <a:avLst/>
          </a:prstGeom>
          <a:noFill/>
          <a:ln w="63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cxnSp>
      <p:pic>
        <p:nvPicPr>
          <p:cNvPr id="59" name="Graphic 58">
            <a:extLst>
              <a:ext uri="{FF2B5EF4-FFF2-40B4-BE49-F238E27FC236}">
                <a16:creationId xmlns:a16="http://schemas.microsoft.com/office/drawing/2014/main" id="{DD4D065D-3891-2741-BD99-3008E862A8D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072024" y="1964024"/>
            <a:ext cx="469900" cy="469900"/>
          </a:xfrm>
          <a:prstGeom prst="rect">
            <a:avLst/>
          </a:prstGeom>
        </p:spPr>
      </p:pic>
      <p:grpSp>
        <p:nvGrpSpPr>
          <p:cNvPr id="71" name="Group 70">
            <a:extLst>
              <a:ext uri="{FF2B5EF4-FFF2-40B4-BE49-F238E27FC236}">
                <a16:creationId xmlns:a16="http://schemas.microsoft.com/office/drawing/2014/main" id="{89CE5F55-42BE-AB43-ADAE-CB379F5E55B6}"/>
              </a:ext>
            </a:extLst>
          </p:cNvPr>
          <p:cNvGrpSpPr/>
          <p:nvPr/>
        </p:nvGrpSpPr>
        <p:grpSpPr>
          <a:xfrm>
            <a:off x="6238135" y="2676293"/>
            <a:ext cx="769435" cy="1996068"/>
            <a:chOff x="6360797" y="2676293"/>
            <a:chExt cx="1021310" cy="1996068"/>
          </a:xfrm>
        </p:grpSpPr>
        <p:grpSp>
          <p:nvGrpSpPr>
            <p:cNvPr id="13" name="Group 12">
              <a:extLst>
                <a:ext uri="{FF2B5EF4-FFF2-40B4-BE49-F238E27FC236}">
                  <a16:creationId xmlns:a16="http://schemas.microsoft.com/office/drawing/2014/main" id="{209F599C-4F18-BF41-A339-122BEB5D6547}"/>
                </a:ext>
              </a:extLst>
            </p:cNvPr>
            <p:cNvGrpSpPr/>
            <p:nvPr/>
          </p:nvGrpSpPr>
          <p:grpSpPr>
            <a:xfrm>
              <a:off x="6665744" y="2969833"/>
              <a:ext cx="430746" cy="1299473"/>
              <a:chOff x="9386177" y="2784501"/>
              <a:chExt cx="469391" cy="2202135"/>
            </a:xfrm>
          </p:grpSpPr>
          <p:pic>
            <p:nvPicPr>
              <p:cNvPr id="14" name="Immagine 10">
                <a:extLst>
                  <a:ext uri="{FF2B5EF4-FFF2-40B4-BE49-F238E27FC236}">
                    <a16:creationId xmlns:a16="http://schemas.microsoft.com/office/drawing/2014/main" id="{0A9BFD22-631A-7441-AF1A-5D79F6BADFE7}"/>
                  </a:ext>
                </a:extLst>
              </p:cNvPr>
              <p:cNvPicPr>
                <a:picLocks noChangeAspect="1"/>
              </p:cNvPicPr>
              <p:nvPr/>
            </p:nvPicPr>
            <p:blipFill>
              <a:blip r:embed="rId6"/>
              <a:stretch>
                <a:fillRect/>
              </a:stretch>
            </p:blipFill>
            <p:spPr>
              <a:xfrm>
                <a:off x="9386177" y="2784501"/>
                <a:ext cx="457240" cy="495342"/>
              </a:xfrm>
              <a:prstGeom prst="rect">
                <a:avLst/>
              </a:prstGeom>
            </p:spPr>
          </p:pic>
          <p:pic>
            <p:nvPicPr>
              <p:cNvPr id="15" name="Immagine 11">
                <a:extLst>
                  <a:ext uri="{FF2B5EF4-FFF2-40B4-BE49-F238E27FC236}">
                    <a16:creationId xmlns:a16="http://schemas.microsoft.com/office/drawing/2014/main" id="{8CAEF116-B580-1F4A-A827-2C69FEA63AE1}"/>
                  </a:ext>
                </a:extLst>
              </p:cNvPr>
              <p:cNvPicPr>
                <a:picLocks noChangeAspect="1"/>
              </p:cNvPicPr>
              <p:nvPr/>
            </p:nvPicPr>
            <p:blipFill>
              <a:blip r:embed="rId6"/>
              <a:stretch>
                <a:fillRect/>
              </a:stretch>
            </p:blipFill>
            <p:spPr>
              <a:xfrm>
                <a:off x="9386178" y="3575483"/>
                <a:ext cx="457240" cy="495343"/>
              </a:xfrm>
              <a:prstGeom prst="rect">
                <a:avLst/>
              </a:prstGeom>
            </p:spPr>
          </p:pic>
          <p:pic>
            <p:nvPicPr>
              <p:cNvPr id="16" name="Immagine 12">
                <a:extLst>
                  <a:ext uri="{FF2B5EF4-FFF2-40B4-BE49-F238E27FC236}">
                    <a16:creationId xmlns:a16="http://schemas.microsoft.com/office/drawing/2014/main" id="{D61DBB7A-7BAE-0048-8654-80912D0414C7}"/>
                  </a:ext>
                </a:extLst>
              </p:cNvPr>
              <p:cNvPicPr>
                <a:picLocks noChangeAspect="1"/>
              </p:cNvPicPr>
              <p:nvPr/>
            </p:nvPicPr>
            <p:blipFill>
              <a:blip r:embed="rId6"/>
              <a:stretch>
                <a:fillRect/>
              </a:stretch>
            </p:blipFill>
            <p:spPr>
              <a:xfrm>
                <a:off x="9398328" y="4491294"/>
                <a:ext cx="457240" cy="495342"/>
              </a:xfrm>
              <a:prstGeom prst="rect">
                <a:avLst/>
              </a:prstGeom>
            </p:spPr>
          </p:pic>
        </p:grpSp>
        <p:sp>
          <p:nvSpPr>
            <p:cNvPr id="70" name="Oval 69">
              <a:extLst>
                <a:ext uri="{FF2B5EF4-FFF2-40B4-BE49-F238E27FC236}">
                  <a16:creationId xmlns:a16="http://schemas.microsoft.com/office/drawing/2014/main" id="{4E5D2A83-C31F-264B-860A-B03078843857}"/>
                </a:ext>
              </a:extLst>
            </p:cNvPr>
            <p:cNvSpPr/>
            <p:nvPr/>
          </p:nvSpPr>
          <p:spPr bwMode="auto">
            <a:xfrm>
              <a:off x="6360797" y="2676293"/>
              <a:ext cx="1021310" cy="1996068"/>
            </a:xfrm>
            <a:prstGeom prst="ellipse">
              <a:avLst/>
            </a:prstGeom>
            <a:noFill/>
            <a:ln>
              <a:solidFill>
                <a:schemeClr val="tx2">
                  <a:lumMod val="40000"/>
                  <a:lumOff val="60000"/>
                </a:schemeClr>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77" name="Group 76">
            <a:extLst>
              <a:ext uri="{FF2B5EF4-FFF2-40B4-BE49-F238E27FC236}">
                <a16:creationId xmlns:a16="http://schemas.microsoft.com/office/drawing/2014/main" id="{4920E0FF-9E88-B949-8731-5E3C2E5DB4C2}"/>
              </a:ext>
            </a:extLst>
          </p:cNvPr>
          <p:cNvGrpSpPr/>
          <p:nvPr/>
        </p:nvGrpSpPr>
        <p:grpSpPr>
          <a:xfrm>
            <a:off x="7616283" y="2676293"/>
            <a:ext cx="591014" cy="1996068"/>
            <a:chOff x="7437862" y="2676293"/>
            <a:chExt cx="769435" cy="1996068"/>
          </a:xfrm>
        </p:grpSpPr>
        <p:grpSp>
          <p:nvGrpSpPr>
            <p:cNvPr id="66" name="Group 65">
              <a:extLst>
                <a:ext uri="{FF2B5EF4-FFF2-40B4-BE49-F238E27FC236}">
                  <a16:creationId xmlns:a16="http://schemas.microsoft.com/office/drawing/2014/main" id="{1828441A-C388-E34B-AA3F-7615945CCCC6}"/>
                </a:ext>
              </a:extLst>
            </p:cNvPr>
            <p:cNvGrpSpPr/>
            <p:nvPr/>
          </p:nvGrpSpPr>
          <p:grpSpPr>
            <a:xfrm>
              <a:off x="7607206" y="3227506"/>
              <a:ext cx="430745" cy="832717"/>
              <a:chOff x="9386178" y="3575483"/>
              <a:chExt cx="469390" cy="1411153"/>
            </a:xfrm>
          </p:grpSpPr>
          <p:pic>
            <p:nvPicPr>
              <p:cNvPr id="68" name="Immagine 11">
                <a:extLst>
                  <a:ext uri="{FF2B5EF4-FFF2-40B4-BE49-F238E27FC236}">
                    <a16:creationId xmlns:a16="http://schemas.microsoft.com/office/drawing/2014/main" id="{B798C38D-5213-0F43-8752-998C433666A9}"/>
                  </a:ext>
                </a:extLst>
              </p:cNvPr>
              <p:cNvPicPr>
                <a:picLocks noChangeAspect="1"/>
              </p:cNvPicPr>
              <p:nvPr/>
            </p:nvPicPr>
            <p:blipFill>
              <a:blip r:embed="rId6"/>
              <a:stretch>
                <a:fillRect/>
              </a:stretch>
            </p:blipFill>
            <p:spPr>
              <a:xfrm>
                <a:off x="9386178" y="3575483"/>
                <a:ext cx="457240" cy="495343"/>
              </a:xfrm>
              <a:prstGeom prst="rect">
                <a:avLst/>
              </a:prstGeom>
            </p:spPr>
          </p:pic>
          <p:pic>
            <p:nvPicPr>
              <p:cNvPr id="69" name="Immagine 12">
                <a:extLst>
                  <a:ext uri="{FF2B5EF4-FFF2-40B4-BE49-F238E27FC236}">
                    <a16:creationId xmlns:a16="http://schemas.microsoft.com/office/drawing/2014/main" id="{03692152-E73D-6846-8EF4-42C95B6F265B}"/>
                  </a:ext>
                </a:extLst>
              </p:cNvPr>
              <p:cNvPicPr>
                <a:picLocks noChangeAspect="1"/>
              </p:cNvPicPr>
              <p:nvPr/>
            </p:nvPicPr>
            <p:blipFill>
              <a:blip r:embed="rId6"/>
              <a:stretch>
                <a:fillRect/>
              </a:stretch>
            </p:blipFill>
            <p:spPr>
              <a:xfrm>
                <a:off x="9398328" y="4491294"/>
                <a:ext cx="457240" cy="495342"/>
              </a:xfrm>
              <a:prstGeom prst="rect">
                <a:avLst/>
              </a:prstGeom>
            </p:spPr>
          </p:pic>
        </p:grpSp>
        <p:sp>
          <p:nvSpPr>
            <p:cNvPr id="76" name="Oval 75">
              <a:extLst>
                <a:ext uri="{FF2B5EF4-FFF2-40B4-BE49-F238E27FC236}">
                  <a16:creationId xmlns:a16="http://schemas.microsoft.com/office/drawing/2014/main" id="{74912B55-4883-EC47-9F8F-7CB52EAD904B}"/>
                </a:ext>
              </a:extLst>
            </p:cNvPr>
            <p:cNvSpPr/>
            <p:nvPr/>
          </p:nvSpPr>
          <p:spPr bwMode="auto">
            <a:xfrm>
              <a:off x="7437862" y="2676293"/>
              <a:ext cx="769435" cy="1996068"/>
            </a:xfrm>
            <a:prstGeom prst="ellipse">
              <a:avLst/>
            </a:prstGeom>
            <a:noFill/>
            <a:ln>
              <a:solidFill>
                <a:schemeClr val="tx2">
                  <a:lumMod val="40000"/>
                  <a:lumOff val="60000"/>
                </a:schemeClr>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78" name="TextBox 77">
            <a:extLst>
              <a:ext uri="{FF2B5EF4-FFF2-40B4-BE49-F238E27FC236}">
                <a16:creationId xmlns:a16="http://schemas.microsoft.com/office/drawing/2014/main" id="{5AE558F6-E790-CA40-A503-3F04A569B7CA}"/>
              </a:ext>
            </a:extLst>
          </p:cNvPr>
          <p:cNvSpPr txBox="1"/>
          <p:nvPr/>
        </p:nvSpPr>
        <p:spPr>
          <a:xfrm>
            <a:off x="6309646" y="4705815"/>
            <a:ext cx="865192"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Backend App</a:t>
            </a:r>
          </a:p>
        </p:txBody>
      </p:sp>
      <p:sp>
        <p:nvSpPr>
          <p:cNvPr id="79" name="TextBox 78">
            <a:extLst>
              <a:ext uri="{FF2B5EF4-FFF2-40B4-BE49-F238E27FC236}">
                <a16:creationId xmlns:a16="http://schemas.microsoft.com/office/drawing/2014/main" id="{8B0DAA8D-F8D2-1B48-B751-201F469B0B2A}"/>
              </a:ext>
            </a:extLst>
          </p:cNvPr>
          <p:cNvSpPr txBox="1"/>
          <p:nvPr/>
        </p:nvSpPr>
        <p:spPr>
          <a:xfrm>
            <a:off x="7541492" y="4729388"/>
            <a:ext cx="865192"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err="1">
                <a:ln>
                  <a:noFill/>
                </a:ln>
                <a:gradFill>
                  <a:gsLst>
                    <a:gs pos="2917">
                      <a:srgbClr val="000000"/>
                    </a:gs>
                    <a:gs pos="30000">
                      <a:srgbClr val="000000"/>
                    </a:gs>
                  </a:gsLst>
                  <a:lin ang="5400000" scaled="0"/>
                </a:gradFill>
                <a:effectLst/>
                <a:uLnTx/>
                <a:uFillTx/>
                <a:latin typeface="Segoe UI"/>
                <a:ea typeface="+mn-ea"/>
                <a:cs typeface="+mn-cs"/>
              </a:rPr>
              <a:t>Mysql</a:t>
            </a: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 Database</a:t>
            </a:r>
          </a:p>
        </p:txBody>
      </p:sp>
      <p:cxnSp>
        <p:nvCxnSpPr>
          <p:cNvPr id="81" name="Straight Arrow Connector 80">
            <a:extLst>
              <a:ext uri="{FF2B5EF4-FFF2-40B4-BE49-F238E27FC236}">
                <a16:creationId xmlns:a16="http://schemas.microsoft.com/office/drawing/2014/main" id="{BD8D4878-2BFD-614C-A73E-F027FDA2195A}"/>
              </a:ext>
            </a:extLst>
          </p:cNvPr>
          <p:cNvCxnSpPr>
            <a:stCxn id="70" idx="6"/>
            <a:endCxn id="76" idx="2"/>
          </p:cNvCxnSpPr>
          <p:nvPr/>
        </p:nvCxnSpPr>
        <p:spPr>
          <a:xfrm>
            <a:off x="7007570" y="3674327"/>
            <a:ext cx="608713"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2279E1D0-0E4B-E144-A9C7-3BE61657DFDF}"/>
              </a:ext>
            </a:extLst>
          </p:cNvPr>
          <p:cNvCxnSpPr>
            <a:cxnSpLocks/>
            <a:stCxn id="10" idx="3"/>
          </p:cNvCxnSpPr>
          <p:nvPr/>
        </p:nvCxnSpPr>
        <p:spPr>
          <a:xfrm>
            <a:off x="5047393" y="3458088"/>
            <a:ext cx="802175"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nvGrpSpPr>
          <p:cNvPr id="92" name="Group 91">
            <a:extLst>
              <a:ext uri="{FF2B5EF4-FFF2-40B4-BE49-F238E27FC236}">
                <a16:creationId xmlns:a16="http://schemas.microsoft.com/office/drawing/2014/main" id="{4CE752BE-4F79-E64C-A13C-E7AAA2EBC12A}"/>
              </a:ext>
            </a:extLst>
          </p:cNvPr>
          <p:cNvGrpSpPr/>
          <p:nvPr/>
        </p:nvGrpSpPr>
        <p:grpSpPr>
          <a:xfrm>
            <a:off x="1986074" y="3156040"/>
            <a:ext cx="963619" cy="604096"/>
            <a:chOff x="1337972" y="3353727"/>
            <a:chExt cx="963619" cy="604096"/>
          </a:xfrm>
        </p:grpSpPr>
        <p:pic>
          <p:nvPicPr>
            <p:cNvPr id="87" name="Graphic 86">
              <a:extLst>
                <a:ext uri="{FF2B5EF4-FFF2-40B4-BE49-F238E27FC236}">
                  <a16:creationId xmlns:a16="http://schemas.microsoft.com/office/drawing/2014/main" id="{0323886B-B1A5-3848-90E3-A189C1D7E78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flipH="1">
              <a:off x="1337972" y="3353727"/>
              <a:ext cx="716939" cy="553998"/>
            </a:xfrm>
            <a:prstGeom prst="rect">
              <a:avLst/>
            </a:prstGeom>
          </p:spPr>
        </p:pic>
        <p:sp>
          <p:nvSpPr>
            <p:cNvPr id="88" name="TextBox 87">
              <a:extLst>
                <a:ext uri="{FF2B5EF4-FFF2-40B4-BE49-F238E27FC236}">
                  <a16:creationId xmlns:a16="http://schemas.microsoft.com/office/drawing/2014/main" id="{1A9E3B91-9A13-9B49-A79D-D4189751830C}"/>
                </a:ext>
              </a:extLst>
            </p:cNvPr>
            <p:cNvSpPr txBox="1"/>
            <p:nvPr/>
          </p:nvSpPr>
          <p:spPr>
            <a:xfrm>
              <a:off x="1436399" y="3834712"/>
              <a:ext cx="865192"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Client App</a:t>
              </a:r>
            </a:p>
          </p:txBody>
        </p:sp>
      </p:grpSp>
      <p:cxnSp>
        <p:nvCxnSpPr>
          <p:cNvPr id="94" name="Straight Arrow Connector 93">
            <a:extLst>
              <a:ext uri="{FF2B5EF4-FFF2-40B4-BE49-F238E27FC236}">
                <a16:creationId xmlns:a16="http://schemas.microsoft.com/office/drawing/2014/main" id="{61BF9986-575F-A045-9A19-9AD56DC50C4F}"/>
              </a:ext>
            </a:extLst>
          </p:cNvPr>
          <p:cNvCxnSpPr>
            <a:cxnSpLocks/>
          </p:cNvCxnSpPr>
          <p:nvPr/>
        </p:nvCxnSpPr>
        <p:spPr>
          <a:xfrm>
            <a:off x="2703013" y="3433039"/>
            <a:ext cx="1245243" cy="355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96" name="Rectangle 95">
            <a:extLst>
              <a:ext uri="{FF2B5EF4-FFF2-40B4-BE49-F238E27FC236}">
                <a16:creationId xmlns:a16="http://schemas.microsoft.com/office/drawing/2014/main" id="{77518E37-5ECA-334A-94E4-775B23600DDD}"/>
              </a:ext>
            </a:extLst>
          </p:cNvPr>
          <p:cNvSpPr/>
          <p:nvPr/>
        </p:nvSpPr>
        <p:spPr bwMode="auto">
          <a:xfrm>
            <a:off x="5988205" y="2433924"/>
            <a:ext cx="2687444" cy="2584125"/>
          </a:xfrm>
          <a:prstGeom prst="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7" name="TextBox 96">
            <a:extLst>
              <a:ext uri="{FF2B5EF4-FFF2-40B4-BE49-F238E27FC236}">
                <a16:creationId xmlns:a16="http://schemas.microsoft.com/office/drawing/2014/main" id="{EA302933-77C4-5C4E-85D8-C4B5C0618F29}"/>
              </a:ext>
            </a:extLst>
          </p:cNvPr>
          <p:cNvSpPr txBox="1"/>
          <p:nvPr/>
        </p:nvSpPr>
        <p:spPr>
          <a:xfrm>
            <a:off x="5988205" y="2207494"/>
            <a:ext cx="865192"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app namespace</a:t>
            </a:r>
          </a:p>
        </p:txBody>
      </p:sp>
      <p:sp>
        <p:nvSpPr>
          <p:cNvPr id="98" name="Rectangle 97">
            <a:extLst>
              <a:ext uri="{FF2B5EF4-FFF2-40B4-BE49-F238E27FC236}">
                <a16:creationId xmlns:a16="http://schemas.microsoft.com/office/drawing/2014/main" id="{154A9C12-B1B5-8048-84D8-726A445DA613}"/>
              </a:ext>
            </a:extLst>
          </p:cNvPr>
          <p:cNvSpPr/>
          <p:nvPr/>
        </p:nvSpPr>
        <p:spPr bwMode="auto">
          <a:xfrm>
            <a:off x="3757961" y="1773044"/>
            <a:ext cx="6815280" cy="3702205"/>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9" name="TextBox 98">
            <a:extLst>
              <a:ext uri="{FF2B5EF4-FFF2-40B4-BE49-F238E27FC236}">
                <a16:creationId xmlns:a16="http://schemas.microsoft.com/office/drawing/2014/main" id="{620C0815-6640-DE45-A8AC-5B77AC45A504}"/>
              </a:ext>
            </a:extLst>
          </p:cNvPr>
          <p:cNvSpPr txBox="1"/>
          <p:nvPr/>
        </p:nvSpPr>
        <p:spPr>
          <a:xfrm>
            <a:off x="3757961" y="1526136"/>
            <a:ext cx="865192" cy="12311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Region 1</a:t>
            </a:r>
          </a:p>
        </p:txBody>
      </p:sp>
      <p:pic>
        <p:nvPicPr>
          <p:cNvPr id="3" name="Graphic 3">
            <a:extLst>
              <a:ext uri="{FF2B5EF4-FFF2-40B4-BE49-F238E27FC236}">
                <a16:creationId xmlns:a16="http://schemas.microsoft.com/office/drawing/2014/main" id="{3A5020E8-8518-41BB-BD4E-860ABFB04851}"/>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9567022" y="3252507"/>
            <a:ext cx="476250" cy="476250"/>
          </a:xfrm>
          <a:prstGeom prst="rect">
            <a:avLst/>
          </a:prstGeom>
        </p:spPr>
      </p:pic>
      <p:sp>
        <p:nvSpPr>
          <p:cNvPr id="35" name="TextBox 34">
            <a:extLst>
              <a:ext uri="{FF2B5EF4-FFF2-40B4-BE49-F238E27FC236}">
                <a16:creationId xmlns:a16="http://schemas.microsoft.com/office/drawing/2014/main" id="{0EE323EB-433C-4287-9ED7-9ECC234AC4F4}"/>
              </a:ext>
            </a:extLst>
          </p:cNvPr>
          <p:cNvSpPr txBox="1"/>
          <p:nvPr/>
        </p:nvSpPr>
        <p:spPr>
          <a:xfrm>
            <a:off x="9514528" y="3758917"/>
            <a:ext cx="865192" cy="123111"/>
          </a:xfrm>
          <a:prstGeom prst="rect">
            <a:avLst/>
          </a:prstGeom>
          <a:noFill/>
        </p:spPr>
        <p:txBody>
          <a:bodyPr wrap="square" lIns="0" tIns="0" rIns="0" bIns="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region1-acr</a:t>
            </a:r>
          </a:p>
        </p:txBody>
      </p:sp>
      <p:cxnSp>
        <p:nvCxnSpPr>
          <p:cNvPr id="36" name="Straight Arrow Connector 35">
            <a:extLst>
              <a:ext uri="{FF2B5EF4-FFF2-40B4-BE49-F238E27FC236}">
                <a16:creationId xmlns:a16="http://schemas.microsoft.com/office/drawing/2014/main" id="{F36008AA-F348-47B3-ACA4-880B2F91015F}"/>
              </a:ext>
            </a:extLst>
          </p:cNvPr>
          <p:cNvCxnSpPr>
            <a:cxnSpLocks/>
          </p:cNvCxnSpPr>
          <p:nvPr/>
        </p:nvCxnSpPr>
        <p:spPr>
          <a:xfrm flipH="1" flipV="1">
            <a:off x="8798503" y="3601488"/>
            <a:ext cx="735994"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3431987"/>
      </p:ext>
    </p:extLst>
  </p:cSld>
  <p:clrMapOvr>
    <a:masterClrMapping/>
  </p:clrMapOvr>
  <p:transition>
    <p:fade/>
  </p:transition>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  -  Read-Only" id="{A7B72E17-54BE-42A6-A53A-1279FA83BD10}" vid="{4E284496-52C1-405F-ADD9-D60704CD916A}"/>
    </a:ext>
  </a:extLst>
</a:theme>
</file>

<file path=ppt/theme/theme2.xml><?xml version="1.0" encoding="utf-8"?>
<a:theme xmlns:a="http://schemas.openxmlformats.org/drawingml/2006/main" name="Light Gray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  -  Read-Only" id="{A7B72E17-54BE-42A6-A53A-1279FA83BD10}" vid="{804E87B5-964F-4102-82DD-5C9EFA26887B}"/>
    </a:ext>
  </a:extLst>
</a:theme>
</file>

<file path=ppt/theme/theme3.xml><?xml version="1.0" encoding="utf-8"?>
<a:theme xmlns:a="http://schemas.openxmlformats.org/drawingml/2006/main" name="Black Template">
  <a:themeElements>
    <a:clrScheme name="Ignite Breakout on Black">
      <a:dk1>
        <a:srgbClr val="000000"/>
      </a:dk1>
      <a:lt1>
        <a:srgbClr val="FFFFFF"/>
      </a:lt1>
      <a:dk2>
        <a:srgbClr val="2F2F2F"/>
      </a:dk2>
      <a:lt2>
        <a:srgbClr val="E6E6E6"/>
      </a:lt2>
      <a:accent1>
        <a:srgbClr val="0078D4"/>
      </a:accent1>
      <a:accent2>
        <a:srgbClr val="50E6FF"/>
      </a:accent2>
      <a:accent3>
        <a:srgbClr val="D83B01"/>
      </a:accent3>
      <a:accent4>
        <a:srgbClr val="FFB900"/>
      </a:accent4>
      <a:accent5>
        <a:srgbClr val="737373"/>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  -  Read-Only" id="{A7B72E17-54BE-42A6-A53A-1279FA83BD10}" vid="{61D7B962-622B-4DC8-9E08-BFEB6217D16A}"/>
    </a:ext>
  </a:extLst>
</a:theme>
</file>

<file path=ppt/theme/theme4.xml><?xml version="1.0" encoding="utf-8"?>
<a:theme xmlns:a="http://schemas.openxmlformats.org/drawingml/2006/main" name="9-51056_Build 2019 Breakout_White Template">
  <a:themeElements>
    <a:clrScheme name="Build Breakout 2019 Light">
      <a:dk1>
        <a:srgbClr val="000000"/>
      </a:dk1>
      <a:lt1>
        <a:srgbClr val="FFFFFF"/>
      </a:lt1>
      <a:dk2>
        <a:srgbClr val="274B47"/>
      </a:dk2>
      <a:lt2>
        <a:srgbClr val="E6E6E6"/>
      </a:lt2>
      <a:accent1>
        <a:srgbClr val="008575"/>
      </a:accent1>
      <a:accent2>
        <a:srgbClr val="274B47"/>
      </a:accent2>
      <a:accent3>
        <a:srgbClr val="8661C5"/>
      </a:accent3>
      <a:accent4>
        <a:srgbClr val="3B2E58"/>
      </a:accent4>
      <a:accent5>
        <a:srgbClr val="D83B01"/>
      </a:accent5>
      <a:accent6>
        <a:srgbClr val="FF9349"/>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9_Breakout_Template.potx" id="{E1E7FB38-D82A-4D23-8458-E42C97D86401}" vid="{A4986B77-A723-4FE8-9B7C-4FFD8CAC7D45}"/>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78A2EBC6E34694C80F43E94FCA993B5" ma:contentTypeVersion="14" ma:contentTypeDescription="Create a new document." ma:contentTypeScope="" ma:versionID="1a7ced39ac191f9ec8deffde533b0c1c">
  <xsd:schema xmlns:xsd="http://www.w3.org/2001/XMLSchema" xmlns:xs="http://www.w3.org/2001/XMLSchema" xmlns:p="http://schemas.microsoft.com/office/2006/metadata/properties" xmlns:ns1="http://schemas.microsoft.com/sharepoint/v3" xmlns:ns2="e4aa919a-b200-49cb-beca-4c7e0810321e" xmlns:ns3="06670dda-0291-4061-b6e0-f6c0cb392c51" targetNamespace="http://schemas.microsoft.com/office/2006/metadata/properties" ma:root="true" ma:fieldsID="bedea8c8816a4e5934c808becd103583" ns1:_="" ns2:_="" ns3:_="">
    <xsd:import namespace="http://schemas.microsoft.com/sharepoint/v3"/>
    <xsd:import namespace="e4aa919a-b200-49cb-beca-4c7e0810321e"/>
    <xsd:import namespace="06670dda-0291-4061-b6e0-f6c0cb392c51"/>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Location" minOccurs="0"/>
                <xsd:element ref="ns2:MediaServiceOCR" minOccurs="0"/>
                <xsd:element ref="ns3:SharedWithUsers" minOccurs="0"/>
                <xsd:element ref="ns3:SharedWithDetails" minOccurs="0"/>
                <xsd:element ref="ns2:MediaServiceGenerationTime" minOccurs="0"/>
                <xsd:element ref="ns2:MediaServiceEventHashCode"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4aa919a-b200-49cb-beca-4c7e0810321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fals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6670dda-0291-4061-b6e0-f6c0cb392c51"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e4aa919a-b200-49cb-beca-4c7e0810321e" xsi:nil="true"/>
  </documentManagement>
</p:properties>
</file>

<file path=customXml/itemProps1.xml><?xml version="1.0" encoding="utf-8"?>
<ds:datastoreItem xmlns:ds="http://schemas.openxmlformats.org/officeDocument/2006/customXml" ds:itemID="{0BB3C309-8520-4616-80FC-2CB10D5B83A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4aa919a-b200-49cb-beca-4c7e0810321e"/>
    <ds:schemaRef ds:uri="06670dda-0291-4061-b6e0-f6c0cb392c5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schemas.openxmlformats.org/package/2006/metadata/core-properties"/>
    <ds:schemaRef ds:uri="http://schemas.microsoft.com/office/2006/metadata/properties"/>
    <ds:schemaRef ds:uri="http://www.w3.org/XML/1998/namespace"/>
    <ds:schemaRef ds:uri="http://purl.org/dc/elements/1.1/"/>
    <ds:schemaRef ds:uri="http://schemas.microsoft.com/office/infopath/2007/PartnerControls"/>
    <ds:schemaRef ds:uri="http://schemas.microsoft.com/office/2006/documentManagement/types"/>
    <ds:schemaRef ds:uri="http://schemas.microsoft.com/sharepoint/v3"/>
    <ds:schemaRef ds:uri="http://purl.org/dc/terms/"/>
    <ds:schemaRef ds:uri="06670dda-0291-4061-b6e0-f6c0cb392c51"/>
    <ds:schemaRef ds:uri="e4aa919a-b200-49cb-beca-4c7e0810321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Microsoft_Ignite_2019_16x9_Breakout_Template</Template>
  <TotalTime>7120</TotalTime>
  <Words>3479</Words>
  <Application>Microsoft Macintosh PowerPoint</Application>
  <PresentationFormat>Widescreen</PresentationFormat>
  <Paragraphs>627</Paragraphs>
  <Slides>53</Slides>
  <Notes>46</Notes>
  <HiddenSlides>3</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53</vt:i4>
      </vt:variant>
    </vt:vector>
  </HeadingPairs>
  <TitlesOfParts>
    <vt:vector size="64" baseType="lpstr">
      <vt:lpstr>Arial</vt:lpstr>
      <vt:lpstr>Calibri</vt:lpstr>
      <vt:lpstr>Consolas</vt:lpstr>
      <vt:lpstr>Segoe UI</vt:lpstr>
      <vt:lpstr>Segoe UI Light</vt:lpstr>
      <vt:lpstr>Segoe UI Semibold</vt:lpstr>
      <vt:lpstr>Wingdings</vt:lpstr>
      <vt:lpstr>White Template</vt:lpstr>
      <vt:lpstr>Light Gray Template</vt:lpstr>
      <vt:lpstr>Black Template</vt:lpstr>
      <vt:lpstr>9-51056_Build 2019 Breakout_White Template</vt:lpstr>
      <vt:lpstr>PowerPoint Presentation</vt:lpstr>
      <vt:lpstr>Applying best practices to Azure Kubernetes Service Cluster Management and High Availability</vt:lpstr>
      <vt:lpstr>This talk is a continuation for the operational best practices series we started last Ignite  https://aka.ms/aks-operational-best-practices   </vt:lpstr>
      <vt:lpstr>Agenda</vt:lpstr>
      <vt:lpstr>High Availability Best Practices</vt:lpstr>
      <vt:lpstr>PowerPoint Presentation</vt:lpstr>
      <vt:lpstr>AKS Availability (Control Plane/Masters)</vt:lpstr>
      <vt:lpstr>AKS Availability (Kubernetes Nodes)</vt:lpstr>
      <vt:lpstr>Our Application</vt:lpstr>
      <vt:lpstr>Availability Considerations</vt:lpstr>
      <vt:lpstr>Cluster Nodes Availability Options </vt:lpstr>
      <vt:lpstr>Backup and Restore</vt:lpstr>
      <vt:lpstr>Restore State</vt:lpstr>
      <vt:lpstr>Demo</vt:lpstr>
      <vt:lpstr>First party Kubernetes backup solution survey!</vt:lpstr>
      <vt:lpstr>Availability Zones</vt:lpstr>
      <vt:lpstr>PowerPoint Presentation</vt:lpstr>
      <vt:lpstr>Our Application – with AZs</vt:lpstr>
      <vt:lpstr>Demo</vt:lpstr>
      <vt:lpstr>Multiple Clusters / Multiple Regions</vt:lpstr>
      <vt:lpstr>Multiple Clusters - Same Region</vt:lpstr>
      <vt:lpstr>Multiple Clusters - Cross Region – One Master - Hot</vt:lpstr>
      <vt:lpstr>Multiple Clusters - Cross Region – Cold/Scaled Down</vt:lpstr>
      <vt:lpstr>Multiple Clusters - Cross Region – Multiple Masters</vt:lpstr>
      <vt:lpstr>Demo</vt:lpstr>
      <vt:lpstr>SLA and the 9’s of Availability </vt:lpstr>
      <vt:lpstr>Availability Recommendations</vt:lpstr>
      <vt:lpstr>Takeaways</vt:lpstr>
      <vt:lpstr>Cluster Management</vt:lpstr>
      <vt:lpstr>PowerPoint Presentation</vt:lpstr>
      <vt:lpstr>NodePool considerations</vt:lpstr>
      <vt:lpstr>PowerPoint Presentation</vt:lpstr>
      <vt:lpstr>AKS Cluster Upgrades</vt:lpstr>
      <vt:lpstr>Customer Responsibilities (Nodes)  </vt:lpstr>
      <vt:lpstr>Process Node OS Security Patches</vt:lpstr>
      <vt:lpstr>Kubernetes Versions</vt:lpstr>
      <vt:lpstr>AKS - Kubernetes Version Upgrades</vt:lpstr>
      <vt:lpstr>Blue/Green Upgrade – Node Pools</vt:lpstr>
      <vt:lpstr>Blue/Green Upgrade - New Cluster</vt:lpstr>
      <vt:lpstr>Upgrade Strategies</vt:lpstr>
      <vt:lpstr>Demo</vt:lpstr>
      <vt:lpstr>PowerPoint Presentation</vt:lpstr>
      <vt:lpstr>Create Cluster with Tags</vt:lpstr>
      <vt:lpstr>But we have a policy for tags?!!</vt:lpstr>
      <vt:lpstr>Kubernetes Dashboard</vt:lpstr>
      <vt:lpstr>Disable the Dashboard (Recommended)</vt:lpstr>
      <vt:lpstr>Kubernetes Dashboard – less worse</vt:lpstr>
      <vt:lpstr>PowerPoint Presentation</vt:lpstr>
      <vt:lpstr>Enable Control plane logs</vt:lpstr>
      <vt:lpstr>Takeaways</vt:lpstr>
      <vt:lpstr>Resources</vt:lpstr>
      <vt:lpstr>Thank you!</vt:lpstr>
      <vt:lpstr>PowerPoint Presentation</vt:lpstr>
    </vt:vector>
  </TitlesOfParts>
  <Manager>&lt;Comms manager name here&gt;</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2019</dc:subject>
  <dc:creator>Brieanne Vanderpool</dc:creator>
  <cp:keywords>Microsoft Ignite 2019</cp:keywords>
  <dc:description/>
  <cp:lastModifiedBy>Mohammad Nofal</cp:lastModifiedBy>
  <cp:revision>29</cp:revision>
  <dcterms:created xsi:type="dcterms:W3CDTF">2019-08-26T20:18:51Z</dcterms:created>
  <dcterms:modified xsi:type="dcterms:W3CDTF">2019-11-06T15:40:05Z</dcterms:modified>
  <cp:category>Microsoft Ignite 2019</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0x010100778A2EBC6E34694C80F43E94FCA993B5</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